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/>
          <p:nvPr/>
        </p:nvSpPr>
        <p:spPr>
          <a:xfrm>
            <a:off x="742950" y="1514354"/>
            <a:ext cx="10683240" cy="17456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секрету обо всём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свете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методическое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пособие для учителя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организации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проведению </a:t>
            </a:r>
            <a:r>
              <a:rPr lang="ru-RU" sz="32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квест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-игры в 5-8 классах 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495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495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/>
          <p:nvPr/>
        </p:nvSpPr>
        <p:spPr>
          <a:xfrm>
            <a:off x="3535802" y="344817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Биология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534610"/>
            <a:ext cx="10873264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err="1" smtClean="0"/>
              <a:t>Конова Анастасия Дмитриевна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Рупасова Анастасия Дмитриевна, Верещагина Юлия Александровна, </a:t>
            </a:r>
          </a:p>
          <a:p>
            <a:pPr>
              <a:lnSpc>
                <a:spcPct val="150000"/>
              </a:lnSpc>
            </a:pPr>
            <a:r>
              <a:rPr lang="ru-RU" sz="2000" dirty="0" err="1" smtClean="0"/>
              <a:t>Салко</a:t>
            </a:r>
            <a:r>
              <a:rPr lang="ru-RU" sz="2000" dirty="0" smtClean="0"/>
              <a:t> Арина Михайловна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err="1" smtClean="0"/>
              <a:t>Сухова Елена Владимировна, заместитель директора, учитель географии и биологии МБОУ Костромского муниципального района Костромской области  "Середняковская  средняя общеобразовательная школа"  </a:t>
            </a:r>
            <a:r>
              <a:rPr lang="ru-RU" sz="2000" dirty="0" smtClean="0"/>
              <a:t>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/>
              <a:t>Лелекова Екатерина Валерьевна</a:t>
            </a:r>
            <a:r>
              <a:rPr lang="ru-RU" sz="2000" dirty="0" smtClean="0"/>
              <a:t>, кандидат биологических наук, заведующая кафедрой биологии и методики обучения биологии ФГБОУ </a:t>
            </a:r>
            <a:r>
              <a:rPr lang="ru-RU" sz="2000" dirty="0"/>
              <a:t>ВО </a:t>
            </a:r>
            <a:r>
              <a:rPr lang="ru-RU" sz="2000" dirty="0" smtClean="0"/>
              <a:t>«Вятский </a:t>
            </a:r>
            <a:r>
              <a:rPr lang="ru-RU" sz="2000" dirty="0"/>
              <a:t>государственный </a:t>
            </a:r>
            <a:r>
              <a:rPr lang="ru-RU" sz="2000" dirty="0" smtClean="0"/>
              <a:t>университет»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512" y="635802"/>
            <a:ext cx="10873264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512" y="2065845"/>
            <a:ext cx="10873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i="1" dirty="0" smtClean="0">
                <a:cs typeface="+mn-lt"/>
                <a:sym typeface="+mn-ea"/>
              </a:rPr>
              <a:t>Низкий уровень мотивации </a:t>
            </a:r>
            <a:r>
              <a:rPr lang="ru-RU" sz="3000" i="1" dirty="0">
                <a:cs typeface="+mn-lt"/>
                <a:sym typeface="+mn-ea"/>
              </a:rPr>
              <a:t>освоения учебного </a:t>
            </a:r>
            <a:r>
              <a:rPr lang="ru-RU" sz="3000" i="1" dirty="0" smtClean="0">
                <a:cs typeface="+mn-lt"/>
                <a:sym typeface="+mn-ea"/>
              </a:rPr>
              <a:t>материала обучающимися </a:t>
            </a:r>
            <a:r>
              <a:rPr lang="ru-RU" sz="3000" i="1" dirty="0" smtClean="0">
                <a:cs typeface="+mn-lt"/>
                <a:sym typeface="+mn-ea"/>
              </a:rPr>
              <a:t>5-8 </a:t>
            </a:r>
            <a:r>
              <a:rPr lang="ru-RU" sz="3000" i="1" dirty="0" smtClean="0">
                <a:cs typeface="+mn-lt"/>
                <a:sym typeface="+mn-ea"/>
              </a:rPr>
              <a:t>классов в процессе изучения  раздела «Ботаника» предмета «Биология». </a:t>
            </a:r>
            <a:endParaRPr lang="ru-RU" sz="3000" i="1" dirty="0" smtClean="0">
              <a:cs typeface="+mn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73798"/>
            <a:ext cx="108318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195" y="2136775"/>
            <a:ext cx="112166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i="1" dirty="0" smtClean="0">
                <a:ln/>
                <a:solidFill>
                  <a:schemeClr val="tx1"/>
                </a:solidFill>
                <a:effectLst/>
                <a:sym typeface="+mn-ea"/>
              </a:rPr>
              <a:t>Противоречие между </a:t>
            </a:r>
            <a:r>
              <a:rPr lang="ru-RU" sz="3000" b="1" i="1" dirty="0" smtClean="0">
                <a:ln/>
                <a:solidFill>
                  <a:schemeClr val="tx1"/>
                </a:solidFill>
                <a:effectLst/>
                <a:sym typeface="+mn-ea"/>
              </a:rPr>
              <a:t>необходимостью</a:t>
            </a:r>
            <a:r>
              <a:rPr lang="ru-RU" sz="3000" i="1" dirty="0" smtClean="0">
                <a:ln/>
                <a:solidFill>
                  <a:schemeClr val="tx1"/>
                </a:solidFill>
                <a:effectLst/>
                <a:sym typeface="+mn-ea"/>
              </a:rPr>
              <a:t> формирования знаний в области ботаники у обучающихся </a:t>
            </a:r>
            <a:r>
              <a:rPr lang="ru-RU" sz="3000" i="1" dirty="0" smtClean="0">
                <a:ln/>
                <a:solidFill>
                  <a:schemeClr val="tx1"/>
                </a:solidFill>
                <a:effectLst/>
                <a:sym typeface="+mn-ea"/>
              </a:rPr>
              <a:t>5-8 </a:t>
            </a:r>
            <a:r>
              <a:rPr lang="ru-RU" sz="3000" i="1" dirty="0" smtClean="0">
                <a:ln/>
                <a:solidFill>
                  <a:schemeClr val="tx1"/>
                </a:solidFill>
                <a:effectLst/>
                <a:sym typeface="+mn-ea"/>
              </a:rPr>
              <a:t>классов и отсутствием дидактического материала для проведения практико-ориентированного урока.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180237"/>
            <a:ext cx="10829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i="1" dirty="0" smtClean="0">
                <a:sym typeface="+mn-ea"/>
              </a:rPr>
              <a:t>Создание методической разработки </a:t>
            </a:r>
            <a:r>
              <a:rPr lang="ru-RU" sz="3000" i="1" dirty="0">
                <a:sym typeface="+mn-ea"/>
              </a:rPr>
              <a:t>для учителей по организации и проведению </a:t>
            </a:r>
            <a:r>
              <a:rPr lang="ru-RU" sz="3000" i="1" dirty="0" err="1" smtClean="0">
                <a:sym typeface="+mn-ea"/>
              </a:rPr>
              <a:t>квест</a:t>
            </a:r>
            <a:r>
              <a:rPr lang="ru-RU" sz="3000" i="1" dirty="0" smtClean="0">
                <a:sym typeface="+mn-ea"/>
              </a:rPr>
              <a:t>-игры </a:t>
            </a:r>
            <a:r>
              <a:rPr lang="ru-RU" sz="3000" i="1" dirty="0">
                <a:sym typeface="+mn-ea"/>
              </a:rPr>
              <a:t>на уроках </a:t>
            </a:r>
            <a:r>
              <a:rPr lang="ru-RU" sz="3000" i="1" dirty="0" smtClean="0">
                <a:sym typeface="+mn-ea"/>
              </a:rPr>
              <a:t>биологии, способствующей повышению </a:t>
            </a:r>
            <a:r>
              <a:rPr lang="ru-RU" sz="3000" i="1" dirty="0">
                <a:sym typeface="+mn-ea"/>
              </a:rPr>
              <a:t>уровня заинтересованности </a:t>
            </a:r>
            <a:r>
              <a:rPr lang="ru-RU" sz="3000" i="1" dirty="0" smtClean="0">
                <a:sym typeface="+mn-ea"/>
              </a:rPr>
              <a:t>обучающихся </a:t>
            </a:r>
            <a:r>
              <a:rPr lang="ru-RU" sz="3000" i="1" dirty="0" smtClean="0">
                <a:sym typeface="+mn-ea"/>
              </a:rPr>
              <a:t>5-8 </a:t>
            </a:r>
            <a:r>
              <a:rPr lang="ru-RU" sz="3000" i="1" dirty="0" smtClean="0">
                <a:sym typeface="+mn-ea"/>
              </a:rPr>
              <a:t>классов при изучении  раздела </a:t>
            </a:r>
            <a:r>
              <a:rPr lang="ru-RU" sz="3000" i="1" dirty="0">
                <a:sym typeface="+mn-ea"/>
              </a:rPr>
              <a:t>«Ботаника» курса Биологии, приобщение к экологии и бережному отношению к </a:t>
            </a:r>
            <a:r>
              <a:rPr lang="ru-RU" sz="3000" i="1" dirty="0" smtClean="0">
                <a:sym typeface="+mn-ea"/>
              </a:rPr>
              <a:t>природе.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1186" y="2131908"/>
            <a:ext cx="108175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i="1" dirty="0" smtClean="0">
                <a:ln/>
                <a:solidFill>
                  <a:schemeClr val="tx1"/>
                </a:solidFill>
                <a:effectLst/>
                <a:sym typeface="+mn-ea"/>
              </a:rPr>
              <a:t>Методическое пособие для учителя по организации и проведению </a:t>
            </a:r>
            <a:r>
              <a:rPr lang="ru-RU" sz="3000" i="1" dirty="0" err="1" smtClean="0">
                <a:ln/>
                <a:solidFill>
                  <a:schemeClr val="tx1"/>
                </a:solidFill>
                <a:effectLst/>
                <a:sym typeface="+mn-ea"/>
              </a:rPr>
              <a:t>квест</a:t>
            </a:r>
            <a:r>
              <a:rPr lang="ru-RU" sz="3000" i="1" dirty="0" smtClean="0">
                <a:ln/>
                <a:solidFill>
                  <a:schemeClr val="tx1"/>
                </a:solidFill>
                <a:effectLst/>
                <a:sym typeface="+mn-ea"/>
              </a:rPr>
              <a:t>-игры «По секрету обо всем Свете», направленное на повышение уровня мотивации </a:t>
            </a:r>
            <a:r>
              <a:rPr lang="ru-RU" sz="3000" i="1" smtClean="0">
                <a:ln/>
                <a:solidFill>
                  <a:schemeClr val="tx1"/>
                </a:solidFill>
                <a:effectLst/>
                <a:sym typeface="+mn-ea"/>
              </a:rPr>
              <a:t>обучающихся </a:t>
            </a:r>
            <a:r>
              <a:rPr lang="ru-RU" sz="3000" i="1" smtClean="0">
                <a:ln/>
                <a:solidFill>
                  <a:schemeClr val="tx1"/>
                </a:solidFill>
                <a:effectLst/>
                <a:sym typeface="+mn-ea"/>
              </a:rPr>
              <a:t>5-8 </a:t>
            </a:r>
            <a:r>
              <a:rPr lang="ru-RU" sz="3000" i="1" dirty="0" smtClean="0">
                <a:ln/>
                <a:solidFill>
                  <a:schemeClr val="tx1"/>
                </a:solidFill>
                <a:effectLst/>
                <a:sym typeface="+mn-ea"/>
              </a:rPr>
              <a:t>классов при изучении учебного материала раздела </a:t>
            </a:r>
            <a:r>
              <a:rPr lang="ru-RU" sz="3000" i="1" dirty="0">
                <a:ln/>
                <a:solidFill>
                  <a:schemeClr val="tx1"/>
                </a:solidFill>
                <a:effectLst/>
                <a:sym typeface="+mn-ea"/>
              </a:rPr>
              <a:t>«Ботаника» предмета </a:t>
            </a:r>
            <a:r>
              <a:rPr lang="ru-RU" sz="3000" i="1" dirty="0" smtClean="0">
                <a:ln/>
                <a:solidFill>
                  <a:schemeClr val="tx1"/>
                </a:solidFill>
                <a:effectLst/>
                <a:sym typeface="+mn-ea"/>
              </a:rPr>
              <a:t>«Биология»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206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48</cp:revision>
  <dcterms:created xsi:type="dcterms:W3CDTF">2021-03-02T07:04:00Z</dcterms:created>
  <dcterms:modified xsi:type="dcterms:W3CDTF">2021-11-16T06:15:26Z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B0E0E5EC549C4E7AA5A8B5B030DCDF38</vt:lpwstr>
  </property>
  <property fmtid="{D5CDD505-2E9C-101B-9397-08002B2CF9AE}" pid="3" name="KSOProductBuildVer">
    <vt:lpwstr>1049-11.2.0.10351</vt:lpwstr>
  </property>
</Properties>
</file>