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96" r:id="rId2"/>
    <p:sldId id="256" r:id="rId3"/>
    <p:sldId id="276" r:id="rId4"/>
    <p:sldId id="269" r:id="rId5"/>
    <p:sldId id="258" r:id="rId6"/>
    <p:sldId id="260" r:id="rId7"/>
    <p:sldId id="275" r:id="rId8"/>
    <p:sldId id="291" r:id="rId9"/>
    <p:sldId id="293" r:id="rId10"/>
    <p:sldId id="294" r:id="rId11"/>
    <p:sldId id="295" r:id="rId12"/>
    <p:sldId id="297" r:id="rId13"/>
    <p:sldId id="29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B7044-9478-4853-AA2F-5398830AA9A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0EE35-B26A-422A-BC9F-6C54B80A5A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87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6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845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0F4A-2137-4F12-BE7D-C976E8606125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5C7AD8-5009-4FEE-BAAE-43E8C8B0A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6130C-BD44-490A-9837-A987180008F5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D8959-2AE8-4472-AA58-DCDFBEB11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36403-E70D-44E6-8F0D-03C35016DD9E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FC015-8A73-4A65-A1AF-2CD2BB8EC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0474F-D744-4B5B-A53D-000274F5C389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D70E7-B314-4CE1-BA1B-D06F974AF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9"/>
          <p:cNvGrpSpPr>
            <a:grpSpLocks/>
          </p:cNvGrpSpPr>
          <p:nvPr/>
        </p:nvGrpSpPr>
        <p:grpSpPr bwMode="auto">
          <a:xfrm>
            <a:off x="60325" y="60325"/>
            <a:ext cx="9028113" cy="6711950"/>
            <a:chOff x="38" y="38"/>
            <a:chExt cx="5687" cy="4228"/>
          </a:xfrm>
        </p:grpSpPr>
        <p:pic>
          <p:nvPicPr>
            <p:cNvPr id="6" name="Скругленный прямоугольник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" y="38"/>
              <a:ext cx="5687" cy="4228"/>
            </a:xfrm>
            <a:prstGeom prst="rect">
              <a:avLst/>
            </a:prstGeom>
            <a:noFill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6" cy="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Perpetua" pitchFamily="18" charset="0"/>
              </a:endParaRPr>
            </a:p>
          </p:txBody>
        </p:sp>
      </p:grpSp>
      <p:sp>
        <p:nvSpPr>
          <p:cNvPr id="8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BFC92-ECB4-4F80-B62B-35886CBC4990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99C58-2104-4AE0-A744-F0443348F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E0C7-3EE7-423F-A094-AD104DB3AC39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3C61A-3F06-4F80-8EE0-98565CBBB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C873-3A79-42A9-9B2A-2E7CCCC021A2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98C60-F032-4C30-A520-01A846227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AC40F-A09D-44AD-8CE9-13F4C768E9D2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84002-61C2-4633-AF4E-0161968D1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DA029-4D9E-479A-A5C7-6FA3718C24FA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92240-BD93-4116-839D-1B1B3DFDC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31D05-FB9F-49B4-8259-DB7D998DA05B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9F105-72FC-49BA-907B-856EB4581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0DA1-885C-4ECE-ADE1-0591B2CDB2E3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96E0-4F27-47A5-AD9D-EA4CB71A3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C0103E7-BAA9-4E5C-A12F-DCC8B9E59796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6F9C3BB-6F55-443B-9605-42EAA52DD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dirty="0" err="1" smtClean="0"/>
              <a:t>Вопрошайка</a:t>
            </a:r>
            <a:endParaRPr lang="ru-RU" dirty="0"/>
          </a:p>
        </p:txBody>
      </p:sp>
      <p:pic>
        <p:nvPicPr>
          <p:cNvPr id="3074" name="Picture 2" descr="https://ne-kurim.ru/forum/attachments/105470762_1380273237_a8b2484298c44219e0e3676bc03b6cb7-gif.1212998/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608360"/>
            <a:ext cx="4980131" cy="4146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a.englishcentral.com/dialogs/17580/demopicture_17580_201604191441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5" r="25482"/>
          <a:stretch/>
        </p:blipFill>
        <p:spPr bwMode="auto">
          <a:xfrm>
            <a:off x="187627" y="1608361"/>
            <a:ext cx="3763616" cy="4146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8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3"/>
            <a:ext cx="7200900" cy="792087"/>
          </a:xfrm>
        </p:spPr>
        <p:txBody>
          <a:bodyPr/>
          <a:lstStyle/>
          <a:p>
            <a:pPr algn="ctr"/>
            <a:r>
              <a:rPr lang="ru-RU" dirty="0" smtClean="0"/>
              <a:t>Задание и пример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598203"/>
            <a:ext cx="8280920" cy="288897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Опираясь на изученный материал, </a:t>
            </a:r>
            <a:r>
              <a:rPr lang="ru-RU" dirty="0" smtClean="0"/>
              <a:t>выполнить рисунок кролика с барабаном и отразите его (Рис</a:t>
            </a:r>
            <a:r>
              <a:rPr lang="ru-RU" dirty="0"/>
              <a:t>. </a:t>
            </a:r>
            <a:r>
              <a:rPr lang="ru-RU" dirty="0" smtClean="0"/>
              <a:t>1-2). </a:t>
            </a:r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завершения работы перейти в GIF-редактор и добавить изображения. </a:t>
            </a:r>
            <a:endParaRPr lang="ru-RU" dirty="0" smtClean="0"/>
          </a:p>
          <a:p>
            <a:pPr algn="just"/>
            <a:r>
              <a:rPr lang="ru-RU" dirty="0" smtClean="0"/>
              <a:t>Определить последовательность смены изображений и возможное их повторение. Пример</a:t>
            </a:r>
            <a:r>
              <a:rPr lang="ru-RU" dirty="0"/>
              <a:t>: «Движущееся изображение».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0807" y="3320759"/>
            <a:ext cx="1233122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1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438" y="3320758"/>
            <a:ext cx="1265573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2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243" y="990607"/>
            <a:ext cx="2092249" cy="22482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83099" y="908720"/>
            <a:ext cx="2092249" cy="22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44408" cy="12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Движущееся изображение:</a:t>
            </a:r>
            <a:br>
              <a:rPr lang="ru-RU" dirty="0"/>
            </a:br>
            <a:r>
              <a:rPr lang="ru-RU" dirty="0" smtClean="0"/>
              <a:t>«Кролик с барабанами»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19672"/>
            <a:ext cx="466725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9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3"/>
            <a:ext cx="7200900" cy="792087"/>
          </a:xfrm>
        </p:spPr>
        <p:txBody>
          <a:bodyPr/>
          <a:lstStyle/>
          <a:p>
            <a:pPr algn="ctr"/>
            <a:r>
              <a:rPr lang="ru-RU" dirty="0" smtClean="0"/>
              <a:t>Задание и пример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598203"/>
            <a:ext cx="8280920" cy="2888974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Опираясь на изученный материал, </a:t>
            </a:r>
            <a:r>
              <a:rPr lang="ru-RU" dirty="0" smtClean="0"/>
              <a:t>выполнить рисунок кролика с барабаном и отразите его (Рис</a:t>
            </a:r>
            <a:r>
              <a:rPr lang="ru-RU" dirty="0"/>
              <a:t>. </a:t>
            </a:r>
            <a:r>
              <a:rPr lang="ru-RU" dirty="0" smtClean="0"/>
              <a:t>1-4). </a:t>
            </a:r>
            <a:endParaRPr lang="ru-RU" dirty="0" smtClean="0"/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завершения работы перейти в GIF-редактор и добавить изображения. </a:t>
            </a:r>
            <a:endParaRPr lang="ru-RU" dirty="0" smtClean="0"/>
          </a:p>
          <a:p>
            <a:pPr algn="just"/>
            <a:r>
              <a:rPr lang="ru-RU" dirty="0" smtClean="0"/>
              <a:t>Определить последовательность смены изображений и возможное их повторение. Пример</a:t>
            </a:r>
            <a:r>
              <a:rPr lang="ru-RU" dirty="0"/>
              <a:t>: «Движущееся изображение».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61745" y="3015633"/>
            <a:ext cx="1233122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1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52561" y="3015633"/>
            <a:ext cx="1265573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2</a:t>
            </a: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02" y="1440659"/>
            <a:ext cx="1872208" cy="13444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58626" y="1440659"/>
            <a:ext cx="1872208" cy="1344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244" y="1440659"/>
            <a:ext cx="1872208" cy="13444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68008" y="1436451"/>
            <a:ext cx="1872208" cy="134447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878169" y="3015633"/>
            <a:ext cx="1233122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</a:t>
            </a:r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7551" y="3015633"/>
            <a:ext cx="1233122" cy="277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</a:t>
            </a:r>
            <a:r>
              <a:rPr lang="ru-RU" sz="1400" dirty="0" smtClean="0"/>
              <a:t>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364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44408" cy="1215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Движущееся изображение:</a:t>
            </a:r>
            <a:br>
              <a:rPr lang="ru-RU" dirty="0"/>
            </a:br>
            <a:r>
              <a:rPr lang="ru-RU" dirty="0" smtClean="0"/>
              <a:t>«Балет»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20" y="1772816"/>
            <a:ext cx="5940152" cy="426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296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АНИМАЛИСТИЧЕСКИЙ ЖАНР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www.neizvestniy-geniy.ru/images/works/photo/2012/02/559167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51313"/>
            <a:ext cx="5132202" cy="341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870"/>
            <a:ext cx="8229600" cy="165598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Анималистический жанр -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вид изобразительного искусства, 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в котором  изображение животных является основным в композиции</a:t>
            </a:r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 </a:t>
            </a: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2" descr="https://coronapaints.ru/wp-content/uploads/2017/10/preview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36304"/>
            <a:ext cx="5737308" cy="430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404813"/>
            <a:ext cx="8229600" cy="1079971"/>
          </a:xfrm>
        </p:spPr>
        <p:txBody>
          <a:bodyPr>
            <a:normAutofit/>
          </a:bodyPr>
          <a:lstStyle/>
          <a:p>
            <a:pPr marL="0" indent="0" algn="ctr" fontAlgn="auto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dirty="0" smtClean="0"/>
              <a:t> Художники, работающие в анималистическом жанре называются </a:t>
            </a:r>
            <a:r>
              <a:rPr lang="ru-RU" b="1" dirty="0" smtClean="0">
                <a:solidFill>
                  <a:srgbClr val="C00000"/>
                </a:solidFill>
              </a:rPr>
              <a:t>анималистами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0567" y="5991127"/>
            <a:ext cx="392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Франц Марк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, «Синий конь», 1911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23" y="1340768"/>
            <a:ext cx="3101883" cy="4536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820" y="1310607"/>
            <a:ext cx="3814808" cy="5049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sz="quarter" idx="1"/>
          </p:nvPr>
        </p:nvSpPr>
        <p:spPr>
          <a:xfrm>
            <a:off x="444751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/>
              <a:t>А</a:t>
            </a:r>
            <a:r>
              <a:rPr lang="ru-RU" dirty="0" smtClean="0"/>
              <a:t>нималистический жанр появился в Китае </a:t>
            </a:r>
          </a:p>
          <a:p>
            <a:pPr marL="0" indent="0" algn="ctr">
              <a:buNone/>
            </a:pPr>
            <a:r>
              <a:rPr lang="ru-RU" dirty="0" smtClean="0"/>
              <a:t>в 8 – 13 веках. </a:t>
            </a:r>
          </a:p>
        </p:txBody>
      </p:sp>
      <p:pic>
        <p:nvPicPr>
          <p:cNvPr id="19459" name="Рисунок 4" descr="http://www.china-voyage.com/wp-content/uploads/2010/04/733PX-1-300x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5795" y="1340768"/>
            <a:ext cx="5947512" cy="520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404813"/>
            <a:ext cx="8229600" cy="56880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Художники эпохи Возрождения  начали 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    рисовать животных с натуры</a:t>
            </a:r>
          </a:p>
          <a:p>
            <a:endParaRPr lang="ru-RU" dirty="0" smtClean="0"/>
          </a:p>
        </p:txBody>
      </p:sp>
      <p:pic>
        <p:nvPicPr>
          <p:cNvPr id="20482" name="Picture 2" descr="C:\Users\Тамара\Desktop\leonardo-da-vinci дама с горностае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2036" y="1391950"/>
            <a:ext cx="3600400" cy="491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723784" y="6328880"/>
            <a:ext cx="8136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ambria" pitchFamily="18" charset="0"/>
              </a:rPr>
              <a:t>Леонардо да </a:t>
            </a:r>
            <a:r>
              <a:rPr lang="ru-RU" sz="2000" dirty="0" smtClean="0">
                <a:latin typeface="Cambria" pitchFamily="18" charset="0"/>
              </a:rPr>
              <a:t>Винчи, «Дама </a:t>
            </a:r>
            <a:r>
              <a:rPr lang="ru-RU" sz="2000" dirty="0">
                <a:latin typeface="Cambria" pitchFamily="18" charset="0"/>
              </a:rPr>
              <a:t>с </a:t>
            </a:r>
            <a:r>
              <a:rPr lang="ru-RU" sz="2000" dirty="0" smtClean="0">
                <a:latin typeface="Cambria" pitchFamily="18" charset="0"/>
              </a:rPr>
              <a:t>горностаем»</a:t>
            </a: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6"/>
          <p:cNvSpPr>
            <a:spLocks noGrp="1"/>
          </p:cNvSpPr>
          <p:nvPr>
            <p:ph sz="quarter" idx="2"/>
          </p:nvPr>
        </p:nvSpPr>
        <p:spPr>
          <a:xfrm>
            <a:off x="5724128" y="2060848"/>
            <a:ext cx="3168352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Европейский анималистический жанр сформировался в 17 веке в искусстве Голландии 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2050" name="Picture 2" descr="https://artchive.ru/res/media/img/ox800/work/bf8/201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267938" cy="634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русской живописи образы животных несут определенную смысловую нагрузку.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иллюстрации к басням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Крылова, где животные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обретают человеческие черты.</a:t>
            </a:r>
          </a:p>
        </p:txBody>
      </p:sp>
      <p:pic>
        <p:nvPicPr>
          <p:cNvPr id="2050" name="Picture 2" descr="https://img-fotki.yandex.ru/get/9216/121447594.3b5/0_d0835_36754c45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9"/>
            <a:ext cx="3297134" cy="481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368827/367ff11b-7b4b-4162-b8f1-1a39f1bb2a5d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9"/>
            <a:ext cx="3241690" cy="481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8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64896" cy="1485900"/>
          </a:xfrm>
        </p:spPr>
        <p:txBody>
          <a:bodyPr/>
          <a:lstStyle/>
          <a:p>
            <a:pPr algn="just"/>
            <a:r>
              <a:rPr lang="ru-RU" dirty="0" smtClean="0"/>
              <a:t>Основные этапы создания рисунка, переходящего в анимацию: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15344"/>
            <a:ext cx="8087613" cy="5013176"/>
          </a:xfrm>
        </p:spPr>
        <p:txBody>
          <a:bodyPr>
            <a:normAutofit/>
          </a:bodyPr>
          <a:lstStyle/>
          <a:p>
            <a:pPr algn="just"/>
            <a:r>
              <a:rPr lang="ru-RU" sz="1900" dirty="0" smtClean="0"/>
              <a:t>Подготавливаем </a:t>
            </a:r>
            <a:r>
              <a:rPr lang="ru-RU" sz="1900" dirty="0"/>
              <a:t>необходимые материалы: </a:t>
            </a:r>
            <a:r>
              <a:rPr lang="ru-RU" sz="1900" dirty="0" smtClean="0"/>
              <a:t>лист </a:t>
            </a:r>
            <a:r>
              <a:rPr lang="ru-RU" sz="1900" dirty="0"/>
              <a:t>формата А4, карандаш ТМ, ластик</a:t>
            </a:r>
            <a:r>
              <a:rPr lang="ru-RU" sz="1900" dirty="0" smtClean="0"/>
              <a:t>, фломастеры или цветные карандаши; </a:t>
            </a:r>
            <a:endParaRPr lang="ru-RU" sz="1900" dirty="0"/>
          </a:p>
          <a:p>
            <a:pPr algn="just"/>
            <a:r>
              <a:rPr lang="ru-RU" sz="1900" dirty="0" smtClean="0"/>
              <a:t>Определяем </a:t>
            </a:r>
            <a:r>
              <a:rPr lang="ru-RU" sz="1900" dirty="0"/>
              <a:t>формат; </a:t>
            </a:r>
          </a:p>
          <a:p>
            <a:pPr algn="just"/>
            <a:r>
              <a:rPr lang="ru-RU" sz="1900" dirty="0" smtClean="0"/>
              <a:t>Компонуем </a:t>
            </a:r>
            <a:r>
              <a:rPr lang="ru-RU" sz="1900" dirty="0"/>
              <a:t>изображение на лист, используя карандаш ТМ слегка наметить тонкими линиями основную форму; </a:t>
            </a:r>
          </a:p>
          <a:p>
            <a:pPr algn="just"/>
            <a:r>
              <a:rPr lang="ru-RU" sz="1900" dirty="0" smtClean="0"/>
              <a:t>Взяв фломастеры или цветные карандаши начинаем </a:t>
            </a:r>
            <a:r>
              <a:rPr lang="ru-RU" sz="1900" dirty="0"/>
              <a:t>работу с цветом; </a:t>
            </a:r>
          </a:p>
          <a:p>
            <a:pPr algn="just"/>
            <a:r>
              <a:rPr lang="ru-RU" sz="1900" dirty="0" smtClean="0"/>
              <a:t>Изображение </a:t>
            </a:r>
            <a:r>
              <a:rPr lang="ru-RU" sz="1900" dirty="0"/>
              <a:t>следует выполнять </a:t>
            </a:r>
            <a:r>
              <a:rPr lang="ru-RU" sz="1900" dirty="0" smtClean="0"/>
              <a:t>фиксируя </a:t>
            </a:r>
            <a:r>
              <a:rPr lang="ru-RU" sz="1900" dirty="0"/>
              <a:t>(фотографируя) на </a:t>
            </a:r>
            <a:r>
              <a:rPr lang="ru-RU" sz="1900" dirty="0" smtClean="0"/>
              <a:t>телефон;</a:t>
            </a:r>
          </a:p>
          <a:p>
            <a:pPr algn="just"/>
            <a:r>
              <a:rPr lang="ru-RU" sz="1900" dirty="0" smtClean="0"/>
              <a:t>По </a:t>
            </a:r>
            <a:r>
              <a:rPr lang="ru-RU" sz="1900" dirty="0"/>
              <a:t>завершении </a:t>
            </a:r>
            <a:r>
              <a:rPr lang="ru-RU" sz="1900" dirty="0" smtClean="0"/>
              <a:t>изображения, </a:t>
            </a:r>
            <a:r>
              <a:rPr lang="ru-RU" sz="1900" dirty="0"/>
              <a:t>выбрать GIF редактор из перечня предложенных редакторов и добавить изображения; </a:t>
            </a:r>
          </a:p>
          <a:p>
            <a:pPr algn="just"/>
            <a:r>
              <a:rPr lang="ru-RU" sz="1900" dirty="0" smtClean="0"/>
              <a:t>При </a:t>
            </a:r>
            <a:r>
              <a:rPr lang="ru-RU" sz="1900" dirty="0"/>
              <a:t>создании анимации, чередуйте зафиксированные элементы так, чтобы получилось интересно и </a:t>
            </a:r>
            <a:r>
              <a:rPr lang="ru-RU" sz="1900" dirty="0" smtClean="0"/>
              <a:t>динамично, подберите </a:t>
            </a:r>
            <a:r>
              <a:rPr lang="ru-RU" sz="1900" dirty="0"/>
              <a:t>наиболее подходящую скорость смены изображений; </a:t>
            </a:r>
          </a:p>
          <a:p>
            <a:pPr algn="just"/>
            <a:r>
              <a:rPr lang="ru-RU" sz="1900" dirty="0" smtClean="0"/>
              <a:t>Сохраните </a:t>
            </a:r>
            <a:r>
              <a:rPr lang="ru-RU" sz="1900" dirty="0"/>
              <a:t>работу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6308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588</TotalTime>
  <Words>340</Words>
  <Application>Microsoft Office PowerPoint</Application>
  <PresentationFormat>Экран (4:3)</PresentationFormat>
  <Paragraphs>41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Вопрошайка</vt:lpstr>
      <vt:lpstr>АНИМАЛИСТИЧЕСКИЙ ЖАНР 7 класс</vt:lpstr>
      <vt:lpstr>Анималистический жанр - вид изобразительного искусства,  в котором  изображение животных является основным в композиции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этапы создания рисунка, переходящего в анимацию:</vt:lpstr>
      <vt:lpstr>Задание и пример выполнения</vt:lpstr>
      <vt:lpstr>Движущееся изображение: «Кролик с барабанами»</vt:lpstr>
      <vt:lpstr>Задание и пример выполнения</vt:lpstr>
      <vt:lpstr>Движущееся изображение: «Балет»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АНИМАЛИСТИЧЕСКИЙ ЖАНР</dc:title>
  <dc:creator>Тамара</dc:creator>
  <cp:lastModifiedBy>Класс</cp:lastModifiedBy>
  <cp:revision>67</cp:revision>
  <dcterms:created xsi:type="dcterms:W3CDTF">2012-01-06T15:46:39Z</dcterms:created>
  <dcterms:modified xsi:type="dcterms:W3CDTF">2022-04-07T09:07:40Z</dcterms:modified>
</cp:coreProperties>
</file>