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sldIdLst>
    <p:sldId id="274" r:id="rId2"/>
    <p:sldId id="256" r:id="rId3"/>
    <p:sldId id="257" r:id="rId4"/>
    <p:sldId id="261" r:id="rId5"/>
    <p:sldId id="263" r:id="rId6"/>
    <p:sldId id="262" r:id="rId7"/>
    <p:sldId id="258" r:id="rId8"/>
    <p:sldId id="259" r:id="rId9"/>
    <p:sldId id="278" r:id="rId10"/>
    <p:sldId id="2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240E"/>
    <a:srgbClr val="98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0A6B4-F760-4E03-ADE4-E523F79DBAE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9639D-1C45-47C1-80F2-2012394E43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6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2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07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61735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81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3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86108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0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00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71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448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178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136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A48EFE8B-F171-4B5F-BF7C-D64E3A0B9622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4B41376-3481-4CAC-9FC4-BDBF365DE7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412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30045"/>
          </a:xfrm>
        </p:spPr>
        <p:txBody>
          <a:bodyPr/>
          <a:lstStyle/>
          <a:p>
            <a:pPr algn="ctr"/>
            <a:r>
              <a:rPr lang="ru-RU" dirty="0" err="1" smtClean="0"/>
              <a:t>Вопрошайка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35" y="1846877"/>
            <a:ext cx="4643667" cy="37280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82437" y="5781368"/>
            <a:ext cx="1010264" cy="7669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pic>
        <p:nvPicPr>
          <p:cNvPr id="1028" name="Picture 4" descr="https://avatars.mds.yandex.net/i?id=a8ba2356454916df5695ab816f447d8e_l-5235227-images-thumbs&amp;n=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1"/>
          <a:stretch/>
        </p:blipFill>
        <p:spPr bwMode="auto">
          <a:xfrm>
            <a:off x="7031228" y="1846877"/>
            <a:ext cx="3915195" cy="372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21820" y="5781368"/>
            <a:ext cx="1010264" cy="7669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557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8038" y="1597797"/>
            <a:ext cx="8379726" cy="49131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7146923" y="473879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7146923" y="489119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7299323" y="489119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7451723" y="489119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/>
          <p:cNvSpPr/>
          <p:nvPr/>
        </p:nvSpPr>
        <p:spPr>
          <a:xfrm>
            <a:off x="7299323" y="473879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7451723" y="473873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7451723" y="460050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/>
          <p:cNvSpPr/>
          <p:nvPr/>
        </p:nvSpPr>
        <p:spPr>
          <a:xfrm>
            <a:off x="7604123" y="460050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7731713" y="446181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7859304" y="446181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7986894" y="446134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8134011" y="446134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8261601" y="446134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множение 17"/>
          <p:cNvSpPr/>
          <p:nvPr/>
        </p:nvSpPr>
        <p:spPr>
          <a:xfrm>
            <a:off x="7733986" y="432312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7986893" y="431710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8261601" y="431710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7299322" y="503196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множение 21"/>
          <p:cNvSpPr/>
          <p:nvPr/>
        </p:nvSpPr>
        <p:spPr>
          <a:xfrm>
            <a:off x="7299323" y="516764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множение 22"/>
          <p:cNvSpPr/>
          <p:nvPr/>
        </p:nvSpPr>
        <p:spPr>
          <a:xfrm>
            <a:off x="7451721" y="500889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множение 23"/>
          <p:cNvSpPr/>
          <p:nvPr/>
        </p:nvSpPr>
        <p:spPr>
          <a:xfrm>
            <a:off x="7451722" y="514711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множение 24"/>
          <p:cNvSpPr/>
          <p:nvPr/>
        </p:nvSpPr>
        <p:spPr>
          <a:xfrm>
            <a:off x="7299321" y="531068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множение 25"/>
          <p:cNvSpPr/>
          <p:nvPr/>
        </p:nvSpPr>
        <p:spPr>
          <a:xfrm>
            <a:off x="7454870" y="531068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множение 26"/>
          <p:cNvSpPr/>
          <p:nvPr/>
        </p:nvSpPr>
        <p:spPr>
          <a:xfrm>
            <a:off x="7309784" y="546049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множение 27"/>
          <p:cNvSpPr/>
          <p:nvPr/>
        </p:nvSpPr>
        <p:spPr>
          <a:xfrm>
            <a:off x="7450419" y="544409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множение 28"/>
          <p:cNvSpPr/>
          <p:nvPr/>
        </p:nvSpPr>
        <p:spPr>
          <a:xfrm>
            <a:off x="7437374" y="558712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множение 29"/>
          <p:cNvSpPr/>
          <p:nvPr/>
        </p:nvSpPr>
        <p:spPr>
          <a:xfrm>
            <a:off x="7554502" y="57205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множение 30"/>
          <p:cNvSpPr/>
          <p:nvPr/>
        </p:nvSpPr>
        <p:spPr>
          <a:xfrm>
            <a:off x="7590055" y="513709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множение 31"/>
          <p:cNvSpPr/>
          <p:nvPr/>
        </p:nvSpPr>
        <p:spPr>
          <a:xfrm>
            <a:off x="7606395" y="529431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множение 32"/>
          <p:cNvSpPr/>
          <p:nvPr/>
        </p:nvSpPr>
        <p:spPr>
          <a:xfrm>
            <a:off x="7590054" y="544409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Умножение 33"/>
          <p:cNvSpPr/>
          <p:nvPr/>
        </p:nvSpPr>
        <p:spPr>
          <a:xfrm>
            <a:off x="7582460" y="557177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множение 34"/>
          <p:cNvSpPr/>
          <p:nvPr/>
        </p:nvSpPr>
        <p:spPr>
          <a:xfrm>
            <a:off x="7706902" y="57369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множение 35"/>
          <p:cNvSpPr/>
          <p:nvPr/>
        </p:nvSpPr>
        <p:spPr>
          <a:xfrm>
            <a:off x="7865458" y="57369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множение 36"/>
          <p:cNvSpPr/>
          <p:nvPr/>
        </p:nvSpPr>
        <p:spPr>
          <a:xfrm>
            <a:off x="8013165" y="573370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множение 37"/>
          <p:cNvSpPr/>
          <p:nvPr/>
        </p:nvSpPr>
        <p:spPr>
          <a:xfrm>
            <a:off x="8147500" y="572535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множение 38"/>
          <p:cNvSpPr/>
          <p:nvPr/>
        </p:nvSpPr>
        <p:spPr>
          <a:xfrm>
            <a:off x="8276796" y="573369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множение 39"/>
          <p:cNvSpPr/>
          <p:nvPr/>
        </p:nvSpPr>
        <p:spPr>
          <a:xfrm>
            <a:off x="8404386" y="57369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множение 40"/>
          <p:cNvSpPr/>
          <p:nvPr/>
        </p:nvSpPr>
        <p:spPr>
          <a:xfrm>
            <a:off x="7716532" y="55852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множение 41"/>
          <p:cNvSpPr/>
          <p:nvPr/>
        </p:nvSpPr>
        <p:spPr>
          <a:xfrm>
            <a:off x="7875088" y="55852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множение 42"/>
          <p:cNvSpPr/>
          <p:nvPr/>
        </p:nvSpPr>
        <p:spPr>
          <a:xfrm>
            <a:off x="8022795" y="558205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множение 43"/>
          <p:cNvSpPr/>
          <p:nvPr/>
        </p:nvSpPr>
        <p:spPr>
          <a:xfrm>
            <a:off x="8157130" y="557370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множение 44"/>
          <p:cNvSpPr/>
          <p:nvPr/>
        </p:nvSpPr>
        <p:spPr>
          <a:xfrm>
            <a:off x="8286426" y="558205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множение 45"/>
          <p:cNvSpPr/>
          <p:nvPr/>
        </p:nvSpPr>
        <p:spPr>
          <a:xfrm>
            <a:off x="8414016" y="55852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множение 46"/>
          <p:cNvSpPr/>
          <p:nvPr/>
        </p:nvSpPr>
        <p:spPr>
          <a:xfrm>
            <a:off x="7741253" y="542512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Умножение 47"/>
          <p:cNvSpPr/>
          <p:nvPr/>
        </p:nvSpPr>
        <p:spPr>
          <a:xfrm>
            <a:off x="7899809" y="542512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Умножение 48"/>
          <p:cNvSpPr/>
          <p:nvPr/>
        </p:nvSpPr>
        <p:spPr>
          <a:xfrm>
            <a:off x="8047516" y="542188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Умножение 49"/>
          <p:cNvSpPr/>
          <p:nvPr/>
        </p:nvSpPr>
        <p:spPr>
          <a:xfrm>
            <a:off x="8181851" y="541353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Умножение 50"/>
          <p:cNvSpPr/>
          <p:nvPr/>
        </p:nvSpPr>
        <p:spPr>
          <a:xfrm>
            <a:off x="8311147" y="542188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множение 51"/>
          <p:cNvSpPr/>
          <p:nvPr/>
        </p:nvSpPr>
        <p:spPr>
          <a:xfrm>
            <a:off x="8438737" y="542512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Умножение 52"/>
          <p:cNvSpPr/>
          <p:nvPr/>
        </p:nvSpPr>
        <p:spPr>
          <a:xfrm>
            <a:off x="7741252" y="529022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Умножение 53"/>
          <p:cNvSpPr/>
          <p:nvPr/>
        </p:nvSpPr>
        <p:spPr>
          <a:xfrm>
            <a:off x="7899808" y="529022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Умножение 54"/>
          <p:cNvSpPr/>
          <p:nvPr/>
        </p:nvSpPr>
        <p:spPr>
          <a:xfrm>
            <a:off x="8047515" y="528698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множение 55"/>
          <p:cNvSpPr/>
          <p:nvPr/>
        </p:nvSpPr>
        <p:spPr>
          <a:xfrm>
            <a:off x="8181850" y="527863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множение 56"/>
          <p:cNvSpPr/>
          <p:nvPr/>
        </p:nvSpPr>
        <p:spPr>
          <a:xfrm>
            <a:off x="8311146" y="528698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множение 57"/>
          <p:cNvSpPr/>
          <p:nvPr/>
        </p:nvSpPr>
        <p:spPr>
          <a:xfrm>
            <a:off x="8438736" y="529022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Умножение 58"/>
          <p:cNvSpPr/>
          <p:nvPr/>
        </p:nvSpPr>
        <p:spPr>
          <a:xfrm>
            <a:off x="8566328" y="515608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множение 59"/>
          <p:cNvSpPr/>
          <p:nvPr/>
        </p:nvSpPr>
        <p:spPr>
          <a:xfrm>
            <a:off x="7554501" y="58729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Умножение 60"/>
          <p:cNvSpPr/>
          <p:nvPr/>
        </p:nvSpPr>
        <p:spPr>
          <a:xfrm>
            <a:off x="7426910" y="586948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Умножение 61"/>
          <p:cNvSpPr/>
          <p:nvPr/>
        </p:nvSpPr>
        <p:spPr>
          <a:xfrm>
            <a:off x="8404386" y="587516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Умножение 62"/>
          <p:cNvSpPr/>
          <p:nvPr/>
        </p:nvSpPr>
        <p:spPr>
          <a:xfrm>
            <a:off x="8566328" y="58729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Умножение 63"/>
          <p:cNvSpPr/>
          <p:nvPr/>
        </p:nvSpPr>
        <p:spPr>
          <a:xfrm>
            <a:off x="7299319" y="600179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Умножение 64"/>
          <p:cNvSpPr/>
          <p:nvPr/>
        </p:nvSpPr>
        <p:spPr>
          <a:xfrm>
            <a:off x="7171728" y="613958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Умножение 65"/>
          <p:cNvSpPr/>
          <p:nvPr/>
        </p:nvSpPr>
        <p:spPr>
          <a:xfrm>
            <a:off x="8273758" y="601338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множение 66"/>
          <p:cNvSpPr/>
          <p:nvPr/>
        </p:nvSpPr>
        <p:spPr>
          <a:xfrm>
            <a:off x="8140755" y="615161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0" t="60236" r="30215" b="16671"/>
          <a:stretch/>
        </p:blipFill>
        <p:spPr bwMode="auto">
          <a:xfrm flipH="1">
            <a:off x="3581099" y="4159233"/>
            <a:ext cx="1838322" cy="231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0" t="62777" r="30215" b="16671"/>
          <a:stretch/>
        </p:blipFill>
        <p:spPr bwMode="auto">
          <a:xfrm flipH="1" flipV="1">
            <a:off x="3581099" y="1657932"/>
            <a:ext cx="1838322" cy="20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0" t="62777" r="30215" b="16671"/>
          <a:stretch/>
        </p:blipFill>
        <p:spPr bwMode="auto">
          <a:xfrm flipV="1">
            <a:off x="7200415" y="1657932"/>
            <a:ext cx="1838322" cy="206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Умножение 70"/>
          <p:cNvSpPr/>
          <p:nvPr/>
        </p:nvSpPr>
        <p:spPr>
          <a:xfrm>
            <a:off x="6250310" y="391617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Умножение 71"/>
          <p:cNvSpPr/>
          <p:nvPr/>
        </p:nvSpPr>
        <p:spPr>
          <a:xfrm>
            <a:off x="6097697" y="391617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Умножение 72"/>
          <p:cNvSpPr/>
          <p:nvPr/>
        </p:nvSpPr>
        <p:spPr>
          <a:xfrm>
            <a:off x="5947576" y="391861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Умножение 73"/>
          <p:cNvSpPr/>
          <p:nvPr/>
        </p:nvSpPr>
        <p:spPr>
          <a:xfrm>
            <a:off x="5794963" y="391861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Умножение 74"/>
          <p:cNvSpPr/>
          <p:nvPr/>
        </p:nvSpPr>
        <p:spPr>
          <a:xfrm>
            <a:off x="5667372" y="391861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Умножение 75"/>
          <p:cNvSpPr/>
          <p:nvPr/>
        </p:nvSpPr>
        <p:spPr>
          <a:xfrm>
            <a:off x="5514759" y="391861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Умножение 76"/>
          <p:cNvSpPr/>
          <p:nvPr/>
        </p:nvSpPr>
        <p:spPr>
          <a:xfrm>
            <a:off x="6402710" y="390444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Умножение 77"/>
          <p:cNvSpPr/>
          <p:nvPr/>
        </p:nvSpPr>
        <p:spPr>
          <a:xfrm>
            <a:off x="6530300" y="39044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Умножение 78"/>
          <p:cNvSpPr/>
          <p:nvPr/>
        </p:nvSpPr>
        <p:spPr>
          <a:xfrm>
            <a:off x="5075003" y="39259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Умножение 79"/>
          <p:cNvSpPr/>
          <p:nvPr/>
        </p:nvSpPr>
        <p:spPr>
          <a:xfrm>
            <a:off x="4922390" y="39259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Умножение 80"/>
          <p:cNvSpPr/>
          <p:nvPr/>
        </p:nvSpPr>
        <p:spPr>
          <a:xfrm>
            <a:off x="4772269" y="392844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Умножение 81"/>
          <p:cNvSpPr/>
          <p:nvPr/>
        </p:nvSpPr>
        <p:spPr>
          <a:xfrm>
            <a:off x="4619656" y="392844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Умножение 82"/>
          <p:cNvSpPr/>
          <p:nvPr/>
        </p:nvSpPr>
        <p:spPr>
          <a:xfrm>
            <a:off x="4492065" y="39284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Умножение 83"/>
          <p:cNvSpPr/>
          <p:nvPr/>
        </p:nvSpPr>
        <p:spPr>
          <a:xfrm>
            <a:off x="4339452" y="39284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Умножение 84"/>
          <p:cNvSpPr/>
          <p:nvPr/>
        </p:nvSpPr>
        <p:spPr>
          <a:xfrm>
            <a:off x="5227403" y="391426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Умножение 85"/>
          <p:cNvSpPr/>
          <p:nvPr/>
        </p:nvSpPr>
        <p:spPr>
          <a:xfrm>
            <a:off x="5354993" y="391426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Умножение 86"/>
          <p:cNvSpPr/>
          <p:nvPr/>
        </p:nvSpPr>
        <p:spPr>
          <a:xfrm>
            <a:off x="3908855" y="39420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Умножение 87"/>
          <p:cNvSpPr/>
          <p:nvPr/>
        </p:nvSpPr>
        <p:spPr>
          <a:xfrm>
            <a:off x="3756242" y="39420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Умножение 88"/>
          <p:cNvSpPr/>
          <p:nvPr/>
        </p:nvSpPr>
        <p:spPr>
          <a:xfrm>
            <a:off x="3606121" y="394449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Умножение 89"/>
          <p:cNvSpPr/>
          <p:nvPr/>
        </p:nvSpPr>
        <p:spPr>
          <a:xfrm>
            <a:off x="3453508" y="394449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Умножение 90"/>
          <p:cNvSpPr/>
          <p:nvPr/>
        </p:nvSpPr>
        <p:spPr>
          <a:xfrm>
            <a:off x="3325917" y="394449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Умножение 91"/>
          <p:cNvSpPr/>
          <p:nvPr/>
        </p:nvSpPr>
        <p:spPr>
          <a:xfrm>
            <a:off x="3173304" y="394449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Умножение 92"/>
          <p:cNvSpPr/>
          <p:nvPr/>
        </p:nvSpPr>
        <p:spPr>
          <a:xfrm>
            <a:off x="4061255" y="393031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Умножение 93"/>
          <p:cNvSpPr/>
          <p:nvPr/>
        </p:nvSpPr>
        <p:spPr>
          <a:xfrm>
            <a:off x="4188845" y="393031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Умножение 94"/>
          <p:cNvSpPr/>
          <p:nvPr/>
        </p:nvSpPr>
        <p:spPr>
          <a:xfrm>
            <a:off x="2741655" y="395042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Умножение 95"/>
          <p:cNvSpPr/>
          <p:nvPr/>
        </p:nvSpPr>
        <p:spPr>
          <a:xfrm>
            <a:off x="2589042" y="395042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Умножение 96"/>
          <p:cNvSpPr/>
          <p:nvPr/>
        </p:nvSpPr>
        <p:spPr>
          <a:xfrm>
            <a:off x="2438921" y="395287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Умножение 97"/>
          <p:cNvSpPr/>
          <p:nvPr/>
        </p:nvSpPr>
        <p:spPr>
          <a:xfrm>
            <a:off x="2286308" y="395287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Умножение 98"/>
          <p:cNvSpPr/>
          <p:nvPr/>
        </p:nvSpPr>
        <p:spPr>
          <a:xfrm>
            <a:off x="2158717" y="395287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Умножение 99"/>
          <p:cNvSpPr/>
          <p:nvPr/>
        </p:nvSpPr>
        <p:spPr>
          <a:xfrm>
            <a:off x="2894055" y="393869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Умножение 100"/>
          <p:cNvSpPr/>
          <p:nvPr/>
        </p:nvSpPr>
        <p:spPr>
          <a:xfrm>
            <a:off x="3021645" y="393869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Умножение 101"/>
          <p:cNvSpPr/>
          <p:nvPr/>
        </p:nvSpPr>
        <p:spPr>
          <a:xfrm>
            <a:off x="9602893" y="38831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Умножение 102"/>
          <p:cNvSpPr/>
          <p:nvPr/>
        </p:nvSpPr>
        <p:spPr>
          <a:xfrm>
            <a:off x="9450280" y="38831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Умножение 103"/>
          <p:cNvSpPr/>
          <p:nvPr/>
        </p:nvSpPr>
        <p:spPr>
          <a:xfrm>
            <a:off x="9300159" y="388559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Умножение 104"/>
          <p:cNvSpPr/>
          <p:nvPr/>
        </p:nvSpPr>
        <p:spPr>
          <a:xfrm>
            <a:off x="9147546" y="388559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Умножение 105"/>
          <p:cNvSpPr/>
          <p:nvPr/>
        </p:nvSpPr>
        <p:spPr>
          <a:xfrm>
            <a:off x="9019955" y="388559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Умножение 106"/>
          <p:cNvSpPr/>
          <p:nvPr/>
        </p:nvSpPr>
        <p:spPr>
          <a:xfrm>
            <a:off x="8867342" y="388559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Умножение 107"/>
          <p:cNvSpPr/>
          <p:nvPr/>
        </p:nvSpPr>
        <p:spPr>
          <a:xfrm>
            <a:off x="8436745" y="389919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Умножение 108"/>
          <p:cNvSpPr/>
          <p:nvPr/>
        </p:nvSpPr>
        <p:spPr>
          <a:xfrm>
            <a:off x="8284132" y="389919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Умножение 109"/>
          <p:cNvSpPr/>
          <p:nvPr/>
        </p:nvSpPr>
        <p:spPr>
          <a:xfrm>
            <a:off x="8134011" y="390164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Умножение 110"/>
          <p:cNvSpPr/>
          <p:nvPr/>
        </p:nvSpPr>
        <p:spPr>
          <a:xfrm>
            <a:off x="7981398" y="390164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Умножение 111"/>
          <p:cNvSpPr/>
          <p:nvPr/>
        </p:nvSpPr>
        <p:spPr>
          <a:xfrm>
            <a:off x="7853807" y="390164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Умножение 112"/>
          <p:cNvSpPr/>
          <p:nvPr/>
        </p:nvSpPr>
        <p:spPr>
          <a:xfrm>
            <a:off x="7701194" y="390164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Умножение 113"/>
          <p:cNvSpPr/>
          <p:nvPr/>
        </p:nvSpPr>
        <p:spPr>
          <a:xfrm>
            <a:off x="8589145" y="388746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Умножение 114"/>
          <p:cNvSpPr/>
          <p:nvPr/>
        </p:nvSpPr>
        <p:spPr>
          <a:xfrm>
            <a:off x="8716735" y="388746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Умножение 115"/>
          <p:cNvSpPr/>
          <p:nvPr/>
        </p:nvSpPr>
        <p:spPr>
          <a:xfrm>
            <a:off x="7269545" y="390757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Умножение 116"/>
          <p:cNvSpPr/>
          <p:nvPr/>
        </p:nvSpPr>
        <p:spPr>
          <a:xfrm>
            <a:off x="7116932" y="390757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Умножение 117"/>
          <p:cNvSpPr/>
          <p:nvPr/>
        </p:nvSpPr>
        <p:spPr>
          <a:xfrm>
            <a:off x="6966811" y="391002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Умножение 118"/>
          <p:cNvSpPr/>
          <p:nvPr/>
        </p:nvSpPr>
        <p:spPr>
          <a:xfrm>
            <a:off x="6814198" y="391002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Умножение 119"/>
          <p:cNvSpPr/>
          <p:nvPr/>
        </p:nvSpPr>
        <p:spPr>
          <a:xfrm>
            <a:off x="6686607" y="391002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Умножение 120"/>
          <p:cNvSpPr/>
          <p:nvPr/>
        </p:nvSpPr>
        <p:spPr>
          <a:xfrm>
            <a:off x="7421945" y="389584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Умножение 121"/>
          <p:cNvSpPr/>
          <p:nvPr/>
        </p:nvSpPr>
        <p:spPr>
          <a:xfrm>
            <a:off x="7549535" y="38958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Умножение 122"/>
          <p:cNvSpPr/>
          <p:nvPr/>
        </p:nvSpPr>
        <p:spPr>
          <a:xfrm>
            <a:off x="10313208" y="387848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Умножение 123"/>
          <p:cNvSpPr/>
          <p:nvPr/>
        </p:nvSpPr>
        <p:spPr>
          <a:xfrm>
            <a:off x="10160595" y="387848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Умножение 124"/>
          <p:cNvSpPr/>
          <p:nvPr/>
        </p:nvSpPr>
        <p:spPr>
          <a:xfrm>
            <a:off x="10010474" y="388093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Умножение 125"/>
          <p:cNvSpPr/>
          <p:nvPr/>
        </p:nvSpPr>
        <p:spPr>
          <a:xfrm>
            <a:off x="9857861" y="388093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Умножение 126"/>
          <p:cNvSpPr/>
          <p:nvPr/>
        </p:nvSpPr>
        <p:spPr>
          <a:xfrm>
            <a:off x="9730270" y="388093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Умножение 127"/>
          <p:cNvSpPr/>
          <p:nvPr/>
        </p:nvSpPr>
        <p:spPr>
          <a:xfrm>
            <a:off x="6097696" y="404266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Умножение 128"/>
          <p:cNvSpPr/>
          <p:nvPr/>
        </p:nvSpPr>
        <p:spPr>
          <a:xfrm>
            <a:off x="6097695" y="418764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Умножение 129"/>
          <p:cNvSpPr/>
          <p:nvPr/>
        </p:nvSpPr>
        <p:spPr>
          <a:xfrm>
            <a:off x="6108863" y="431827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Умножение 130"/>
          <p:cNvSpPr/>
          <p:nvPr/>
        </p:nvSpPr>
        <p:spPr>
          <a:xfrm>
            <a:off x="6075166" y="363972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Умножение 131"/>
          <p:cNvSpPr/>
          <p:nvPr/>
        </p:nvSpPr>
        <p:spPr>
          <a:xfrm>
            <a:off x="6086334" y="377035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Умножение 132"/>
          <p:cNvSpPr/>
          <p:nvPr/>
        </p:nvSpPr>
        <p:spPr>
          <a:xfrm>
            <a:off x="6086333" y="349115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Умножение 133"/>
          <p:cNvSpPr/>
          <p:nvPr/>
        </p:nvSpPr>
        <p:spPr>
          <a:xfrm>
            <a:off x="3628651" y="601554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Умножение 134"/>
          <p:cNvSpPr/>
          <p:nvPr/>
        </p:nvSpPr>
        <p:spPr>
          <a:xfrm>
            <a:off x="3501060" y="612935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Умножение 135"/>
          <p:cNvSpPr/>
          <p:nvPr/>
        </p:nvSpPr>
        <p:spPr>
          <a:xfrm>
            <a:off x="3653674" y="181499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Умножение 136"/>
          <p:cNvSpPr/>
          <p:nvPr/>
        </p:nvSpPr>
        <p:spPr>
          <a:xfrm>
            <a:off x="3522397" y="167141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Умножение 137"/>
          <p:cNvSpPr/>
          <p:nvPr/>
        </p:nvSpPr>
        <p:spPr>
          <a:xfrm>
            <a:off x="8693918" y="601575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Умножение 138"/>
          <p:cNvSpPr/>
          <p:nvPr/>
        </p:nvSpPr>
        <p:spPr>
          <a:xfrm>
            <a:off x="8821508" y="616683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Умножение 139"/>
          <p:cNvSpPr/>
          <p:nvPr/>
        </p:nvSpPr>
        <p:spPr>
          <a:xfrm>
            <a:off x="7741251" y="181499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Умножение 140"/>
          <p:cNvSpPr/>
          <p:nvPr/>
        </p:nvSpPr>
        <p:spPr>
          <a:xfrm>
            <a:off x="7868843" y="167774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Умножение 141"/>
          <p:cNvSpPr/>
          <p:nvPr/>
        </p:nvSpPr>
        <p:spPr>
          <a:xfrm>
            <a:off x="4594633" y="180963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Умножение 142"/>
          <p:cNvSpPr/>
          <p:nvPr/>
        </p:nvSpPr>
        <p:spPr>
          <a:xfrm>
            <a:off x="4444026" y="167676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Умножение 143"/>
          <p:cNvSpPr/>
          <p:nvPr/>
        </p:nvSpPr>
        <p:spPr>
          <a:xfrm>
            <a:off x="8722862" y="181596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Умножение 144"/>
          <p:cNvSpPr/>
          <p:nvPr/>
        </p:nvSpPr>
        <p:spPr>
          <a:xfrm>
            <a:off x="8850628" y="169191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Умножение 145"/>
          <p:cNvSpPr/>
          <p:nvPr/>
        </p:nvSpPr>
        <p:spPr>
          <a:xfrm>
            <a:off x="6213924" y="444546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Умножение 146"/>
          <p:cNvSpPr/>
          <p:nvPr/>
        </p:nvSpPr>
        <p:spPr>
          <a:xfrm>
            <a:off x="6341514" y="458828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Умножение 147"/>
          <p:cNvSpPr/>
          <p:nvPr/>
        </p:nvSpPr>
        <p:spPr>
          <a:xfrm>
            <a:off x="6469104" y="473935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Умножение 148"/>
          <p:cNvSpPr/>
          <p:nvPr/>
        </p:nvSpPr>
        <p:spPr>
          <a:xfrm>
            <a:off x="5995129" y="444546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Умножение 149"/>
          <p:cNvSpPr/>
          <p:nvPr/>
        </p:nvSpPr>
        <p:spPr>
          <a:xfrm>
            <a:off x="5864501" y="458368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Умножение 150"/>
          <p:cNvSpPr/>
          <p:nvPr/>
        </p:nvSpPr>
        <p:spPr>
          <a:xfrm>
            <a:off x="5731498" y="472191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Умножение 151"/>
          <p:cNvSpPr/>
          <p:nvPr/>
        </p:nvSpPr>
        <p:spPr>
          <a:xfrm>
            <a:off x="6481648" y="3076487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Умножение 152"/>
          <p:cNvSpPr/>
          <p:nvPr/>
        </p:nvSpPr>
        <p:spPr>
          <a:xfrm>
            <a:off x="6351020" y="321471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Умножение 153"/>
          <p:cNvSpPr/>
          <p:nvPr/>
        </p:nvSpPr>
        <p:spPr>
          <a:xfrm>
            <a:off x="6218017" y="335293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Умножение 154"/>
          <p:cNvSpPr/>
          <p:nvPr/>
        </p:nvSpPr>
        <p:spPr>
          <a:xfrm>
            <a:off x="6466388" y="486064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Умножение 155"/>
          <p:cNvSpPr/>
          <p:nvPr/>
        </p:nvSpPr>
        <p:spPr>
          <a:xfrm>
            <a:off x="6327216" y="499268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Умножение 156"/>
          <p:cNvSpPr/>
          <p:nvPr/>
        </p:nvSpPr>
        <p:spPr>
          <a:xfrm>
            <a:off x="6206853" y="513091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Умножение 157"/>
          <p:cNvSpPr/>
          <p:nvPr/>
        </p:nvSpPr>
        <p:spPr>
          <a:xfrm>
            <a:off x="5740612" y="48796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Умножение 158"/>
          <p:cNvSpPr/>
          <p:nvPr/>
        </p:nvSpPr>
        <p:spPr>
          <a:xfrm>
            <a:off x="5870106" y="501893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Умножение 159"/>
          <p:cNvSpPr/>
          <p:nvPr/>
        </p:nvSpPr>
        <p:spPr>
          <a:xfrm>
            <a:off x="6033681" y="513692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Умножение 160"/>
          <p:cNvSpPr/>
          <p:nvPr/>
        </p:nvSpPr>
        <p:spPr>
          <a:xfrm>
            <a:off x="5703562" y="3071893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Умножение 161"/>
          <p:cNvSpPr/>
          <p:nvPr/>
        </p:nvSpPr>
        <p:spPr>
          <a:xfrm>
            <a:off x="5831152" y="321471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Умножение 162"/>
          <p:cNvSpPr/>
          <p:nvPr/>
        </p:nvSpPr>
        <p:spPr>
          <a:xfrm>
            <a:off x="5958742" y="336578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Умножение 163"/>
          <p:cNvSpPr/>
          <p:nvPr/>
        </p:nvSpPr>
        <p:spPr>
          <a:xfrm>
            <a:off x="6225286" y="265262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Умножение 164"/>
          <p:cNvSpPr/>
          <p:nvPr/>
        </p:nvSpPr>
        <p:spPr>
          <a:xfrm>
            <a:off x="6352876" y="279544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Умножение 165"/>
          <p:cNvSpPr/>
          <p:nvPr/>
        </p:nvSpPr>
        <p:spPr>
          <a:xfrm>
            <a:off x="6480466" y="2946520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Умножение 166"/>
          <p:cNvSpPr/>
          <p:nvPr/>
        </p:nvSpPr>
        <p:spPr>
          <a:xfrm>
            <a:off x="5842516" y="220219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Умножение 167"/>
          <p:cNvSpPr/>
          <p:nvPr/>
        </p:nvSpPr>
        <p:spPr>
          <a:xfrm>
            <a:off x="5970106" y="2345015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Умножение 168"/>
          <p:cNvSpPr/>
          <p:nvPr/>
        </p:nvSpPr>
        <p:spPr>
          <a:xfrm>
            <a:off x="6097696" y="249608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Умножение 169"/>
          <p:cNvSpPr/>
          <p:nvPr/>
        </p:nvSpPr>
        <p:spPr>
          <a:xfrm>
            <a:off x="5980672" y="263431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Умножение 170"/>
          <p:cNvSpPr/>
          <p:nvPr/>
        </p:nvSpPr>
        <p:spPr>
          <a:xfrm>
            <a:off x="5850044" y="2772536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Умножение 171"/>
          <p:cNvSpPr/>
          <p:nvPr/>
        </p:nvSpPr>
        <p:spPr>
          <a:xfrm>
            <a:off x="5717041" y="2910759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Умножение 172"/>
          <p:cNvSpPr/>
          <p:nvPr/>
        </p:nvSpPr>
        <p:spPr>
          <a:xfrm>
            <a:off x="6348139" y="2226961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Умножение 173"/>
          <p:cNvSpPr/>
          <p:nvPr/>
        </p:nvSpPr>
        <p:spPr>
          <a:xfrm>
            <a:off x="6215136" y="236518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Умножение 174"/>
          <p:cNvSpPr/>
          <p:nvPr/>
        </p:nvSpPr>
        <p:spPr>
          <a:xfrm>
            <a:off x="5997696" y="540047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Умножение 175"/>
          <p:cNvSpPr/>
          <p:nvPr/>
        </p:nvSpPr>
        <p:spPr>
          <a:xfrm>
            <a:off x="6125287" y="526456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" name="Умножение 176"/>
          <p:cNvSpPr/>
          <p:nvPr/>
        </p:nvSpPr>
        <p:spPr>
          <a:xfrm>
            <a:off x="5881020" y="5545582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8" name="Умножение 177"/>
          <p:cNvSpPr/>
          <p:nvPr/>
        </p:nvSpPr>
        <p:spPr>
          <a:xfrm>
            <a:off x="6253283" y="5407358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9" name="Умножение 178"/>
          <p:cNvSpPr/>
          <p:nvPr/>
        </p:nvSpPr>
        <p:spPr>
          <a:xfrm>
            <a:off x="6380873" y="5537744"/>
            <a:ext cx="255181" cy="27644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0" name="Заголовок 1"/>
          <p:cNvSpPr txBox="1">
            <a:spLocks/>
          </p:cNvSpPr>
          <p:nvPr/>
        </p:nvSpPr>
        <p:spPr>
          <a:xfrm>
            <a:off x="1453965" y="439761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>
                <a:solidFill>
                  <a:srgbClr val="AA240E"/>
                </a:solidFill>
              </a:rPr>
              <a:t>Готовое изображение</a:t>
            </a:r>
            <a:endParaRPr lang="ru-RU" dirty="0">
              <a:solidFill>
                <a:srgbClr val="AA24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8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4354" y="2315992"/>
            <a:ext cx="8852003" cy="1605377"/>
          </a:xfrm>
        </p:spPr>
        <p:txBody>
          <a:bodyPr/>
          <a:lstStyle/>
          <a:p>
            <a:r>
              <a:rPr lang="ru-RU" sz="4000" dirty="0" smtClean="0">
                <a:solidFill>
                  <a:srgbClr val="AA24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Урок ИЗО 5 класс</a:t>
            </a:r>
            <a:br>
              <a:rPr lang="ru-RU" sz="4000" dirty="0" smtClean="0">
                <a:solidFill>
                  <a:srgbClr val="AA240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solidFill>
                  <a:srgbClr val="AA24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«Русская народная вышивка»</a:t>
            </a:r>
            <a:endParaRPr lang="ru-RU" sz="4000" dirty="0">
              <a:solidFill>
                <a:srgbClr val="AA240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90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AA240E"/>
                </a:solidFill>
              </a:rPr>
              <a:t>Цели и задачи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Цель: познакомить учащихся с русской народной вышивкой.</a:t>
            </a:r>
          </a:p>
          <a:p>
            <a:pPr marL="0" indent="0" algn="just">
              <a:buNone/>
            </a:pPr>
            <a:r>
              <a:rPr lang="ru-RU" dirty="0" smtClean="0"/>
              <a:t>Задачи:</a:t>
            </a:r>
          </a:p>
          <a:p>
            <a:pPr algn="just"/>
            <a:r>
              <a:rPr lang="ru-RU" dirty="0" smtClean="0"/>
              <a:t>Способствовать формированию умения выстраивать орнаментальную композицию;</a:t>
            </a:r>
          </a:p>
          <a:p>
            <a:pPr algn="just"/>
            <a:r>
              <a:rPr lang="ru-RU" dirty="0"/>
              <a:t>П</a:t>
            </a:r>
            <a:r>
              <a:rPr lang="ru-RU" dirty="0" smtClean="0"/>
              <a:t>овторить </a:t>
            </a:r>
            <a:r>
              <a:rPr lang="ru-RU" dirty="0"/>
              <a:t>древние знаки и символы искусства, их смысл, </a:t>
            </a:r>
            <a:r>
              <a:rPr lang="ru-RU" dirty="0" smtClean="0"/>
              <a:t>понять </a:t>
            </a:r>
            <a:r>
              <a:rPr lang="ru-RU" dirty="0"/>
              <a:t>роль искусства в освоении человеком </a:t>
            </a:r>
            <a:r>
              <a:rPr lang="ru-RU" dirty="0" smtClean="0"/>
              <a:t>мира;</a:t>
            </a:r>
          </a:p>
          <a:p>
            <a:pPr algn="just"/>
            <a:r>
              <a:rPr lang="ru-RU" dirty="0" smtClean="0"/>
              <a:t>Освоить </a:t>
            </a:r>
            <a:r>
              <a:rPr lang="ru-RU" dirty="0"/>
              <a:t>навыки использования GIF-редакторов, в качестве инструмента художественной деятельности.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37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AA240E"/>
                </a:solidFill>
              </a:rPr>
              <a:t>Русская народная вышивка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- это </a:t>
            </a:r>
            <a:r>
              <a:rPr lang="ru-RU" sz="2800" b="1" dirty="0"/>
              <a:t>один</a:t>
            </a:r>
            <a:r>
              <a:rPr lang="ru-RU" sz="2800" dirty="0"/>
              <a:t> </a:t>
            </a:r>
            <a:r>
              <a:rPr lang="ru-RU" sz="2800" b="1" dirty="0"/>
              <a:t>из</a:t>
            </a:r>
            <a:r>
              <a:rPr lang="ru-RU" sz="2800" dirty="0"/>
              <a:t> </a:t>
            </a:r>
            <a:r>
              <a:rPr lang="ru-RU" sz="2800" b="1" dirty="0"/>
              <a:t>древнейших</a:t>
            </a:r>
            <a:r>
              <a:rPr lang="ru-RU" sz="2800" dirty="0"/>
              <a:t> </a:t>
            </a:r>
            <a:r>
              <a:rPr lang="ru-RU" sz="2800" b="1" dirty="0"/>
              <a:t>видов</a:t>
            </a:r>
            <a:r>
              <a:rPr lang="ru-RU" sz="2800" dirty="0"/>
              <a:t> </a:t>
            </a:r>
            <a:r>
              <a:rPr lang="ru-RU" sz="2800" b="1" dirty="0" smtClean="0"/>
              <a:t>декоративно</a:t>
            </a:r>
            <a:r>
              <a:rPr lang="ru-RU" sz="2800" dirty="0"/>
              <a:t>-</a:t>
            </a:r>
            <a:r>
              <a:rPr lang="ru-RU" sz="2800" b="1" dirty="0" smtClean="0"/>
              <a:t>прикладного</a:t>
            </a:r>
            <a:r>
              <a:rPr lang="ru-RU" sz="2800" dirty="0"/>
              <a:t> </a:t>
            </a:r>
            <a:r>
              <a:rPr lang="ru-RU" sz="2800" b="1" dirty="0"/>
              <a:t>искусства</a:t>
            </a:r>
            <a:r>
              <a:rPr lang="ru-RU" sz="2800" dirty="0"/>
              <a:t>, широко распространенный по всей территории России. Вышивка применялась для украшения скатертей, </a:t>
            </a:r>
            <a:r>
              <a:rPr lang="ru-RU" sz="2800" dirty="0" smtClean="0"/>
              <a:t>полотенец, праздничного и повседневного костюма, церковного облачения и утвари </a:t>
            </a:r>
            <a:r>
              <a:rPr lang="ru-RU" sz="2800" dirty="0"/>
              <a:t>и т. п.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112" y="4440116"/>
            <a:ext cx="2944332" cy="220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A240E"/>
                </a:solidFill>
              </a:rPr>
              <a:t>Основные орнаменты русской народной вышивки: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Конь – оберег домашнего очага, символ добра;</a:t>
            </a:r>
            <a:endParaRPr lang="ru-RU" dirty="0"/>
          </a:p>
          <a:p>
            <a:r>
              <a:rPr lang="ru-RU" dirty="0" smtClean="0"/>
              <a:t>Птица – символ добра, любви и согласия в доме;</a:t>
            </a:r>
            <a:endParaRPr lang="ru-RU" dirty="0"/>
          </a:p>
          <a:p>
            <a:r>
              <a:rPr lang="ru-RU" dirty="0" smtClean="0"/>
              <a:t>Дерево – символ долгой жизни, единства рода.</a:t>
            </a:r>
          </a:p>
        </p:txBody>
      </p:sp>
      <p:pic>
        <p:nvPicPr>
          <p:cNvPr id="1032" name="Picture 8" descr="https://cs1.livemaster.ru/storage/a4/41/6f51e15f5fde670ac3212c81bbj7--russkij-stil-rushnik-koniki-muzejnaya-kollektsiya-ruchnaya-v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" t="6479" r="4919" b="23092"/>
          <a:stretch/>
        </p:blipFill>
        <p:spPr bwMode="auto">
          <a:xfrm>
            <a:off x="1113183" y="4121426"/>
            <a:ext cx="3319405" cy="20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.pinimg.com/originals/cb/50/be/cb50bedf4f5b1d119dd70f40803044f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4"/>
          <a:stretch/>
        </p:blipFill>
        <p:spPr bwMode="auto">
          <a:xfrm>
            <a:off x="4763892" y="4121426"/>
            <a:ext cx="3669793" cy="20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cs5.livemaster.ru/storage/8c/cd/b0d2f95a37c2980e6f37e6b12a0e--russkij-stil-vyshitaya-zagotovka-so-slavyanskoj-simvoliko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678" y="4121425"/>
            <a:ext cx="2915478" cy="20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0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A240E"/>
                </a:solidFill>
              </a:rPr>
              <a:t>Значение цвета в русской народной вышивке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Белый цвет </a:t>
            </a:r>
            <a:r>
              <a:rPr lang="ru-RU" dirty="0" smtClean="0"/>
              <a:t>связывался </a:t>
            </a:r>
            <a:r>
              <a:rPr lang="ru-RU" dirty="0"/>
              <a:t>в </a:t>
            </a:r>
            <a:r>
              <a:rPr lang="ru-RU" dirty="0" smtClean="0"/>
              <a:t>народных представлениях </a:t>
            </a:r>
            <a:r>
              <a:rPr lang="ru-RU" dirty="0"/>
              <a:t>со </a:t>
            </a:r>
            <a:r>
              <a:rPr lang="ru-RU" dirty="0" smtClean="0"/>
              <a:t>светом</a:t>
            </a:r>
            <a:r>
              <a:rPr lang="ru-RU" dirty="0"/>
              <a:t>, </a:t>
            </a:r>
            <a:r>
              <a:rPr lang="ru-RU" dirty="0" smtClean="0"/>
              <a:t>чистотой, </a:t>
            </a:r>
            <a:r>
              <a:rPr lang="ru-RU" dirty="0"/>
              <a:t>с </a:t>
            </a:r>
            <a:r>
              <a:rPr lang="ru-RU" dirty="0" smtClean="0"/>
              <a:t>понятием о благе. Видимо</a:t>
            </a:r>
            <a:r>
              <a:rPr lang="ru-RU" dirty="0"/>
              <a:t>, не случайно фон </a:t>
            </a:r>
            <a:r>
              <a:rPr lang="ru-RU" dirty="0" smtClean="0"/>
              <a:t>на тканях называли мастерицы Русского Севера: «земля». Белый цвет </a:t>
            </a:r>
            <a:r>
              <a:rPr lang="ru-RU" dirty="0"/>
              <a:t>в вышивке олицетворял женское </a:t>
            </a:r>
            <a:r>
              <a:rPr lang="ru-RU" dirty="0" smtClean="0"/>
              <a:t>начало.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Красный </a:t>
            </a:r>
            <a:r>
              <a:rPr lang="ru-RU" dirty="0"/>
              <a:t>был </a:t>
            </a:r>
            <a:r>
              <a:rPr lang="ru-RU" dirty="0" smtClean="0"/>
              <a:t>цветом солнца, огня, жизни, красоты и олицетворял мужское начало. Красные узоры крестьянской вышивки воспринимаются как земля, получившая энергию солнца и способная дать жизнь всему живому.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7983" y="3405809"/>
            <a:ext cx="9568069" cy="543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17983" y="5307496"/>
            <a:ext cx="9568069" cy="54333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69277"/>
            <a:ext cx="9601200" cy="14859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rgbClr val="AA240E"/>
                </a:solidFill>
              </a:rPr>
              <a:t>Основные этапы создания рисунка, переходящего в анимацию: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855177"/>
            <a:ext cx="10131287" cy="483576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900" dirty="0" smtClean="0"/>
              <a:t>Подготавливаем </a:t>
            </a:r>
            <a:r>
              <a:rPr lang="ru-RU" sz="1900" dirty="0"/>
              <a:t>необходимые материалы: листы формата А4, карандаш ТМ, ластик, баночка для воды, краски (гуашь), кисти; </a:t>
            </a:r>
          </a:p>
          <a:p>
            <a:pPr algn="just"/>
            <a:r>
              <a:rPr lang="ru-RU" sz="1900" dirty="0" smtClean="0"/>
              <a:t>Определяем </a:t>
            </a:r>
            <a:r>
              <a:rPr lang="ru-RU" sz="1900" dirty="0"/>
              <a:t>формат; </a:t>
            </a:r>
          </a:p>
          <a:p>
            <a:pPr algn="just"/>
            <a:r>
              <a:rPr lang="ru-RU" sz="1900" dirty="0" smtClean="0"/>
              <a:t>Компонуем </a:t>
            </a:r>
            <a:r>
              <a:rPr lang="ru-RU" sz="1900" dirty="0"/>
              <a:t>изображение на лист, используя карандаш ТМ слегка наметить тонкими линиями основную форму; </a:t>
            </a:r>
          </a:p>
          <a:p>
            <a:pPr algn="just"/>
            <a:r>
              <a:rPr lang="ru-RU" sz="1900" dirty="0" smtClean="0"/>
              <a:t>Взяв </a:t>
            </a:r>
            <a:r>
              <a:rPr lang="ru-RU" sz="1900" dirty="0"/>
              <a:t>краски и кисти начинаем работу с цветом; </a:t>
            </a:r>
          </a:p>
          <a:p>
            <a:pPr algn="just"/>
            <a:r>
              <a:rPr lang="ru-RU" sz="1900" dirty="0" smtClean="0"/>
              <a:t>Изображение </a:t>
            </a:r>
            <a:r>
              <a:rPr lang="ru-RU" sz="1900" dirty="0"/>
              <a:t>следует выполнять частями, фиксируя (фотографируя) на телефон каждый выполненный элемент </a:t>
            </a:r>
            <a:r>
              <a:rPr lang="ru-RU" sz="1900" dirty="0" smtClean="0"/>
              <a:t>изображения. Держите телефон на приблизительно одинаковом расстоянии от рисунка, размеры кадров должны совпадать;</a:t>
            </a:r>
            <a:endParaRPr lang="ru-RU" sz="1900" dirty="0"/>
          </a:p>
          <a:p>
            <a:pPr algn="just"/>
            <a:r>
              <a:rPr lang="ru-RU" sz="1900" dirty="0" smtClean="0"/>
              <a:t>По </a:t>
            </a:r>
            <a:r>
              <a:rPr lang="ru-RU" sz="1900"/>
              <a:t>завершении </a:t>
            </a:r>
            <a:r>
              <a:rPr lang="ru-RU" sz="1900" smtClean="0"/>
              <a:t>изображения, </a:t>
            </a:r>
            <a:r>
              <a:rPr lang="ru-RU" sz="1900" dirty="0"/>
              <a:t>выбрать GIF редактор из перечня предложенных редакторов и добавить изображения; </a:t>
            </a:r>
          </a:p>
          <a:p>
            <a:pPr algn="just"/>
            <a:r>
              <a:rPr lang="ru-RU" sz="1900" dirty="0" smtClean="0"/>
              <a:t>При </a:t>
            </a:r>
            <a:r>
              <a:rPr lang="ru-RU" sz="1900" dirty="0"/>
              <a:t>создании анимации, чередуйте зафиксированные элементы так, чтобы получилось интересно и </a:t>
            </a:r>
            <a:r>
              <a:rPr lang="ru-RU" sz="1900" dirty="0" smtClean="0"/>
              <a:t>динамично, подберите </a:t>
            </a:r>
            <a:r>
              <a:rPr lang="ru-RU" sz="1900" dirty="0"/>
              <a:t>наиболее подходящую скорость смены изображений; </a:t>
            </a:r>
          </a:p>
          <a:p>
            <a:pPr algn="just"/>
            <a:r>
              <a:rPr lang="ru-RU" sz="1900" dirty="0" smtClean="0"/>
              <a:t>Сохраните </a:t>
            </a:r>
            <a:r>
              <a:rPr lang="ru-RU" sz="1900" dirty="0"/>
              <a:t>работу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72699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185" y="272561"/>
            <a:ext cx="9601200" cy="14859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AA240E"/>
                </a:solidFill>
              </a:rPr>
              <a:t>Задание и пример выполнения</a:t>
            </a:r>
            <a:endParaRPr lang="ru-RU" dirty="0">
              <a:solidFill>
                <a:srgbClr val="AA240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9184" y="3829878"/>
            <a:ext cx="10179963" cy="288897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Опираясь на изученный материал, </a:t>
            </a:r>
            <a:r>
              <a:rPr lang="ru-RU" dirty="0" smtClean="0"/>
              <a:t>выполнить </a:t>
            </a:r>
            <a:r>
              <a:rPr lang="ru-RU" dirty="0"/>
              <a:t>рисунок народной вышивки, периодически фиксируя этапы работы на телефон (Рис. </a:t>
            </a:r>
            <a:r>
              <a:rPr lang="ru-RU" dirty="0" smtClean="0"/>
              <a:t>1-2).</a:t>
            </a:r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завершения работы перейти в GIF-редактор и добавить изображения. </a:t>
            </a:r>
            <a:endParaRPr lang="ru-RU" dirty="0" smtClean="0"/>
          </a:p>
          <a:p>
            <a:pPr algn="just"/>
            <a:r>
              <a:rPr lang="ru-RU" dirty="0" smtClean="0"/>
              <a:t>Определить последовательность смены изображений и возможное их повторение. Пример</a:t>
            </a:r>
            <a:r>
              <a:rPr lang="ru-RU" dirty="0"/>
              <a:t>: «Движущееся изображение».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51115" y="3275522"/>
            <a:ext cx="1019908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1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989981" y="3275522"/>
            <a:ext cx="1019908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2</a:t>
            </a:r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7" t="27435" r="20321" b="18181"/>
          <a:stretch/>
        </p:blipFill>
        <p:spPr bwMode="auto">
          <a:xfrm>
            <a:off x="2607954" y="1156545"/>
            <a:ext cx="310623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2" t="22093" r="17709" b="17587"/>
          <a:stretch/>
        </p:blipFill>
        <p:spPr bwMode="auto">
          <a:xfrm>
            <a:off x="6937744" y="1156545"/>
            <a:ext cx="312438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5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813" y="169607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AA240E"/>
                </a:solidFill>
              </a:rPr>
              <a:t>Движущееся изображение:</a:t>
            </a:r>
            <a:br>
              <a:rPr lang="ru-RU" dirty="0" smtClean="0">
                <a:solidFill>
                  <a:srgbClr val="AA240E"/>
                </a:solidFill>
              </a:rPr>
            </a:br>
            <a:endParaRPr lang="ru-RU" dirty="0">
              <a:solidFill>
                <a:srgbClr val="AA240E"/>
              </a:solidFill>
            </a:endParaRPr>
          </a:p>
        </p:txBody>
      </p:sp>
      <p:pic>
        <p:nvPicPr>
          <p:cNvPr id="5122" name="Picture 2" descr="https://psv4.userapi.com/c235031/u185295979/docs/d20/993995113f07/20220328_205509.gif?extra=7GRfcVnszw7fMBkrcGErRyB42p31n9KeuvkOdnYHZqsZsUycYvekPlTfA2NpIEVVXH5v7nzTHCd4I3DztRjQ3NAhiY8X41dkFTTtKE28E7aTr0n09_rKtppBlPEYOxTqu9pOTWXP9j-SmcICY0aeAdDb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678" y="992334"/>
            <a:ext cx="9298771" cy="546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5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253</TotalTime>
  <Words>419</Words>
  <Application>Microsoft Office PowerPoint</Application>
  <PresentationFormat>Широкоэкранный</PresentationFormat>
  <Paragraphs>42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Franklin Gothic Book</vt:lpstr>
      <vt:lpstr>Crop</vt:lpstr>
      <vt:lpstr>Вопрошайка</vt:lpstr>
      <vt:lpstr>Урок ИЗО 5 класс «Русская народная вышивка»</vt:lpstr>
      <vt:lpstr>Цели и задачи</vt:lpstr>
      <vt:lpstr>Русская народная вышивка</vt:lpstr>
      <vt:lpstr>Основные орнаменты русской народной вышивки:</vt:lpstr>
      <vt:lpstr>Значение цвета в русской народной вышивке</vt:lpstr>
      <vt:lpstr>Основные этапы создания рисунка, переходящего в анимацию:</vt:lpstr>
      <vt:lpstr>Задание и пример выполнения</vt:lpstr>
      <vt:lpstr>Движущееся изображение: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Класс</dc:creator>
  <cp:lastModifiedBy>Класс</cp:lastModifiedBy>
  <cp:revision>38</cp:revision>
  <dcterms:created xsi:type="dcterms:W3CDTF">2021-12-03T13:06:17Z</dcterms:created>
  <dcterms:modified xsi:type="dcterms:W3CDTF">2022-04-07T08:56:19Z</dcterms:modified>
</cp:coreProperties>
</file>