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6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D719D-B54D-4C62-8357-127073BA6D3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EFA18-94D1-49D7-9205-DF9F3A04C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537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9639D-1C45-47C1-80F2-2012394E433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129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9639D-1C45-47C1-80F2-2012394E433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753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955785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35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96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981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697232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9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02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78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639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40024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1656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E8D0110-2264-4EA1-B069-AB407F5B383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7B42D9D-5053-44FF-AB6E-CEC789ADA8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5920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82218"/>
            <a:ext cx="9601200" cy="904461"/>
          </a:xfrm>
        </p:spPr>
        <p:txBody>
          <a:bodyPr/>
          <a:lstStyle/>
          <a:p>
            <a:pPr algn="ctr"/>
            <a:r>
              <a:rPr lang="ru-RU" dirty="0" err="1" smtClean="0"/>
              <a:t>Вопрошайка</a:t>
            </a:r>
            <a:endParaRPr lang="ru-RU" dirty="0"/>
          </a:p>
        </p:txBody>
      </p:sp>
      <p:pic>
        <p:nvPicPr>
          <p:cNvPr id="1026" name="Picture 2" descr="https://images.squarespace-cdn.com/content/v1/55ffe109e4b07406ad1d5bc4/1561475932866-58K6YXCWUF599H2F53AX/ke17ZwdGBToddI8pDm48kC7RnaBXPct2mD0_xXaknGQUqsxRUqqbr1mOJYKfIPR7LoDQ9mXPOjoJoqy81S2I8N_N4V1vUb5AoIIIbLZhVYxCRW4BPu10St3TBAUQYVKcPiQlEra7I64bYV0e10yVS69IPNik5qGOwJ2qwnqebunOuICJD6cEV_q-9rCXhKeu/essais%2Banim-papiercarre-website-1.gif?format=1500w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278" y="1082095"/>
            <a:ext cx="5278921" cy="339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hutnikov.club/wp-content/uploads/2019/11/zhivotnye_odnoy_liniey_11_1409020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61" b="19629"/>
          <a:stretch/>
        </p:blipFill>
        <p:spPr bwMode="auto">
          <a:xfrm>
            <a:off x="3560278" y="4437770"/>
            <a:ext cx="5278921" cy="207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872870" y="2317097"/>
            <a:ext cx="1537252" cy="89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872870" y="4873382"/>
            <a:ext cx="1537252" cy="8970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651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6192" y="2315992"/>
            <a:ext cx="9819860" cy="1605377"/>
          </a:xfrm>
        </p:spPr>
        <p:txBody>
          <a:bodyPr/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Урок ИЗО 6 класс</a:t>
            </a:r>
            <a:b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000" dirty="0" smtClean="0"/>
              <a:t>Линия </a:t>
            </a:r>
            <a:r>
              <a:rPr lang="ru-RU" sz="4000" dirty="0"/>
              <a:t>и её выразительные </a:t>
            </a:r>
            <a:r>
              <a:rPr lang="ru-RU" sz="4000" dirty="0" smtClean="0"/>
              <a:t>возможности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Цель: познакомить учащихся с выразительными возможностями линии.</a:t>
            </a:r>
          </a:p>
          <a:p>
            <a:pPr marL="0" indent="0" algn="just">
              <a:buNone/>
            </a:pPr>
            <a:r>
              <a:rPr lang="ru-RU" dirty="0" smtClean="0"/>
              <a:t>Задачи:</a:t>
            </a:r>
          </a:p>
          <a:p>
            <a:pPr algn="just"/>
            <a:r>
              <a:rPr lang="ru-RU" dirty="0" smtClean="0"/>
              <a:t>Способствовать формированию знаний о видах и характере линий;</a:t>
            </a:r>
          </a:p>
          <a:p>
            <a:pPr algn="just"/>
            <a:r>
              <a:rPr lang="ru-RU" dirty="0" smtClean="0"/>
              <a:t>Овладеть </a:t>
            </a:r>
            <a:r>
              <a:rPr lang="ru-RU" dirty="0"/>
              <a:t>навыками передачи разного эмоционального состояния, настроения с помощью </a:t>
            </a:r>
            <a:r>
              <a:rPr lang="ru-RU" dirty="0" smtClean="0"/>
              <a:t>различного </a:t>
            </a:r>
            <a:r>
              <a:rPr lang="ru-RU" dirty="0"/>
              <a:t>характера линий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Освоить </a:t>
            </a:r>
            <a:r>
              <a:rPr lang="ru-RU" dirty="0"/>
              <a:t>навыки использования GIF-редакторов, в качестве инструмента художественной деятельности.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71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Линия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- это </a:t>
            </a:r>
            <a:r>
              <a:rPr lang="ru-RU" sz="2800" b="1" dirty="0" smtClean="0"/>
              <a:t>одно из</a:t>
            </a:r>
            <a:r>
              <a:rPr lang="ru-RU" sz="2800" dirty="0" smtClean="0"/>
              <a:t> </a:t>
            </a:r>
            <a:r>
              <a:rPr lang="ru-RU" sz="2800" b="1" dirty="0" smtClean="0"/>
              <a:t>художественно-выразительных средств</a:t>
            </a:r>
            <a:r>
              <a:rPr lang="ru-RU" sz="2800" dirty="0"/>
              <a:t> </a:t>
            </a:r>
            <a:r>
              <a:rPr lang="ru-RU" sz="2800" dirty="0" smtClean="0"/>
              <a:t>изображения, основной графический элемент линейной графики.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9" b="9743"/>
          <a:stretch/>
        </p:blipFill>
        <p:spPr>
          <a:xfrm>
            <a:off x="4202722" y="3910219"/>
            <a:ext cx="4548425" cy="24032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738" y="3910219"/>
            <a:ext cx="1922062" cy="240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86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линий: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Длинные и короткие;</a:t>
            </a:r>
          </a:p>
          <a:p>
            <a:r>
              <a:rPr lang="ru-RU" dirty="0" smtClean="0"/>
              <a:t>Волнистые и прямые;</a:t>
            </a:r>
          </a:p>
          <a:p>
            <a:r>
              <a:rPr lang="ru-RU" dirty="0" smtClean="0"/>
              <a:t>Толстые и тонкие;</a:t>
            </a:r>
          </a:p>
          <a:p>
            <a:r>
              <a:rPr lang="ru-RU" dirty="0" smtClean="0"/>
              <a:t>Отрывистые и безотрывные;</a:t>
            </a:r>
          </a:p>
          <a:p>
            <a:r>
              <a:rPr lang="ru-RU" dirty="0" smtClean="0"/>
              <a:t>Замкнутые и незамкнутые.</a:t>
            </a:r>
            <a:endParaRPr lang="ru-RU" dirty="0"/>
          </a:p>
        </p:txBody>
      </p:sp>
      <p:pic>
        <p:nvPicPr>
          <p:cNvPr id="1026" name="Picture 2" descr="https://ds04.infourok.ru/uploads/ex/0545/00033994-9a23e54d/img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4" t="9725" r="8513" b="8150"/>
          <a:stretch/>
        </p:blipFill>
        <p:spPr bwMode="auto">
          <a:xfrm rot="16200000">
            <a:off x="4951735" y="920696"/>
            <a:ext cx="6858000" cy="501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49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 линий: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Уверенные;</a:t>
            </a:r>
          </a:p>
          <a:p>
            <a:r>
              <a:rPr lang="ru-RU" dirty="0" smtClean="0"/>
              <a:t>Беглые;</a:t>
            </a:r>
          </a:p>
          <a:p>
            <a:r>
              <a:rPr lang="ru-RU" dirty="0" smtClean="0"/>
              <a:t>Поспешные;</a:t>
            </a:r>
          </a:p>
          <a:p>
            <a:r>
              <a:rPr lang="ru-RU" dirty="0" smtClean="0"/>
              <a:t>Плавные;</a:t>
            </a:r>
          </a:p>
          <a:p>
            <a:r>
              <a:rPr lang="ru-RU" dirty="0" smtClean="0"/>
              <a:t>Спокойные;</a:t>
            </a:r>
          </a:p>
          <a:p>
            <a:r>
              <a:rPr lang="ru-RU" dirty="0" smtClean="0"/>
              <a:t>Воздушные;</a:t>
            </a:r>
          </a:p>
          <a:p>
            <a:r>
              <a:rPr lang="ru-RU" dirty="0" smtClean="0"/>
              <a:t>Плывучие.</a:t>
            </a:r>
            <a:endParaRPr lang="ru-RU" dirty="0"/>
          </a:p>
        </p:txBody>
      </p:sp>
      <p:pic>
        <p:nvPicPr>
          <p:cNvPr id="2050" name="Picture 2" descr="http://leliktop.ru/chtivo/sc-pic/i014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0000"/>
          <a:stretch/>
        </p:blipFill>
        <p:spPr bwMode="auto">
          <a:xfrm>
            <a:off x="5482949" y="1708770"/>
            <a:ext cx="6134742" cy="424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1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1961323"/>
            <a:ext cx="10171043" cy="489667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Подготавливаем </a:t>
            </a:r>
            <a:r>
              <a:rPr lang="ru-RU" dirty="0"/>
              <a:t>необходимые материалы: листы формата А4, карандаш ТМ, ластик, черная ручка или маркер;</a:t>
            </a:r>
          </a:p>
          <a:p>
            <a:pPr algn="just"/>
            <a:r>
              <a:rPr lang="ru-RU" dirty="0" smtClean="0"/>
              <a:t>Определяем </a:t>
            </a:r>
            <a:r>
              <a:rPr lang="ru-RU" dirty="0"/>
              <a:t>формат;</a:t>
            </a:r>
          </a:p>
          <a:p>
            <a:pPr algn="just"/>
            <a:r>
              <a:rPr lang="ru-RU" dirty="0" smtClean="0"/>
              <a:t>Компонуем </a:t>
            </a:r>
            <a:r>
              <a:rPr lang="ru-RU" dirty="0"/>
              <a:t>изображение на лист, используя карандаш ТМ слегка наметить тонкими линиями основную форму;</a:t>
            </a:r>
          </a:p>
          <a:p>
            <a:pPr algn="just"/>
            <a:r>
              <a:rPr lang="ru-RU" dirty="0" smtClean="0"/>
              <a:t>Прослеживаем </a:t>
            </a:r>
            <a:r>
              <a:rPr lang="ru-RU" dirty="0"/>
              <a:t>логику построения формы;</a:t>
            </a:r>
          </a:p>
          <a:p>
            <a:pPr algn="just"/>
            <a:r>
              <a:rPr lang="ru-RU" dirty="0" smtClean="0"/>
              <a:t>Взяв </a:t>
            </a:r>
            <a:r>
              <a:rPr lang="ru-RU" dirty="0"/>
              <a:t>другой лист формата А4 начинаем маркером или ручкой переводить изображение с наброска, выполненного карандашом ТМ;</a:t>
            </a:r>
          </a:p>
          <a:p>
            <a:pPr algn="just"/>
            <a:r>
              <a:rPr lang="ru-RU" dirty="0" smtClean="0"/>
              <a:t>Изображение </a:t>
            </a:r>
            <a:r>
              <a:rPr lang="ru-RU" dirty="0"/>
              <a:t>следует переводить частями, фиксируя (фотографируя) на телефон каждый выполненный элемент </a:t>
            </a:r>
            <a:r>
              <a:rPr lang="ru-RU" dirty="0" smtClean="0"/>
              <a:t>изображения. </a:t>
            </a:r>
            <a:r>
              <a:rPr lang="ru-RU" dirty="0"/>
              <a:t>Держите телефон на приблизительно одинаковом расстоянии от рисунка, размеры кадров должны </a:t>
            </a:r>
            <a:r>
              <a:rPr lang="ru-RU" dirty="0" smtClean="0"/>
              <a:t>совпадать</a:t>
            </a:r>
            <a:r>
              <a:rPr lang="ru-RU" dirty="0"/>
              <a:t>;</a:t>
            </a:r>
          </a:p>
          <a:p>
            <a:pPr algn="just"/>
            <a:r>
              <a:rPr lang="ru-RU" dirty="0" smtClean="0"/>
              <a:t>По </a:t>
            </a:r>
            <a:r>
              <a:rPr lang="ru-RU"/>
              <a:t>завершении </a:t>
            </a:r>
            <a:r>
              <a:rPr lang="ru-RU" smtClean="0"/>
              <a:t>изображения, </a:t>
            </a:r>
            <a:r>
              <a:rPr lang="ru-RU" dirty="0"/>
              <a:t>выбрать GIF редактор из перечня предложенных редакторов и добавить изображения;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создании анимации, чередуйте зафиксированные элементы так, чтобы получилось интересно и </a:t>
            </a:r>
            <a:r>
              <a:rPr lang="ru-RU" dirty="0" smtClean="0"/>
              <a:t>динамично, подберите </a:t>
            </a:r>
            <a:r>
              <a:rPr lang="ru-RU" dirty="0"/>
              <a:t>наиболее подходящую скорость смены изображений;</a:t>
            </a:r>
          </a:p>
          <a:p>
            <a:pPr algn="just"/>
            <a:r>
              <a:rPr lang="ru-RU" dirty="0" smtClean="0"/>
              <a:t>Сохраните </a:t>
            </a:r>
            <a:r>
              <a:rPr lang="ru-RU" dirty="0"/>
              <a:t>работу.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31844" y="460513"/>
            <a:ext cx="9601200" cy="1485900"/>
          </a:xfrm>
        </p:spPr>
        <p:txBody>
          <a:bodyPr/>
          <a:lstStyle/>
          <a:p>
            <a:pPr algn="just"/>
            <a:r>
              <a:rPr lang="ru-RU" dirty="0" smtClean="0"/>
              <a:t>Основные этапы создания рисунка, переходящего в анимацию: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69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9185" y="272561"/>
            <a:ext cx="9601200" cy="1485900"/>
          </a:xfrm>
        </p:spPr>
        <p:txBody>
          <a:bodyPr/>
          <a:lstStyle/>
          <a:p>
            <a:pPr algn="ctr"/>
            <a:r>
              <a:rPr lang="ru-RU" dirty="0" smtClean="0"/>
              <a:t>Задание и пример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9185" y="4182081"/>
            <a:ext cx="10047441" cy="2345633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Опираясь на изученный материал, учащимся нужно выполнить рисунок, состоящий из линий, периодически фиксируя этапы работы на телефон (Рис. </a:t>
            </a:r>
            <a:r>
              <a:rPr lang="ru-RU" dirty="0" smtClean="0"/>
              <a:t>1-2</a:t>
            </a:r>
            <a:r>
              <a:rPr lang="ru-RU" dirty="0" smtClean="0"/>
              <a:t>).</a:t>
            </a:r>
            <a:endParaRPr lang="ru-RU" dirty="0" smtClean="0"/>
          </a:p>
          <a:p>
            <a:pPr algn="just"/>
            <a:r>
              <a:rPr lang="ru-RU" dirty="0" smtClean="0"/>
              <a:t>После </a:t>
            </a:r>
            <a:r>
              <a:rPr lang="ru-RU" dirty="0"/>
              <a:t>завершения работы перейти в GIF-редактор и добавить изображения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dirty="0" smtClean="0"/>
              <a:t>Определить последовательность смены изображений и возможное их повторение. Пример</a:t>
            </a:r>
            <a:r>
              <a:rPr lang="ru-RU" dirty="0"/>
              <a:t>: «Движущееся изображение». 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92488" y="3647704"/>
            <a:ext cx="1274031" cy="268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</a:t>
            </a:r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13983" y="3638660"/>
            <a:ext cx="1298713" cy="2864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Рис. </a:t>
            </a:r>
            <a:r>
              <a:rPr lang="ru-RU" sz="1400" dirty="0"/>
              <a:t>2</a:t>
            </a:r>
            <a:endParaRPr lang="ru-RU" sz="1400" dirty="0"/>
          </a:p>
        </p:txBody>
      </p:sp>
      <p:pic>
        <p:nvPicPr>
          <p:cNvPr id="2050" name="Picture 2" descr="https://sun9-59.userapi.com/impf/dFlaBUC69xb62cChrKX5krWrbo_K4fklrxsqDw/6hDcDsAiD4o.jpg?size=864x1080&amp;quality=95&amp;sign=3729146de8f2ec72655f984569672f7e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607" y="1160704"/>
            <a:ext cx="1913794" cy="239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67.userapi.com/impg/WlpJ33SlYdpRVuadBEFWXDK5bKtZ-rWYw4Xzkg/ycu3NE9mLc0.jpg?size=868x1080&amp;quality=95&amp;sign=1f56f7142e2570a59a149d59ffc7fc92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012" y="1160704"/>
            <a:ext cx="1922653" cy="239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93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Движущееся изображение:</a:t>
            </a:r>
            <a:br>
              <a:rPr lang="ru-RU" dirty="0"/>
            </a:br>
            <a:r>
              <a:rPr lang="ru-RU" dirty="0" smtClean="0"/>
              <a:t>«Легкость»</a:t>
            </a:r>
            <a:endParaRPr lang="ru-RU" dirty="0"/>
          </a:p>
        </p:txBody>
      </p:sp>
      <p:pic>
        <p:nvPicPr>
          <p:cNvPr id="3076" name="Picture 4" descr="https://psv4.userapi.com/c237031/u185295979/docs/d44/82c8f392d2f6/GIF-220324_115252.gif?extra=VkYGUIVyJmJTxRifJjjpmWAxPQbXRuVMtPzmTbU5AfKMNh9OkyJ16Gc6JasBJKIPMU7zjeJc3a23SlUW-u586pVCtzZKnwFT6rXS5-tPRYhrOfalZkPl85ViS7vhPNP08rsQW62bS572TnWDIBcnNSx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749" y="2070306"/>
            <a:ext cx="3460041" cy="461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72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30</TotalTime>
  <Words>325</Words>
  <Application>Microsoft Office PowerPoint</Application>
  <PresentationFormat>Широкоэкранный</PresentationFormat>
  <Paragraphs>47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Franklin Gothic Book</vt:lpstr>
      <vt:lpstr>Crop</vt:lpstr>
      <vt:lpstr>Вопрошайка</vt:lpstr>
      <vt:lpstr>Урок ИЗО 6 класс «Линия и её выразительные возможности»</vt:lpstr>
      <vt:lpstr>Цели и задачи</vt:lpstr>
      <vt:lpstr>Линия </vt:lpstr>
      <vt:lpstr>Виды линий:</vt:lpstr>
      <vt:lpstr>Характер линий:</vt:lpstr>
      <vt:lpstr>Основные этапы создания рисунка, переходящего в анимацию:</vt:lpstr>
      <vt:lpstr>Задание и пример выполнения</vt:lpstr>
      <vt:lpstr>Движущееся изображение: «Легкость»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ИЗО 6 класс «Линия и её выразительные возможности»</dc:title>
  <dc:creator>Класс</dc:creator>
  <cp:lastModifiedBy>Класс</cp:lastModifiedBy>
  <cp:revision>10</cp:revision>
  <dcterms:created xsi:type="dcterms:W3CDTF">2021-12-08T08:20:07Z</dcterms:created>
  <dcterms:modified xsi:type="dcterms:W3CDTF">2022-04-07T08:56:57Z</dcterms:modified>
</cp:coreProperties>
</file>