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5" r:id="rId4"/>
    <p:sldId id="267" r:id="rId5"/>
    <p:sldId id="26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0059"/>
    <a:srgbClr val="6600CC"/>
    <a:srgbClr val="CC99FF"/>
    <a:srgbClr val="AB5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93A5-8BF4-470E-A288-EBBDDAAF671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5F62-F6DB-44A9-BB29-D6B0F8992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7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93A5-8BF4-470E-A288-EBBDDAAF671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5F62-F6DB-44A9-BB29-D6B0F8992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2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93A5-8BF4-470E-A288-EBBDDAAF671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5F62-F6DB-44A9-BB29-D6B0F8992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03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93A5-8BF4-470E-A288-EBBDDAAF671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5F62-F6DB-44A9-BB29-D6B0F8992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93A5-8BF4-470E-A288-EBBDDAAF671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5F62-F6DB-44A9-BB29-D6B0F8992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6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93A5-8BF4-470E-A288-EBBDDAAF671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5F62-F6DB-44A9-BB29-D6B0F8992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8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93A5-8BF4-470E-A288-EBBDDAAF671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5F62-F6DB-44A9-BB29-D6B0F8992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2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93A5-8BF4-470E-A288-EBBDDAAF671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5F62-F6DB-44A9-BB29-D6B0F8992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53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93A5-8BF4-470E-A288-EBBDDAAF671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5F62-F6DB-44A9-BB29-D6B0F8992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09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93A5-8BF4-470E-A288-EBBDDAAF671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5F62-F6DB-44A9-BB29-D6B0F8992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27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893A5-8BF4-470E-A288-EBBDDAAF671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5F62-F6DB-44A9-BB29-D6B0F8992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62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893A5-8BF4-470E-A288-EBBDDAAF6710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E5F62-F6DB-44A9-BB29-D6B0F8992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72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>
          <a:xfrm>
            <a:off x="2904400" y="1755463"/>
            <a:ext cx="5971142" cy="578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>
                <a:solidFill>
                  <a:srgbClr val="290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pa Sans Pro Light" panose="020B0504020101010102" pitchFamily="34" charset="0"/>
                <a:cs typeface="Ropa Sans Pro Light" panose="020B0504020101010102" pitchFamily="34" charset="0"/>
              </a:rPr>
              <a:t>ПА</a:t>
            </a:r>
            <a:r>
              <a:rPr lang="en-US" sz="5000" b="1" dirty="0">
                <a:solidFill>
                  <a:srgbClr val="290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pa Sans Pro Light" panose="020B0504020101010102" pitchFamily="34" charset="0"/>
                <a:cs typeface="Ropa Sans Pro Light" panose="020B0504020101010102" pitchFamily="34" charset="0"/>
              </a:rPr>
              <a:t>Z</a:t>
            </a:r>
            <a:r>
              <a:rPr lang="ru-RU" sz="5000" b="1" dirty="0">
                <a:solidFill>
                  <a:srgbClr val="290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pa Sans Pro Light" panose="020B0504020101010102" pitchFamily="34" charset="0"/>
                <a:cs typeface="Ropa Sans Pro Light" panose="020B0504020101010102" pitchFamily="34" charset="0"/>
              </a:rPr>
              <a:t>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89815" y="518495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531813" algn="l"/>
              </a:tabLst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cs typeface="Khmer UI" panose="020B0502040204020203" pitchFamily="34" charset="0"/>
              </a:rPr>
              <a:t>Организатор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cs typeface="Khmer UI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Khmer UI" panose="020B0502040204020203" pitchFamily="34" charset="0"/>
              </a:rPr>
              <a:t>АНО ДПО «Межрегиональный центр </a:t>
            </a:r>
          </a:p>
          <a:p>
            <a:pPr>
              <a:tabLst>
                <a:tab pos="531813" algn="l"/>
              </a:tabLst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Khmer UI" panose="020B0502040204020203" pitchFamily="34" charset="0"/>
              </a:rPr>
              <a:t>инновационных технологий в образовании»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cs typeface="Khmer UI" panose="020B0502040204020203" pitchFamily="34" charset="0"/>
              </a:rPr>
            </a:br>
            <a:endParaRPr lang="ru-RU" sz="1600" dirty="0">
              <a:solidFill>
                <a:schemeClr val="accent5">
                  <a:lumMod val="50000"/>
                </a:schemeClr>
              </a:solidFill>
              <a:cs typeface="Khmer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36" y="5195844"/>
            <a:ext cx="922670" cy="9253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85815" y="5243023"/>
            <a:ext cx="4805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cs typeface="Khmer UI" panose="020B0502040204020203" pitchFamily="34" charset="0"/>
              </a:rPr>
              <a:t>Ключевой партнер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  <a:cs typeface="Khmer UI" panose="020B0502040204020203" pitchFamily="34" charset="0"/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Khmer UI" panose="020B0502040204020203" pitchFamily="34" charset="0"/>
              </a:rPr>
              <a:t>ФГБОУ ВО «Вятский государственный университет»</a:t>
            </a:r>
          </a:p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Khmer UI" panose="020B0502040204020203" pitchFamily="34" charset="0"/>
              </a:rPr>
              <a:t>Педагогический институт</a:t>
            </a:r>
          </a:p>
        </p:txBody>
      </p:sp>
      <p:sp>
        <p:nvSpPr>
          <p:cNvPr id="8" name="object 6"/>
          <p:cNvSpPr/>
          <p:nvPr/>
        </p:nvSpPr>
        <p:spPr>
          <a:xfrm>
            <a:off x="543805" y="5243023"/>
            <a:ext cx="778219" cy="7642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827E40B-66DD-41F5-B83D-C512996DE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242" y="488549"/>
            <a:ext cx="2926327" cy="1025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0" y="488549"/>
            <a:ext cx="3543999" cy="1030982"/>
          </a:xfrm>
          <a:prstGeom prst="rect">
            <a:avLst/>
          </a:prstGeom>
        </p:spPr>
      </p:pic>
      <p:sp>
        <p:nvSpPr>
          <p:cNvPr id="12" name="Заголовок 4"/>
          <p:cNvSpPr txBox="1">
            <a:spLocks/>
          </p:cNvSpPr>
          <p:nvPr/>
        </p:nvSpPr>
        <p:spPr>
          <a:xfrm>
            <a:off x="3548502" y="2631119"/>
            <a:ext cx="468293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290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pa Sans Pro Light" panose="020B0504020101010102" pitchFamily="34" charset="0"/>
                <a:cs typeface="Ropa Sans Pro Light" panose="020B0504020101010102" pitchFamily="34" charset="0"/>
              </a:rPr>
              <a:t>Предметная область: МЕТАПРЕДМЕТНАЯ  </a:t>
            </a:r>
          </a:p>
          <a:p>
            <a:pPr algn="ctr"/>
            <a:endParaRPr lang="ru-RU" sz="2800" dirty="0">
              <a:solidFill>
                <a:srgbClr val="2900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pa Sans Pro Light" panose="020B0504020101010102" pitchFamily="34" charset="0"/>
              <a:cs typeface="Ropa Sans Pro Light" panose="020B0504020101010102" pitchFamily="34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3658669" y="3556406"/>
            <a:ext cx="468293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290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pa Sans Pro Light" panose="020B0504020101010102" pitchFamily="34" charset="0"/>
                <a:cs typeface="Ropa Sans Pro Light" panose="020B0504020101010102" pitchFamily="34" charset="0"/>
              </a:rPr>
              <a:t>Название команды:  «Акварельный мир» </a:t>
            </a:r>
          </a:p>
          <a:p>
            <a:pPr algn="ctr"/>
            <a:endParaRPr lang="ru-RU" sz="2800" dirty="0">
              <a:solidFill>
                <a:srgbClr val="2900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pa Sans Pro Light" panose="020B0504020101010102" pitchFamily="34" charset="0"/>
              <a:cs typeface="Ropa Sans Pro Light" panose="020B0504020101010102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8D1B04-C117-4324-9CA9-8BC4CA3DFC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1409" y="1210165"/>
            <a:ext cx="1230529" cy="120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9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52" y="604719"/>
            <a:ext cx="10873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90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Команда проекта </a:t>
            </a:r>
            <a:r>
              <a:rPr lang="ru-RU" sz="3600" b="1" dirty="0">
                <a:solidFill>
                  <a:srgbClr val="290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pa Sans Pro Light" panose="020B0504020101010102" pitchFamily="34" charset="0"/>
                <a:cs typeface="Ropa Sans Pro Light" panose="020B0504020101010102" pitchFamily="34" charset="0"/>
              </a:rPr>
              <a:t>ПА</a:t>
            </a:r>
            <a:r>
              <a:rPr lang="en-US" sz="3600" b="1" dirty="0">
                <a:solidFill>
                  <a:srgbClr val="290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pa Sans Pro Light" panose="020B0504020101010102" pitchFamily="34" charset="0"/>
                <a:cs typeface="Ropa Sans Pro Light" panose="020B0504020101010102" pitchFamily="34" charset="0"/>
              </a:rPr>
              <a:t>Z</a:t>
            </a:r>
            <a:r>
              <a:rPr lang="ru-RU" sz="3600" b="1" dirty="0">
                <a:solidFill>
                  <a:srgbClr val="290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pa Sans Pro Light" panose="020B0504020101010102" pitchFamily="34" charset="0"/>
                <a:cs typeface="Ropa Sans Pro Light" panose="020B0504020101010102" pitchFamily="34" charset="0"/>
              </a:rPr>
              <a:t>Л</a:t>
            </a:r>
          </a:p>
          <a:p>
            <a:endParaRPr lang="ru-RU" sz="3600" b="1" dirty="0">
              <a:solidFill>
                <a:srgbClr val="2900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552" y="1525845"/>
            <a:ext cx="6687240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/>
              <a:t>Капитан: </a:t>
            </a:r>
            <a:r>
              <a:rPr lang="ru-RU" sz="2000" dirty="0"/>
              <a:t>Матюхина Виктория Викторовна, 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Участники: </a:t>
            </a:r>
            <a:r>
              <a:rPr lang="ru-RU" sz="2000" dirty="0"/>
              <a:t>Аракелян Медея </a:t>
            </a:r>
            <a:r>
              <a:rPr lang="ru-RU" sz="2000" dirty="0" err="1"/>
              <a:t>Араевна</a:t>
            </a:r>
            <a:r>
              <a:rPr lang="ru-RU" sz="2000" dirty="0"/>
              <a:t>, </a:t>
            </a:r>
          </a:p>
          <a:p>
            <a:pPr>
              <a:lnSpc>
                <a:spcPct val="150000"/>
              </a:lnSpc>
            </a:pPr>
            <a:r>
              <a:rPr lang="ru-RU" sz="2000" dirty="0" err="1"/>
              <a:t>Шарёнова</a:t>
            </a:r>
            <a:r>
              <a:rPr lang="ru-RU" sz="2000" dirty="0"/>
              <a:t> Елена Александровна, </a:t>
            </a:r>
          </a:p>
          <a:p>
            <a:pPr>
              <a:lnSpc>
                <a:spcPct val="150000"/>
              </a:lnSpc>
            </a:pPr>
            <a:r>
              <a:rPr lang="ru-RU" sz="2000" dirty="0" err="1"/>
              <a:t>Канаева</a:t>
            </a:r>
            <a:r>
              <a:rPr lang="ru-RU" sz="2000" dirty="0"/>
              <a:t> Виктория Сергеевна, Шепелёва Екатерина Сергеевна, Жилина Ульяна Сергеевна, студенты ФГБОУ ВО «Орловский государственный университет», г. Орёл; 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Учитель: </a:t>
            </a:r>
            <a:r>
              <a:rPr lang="ru-RU" sz="2000" dirty="0"/>
              <a:t>Никулина Полина Александровна,</a:t>
            </a:r>
          </a:p>
          <a:p>
            <a:pPr>
              <a:lnSpc>
                <a:spcPct val="150000"/>
              </a:lnSpc>
            </a:pPr>
            <a:r>
              <a:rPr lang="ru-RU" sz="2000" b="1" dirty="0"/>
              <a:t>Методист: </a:t>
            </a:r>
            <a:r>
              <a:rPr lang="ru-RU" sz="2000" dirty="0"/>
              <a:t>Скворцова Марина Алексеевна,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3" y="5839979"/>
            <a:ext cx="2311463" cy="6724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27E40B-66DD-41F5-B83D-C512996DE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602" y="5820182"/>
            <a:ext cx="2031200" cy="712024"/>
          </a:xfrm>
          <a:prstGeom prst="rect">
            <a:avLst/>
          </a:prstGeom>
        </p:spPr>
      </p:pic>
      <p:sp>
        <p:nvSpPr>
          <p:cNvPr id="8" name="object 6"/>
          <p:cNvSpPr/>
          <p:nvPr/>
        </p:nvSpPr>
        <p:spPr>
          <a:xfrm>
            <a:off x="4135304" y="5794053"/>
            <a:ext cx="778219" cy="764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29" y="5713516"/>
            <a:ext cx="922670" cy="92535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4FD3B20-A812-4602-A8F5-EC7751DEF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929" y="1343383"/>
            <a:ext cx="4983927" cy="3737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6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52" y="534837"/>
            <a:ext cx="10873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90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Проблема, которую должен решать проект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76" y="1351508"/>
            <a:ext cx="6652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Проблема детских страхов: «Не хочу учиться!», «У меня нет друзей». </a:t>
            </a:r>
          </a:p>
          <a:p>
            <a:r>
              <a:rPr lang="ru-RU" sz="2400" i="1" dirty="0"/>
              <a:t>Мотивация  младших школьников на активную деятельность   в образовательном процессе. Нехватка активного сотворчества в получении знаний  «учитель-ученик» в образовательном пространстве. </a:t>
            </a:r>
          </a:p>
          <a:p>
            <a:r>
              <a:rPr lang="ru-RU" sz="2400" i="1" dirty="0"/>
              <a:t>Дети и </a:t>
            </a:r>
            <a:r>
              <a:rPr lang="ru-RU" sz="2400" i="1" dirty="0" err="1"/>
              <a:t>гаджеты</a:t>
            </a:r>
            <a:r>
              <a:rPr lang="ru-RU" sz="2400" i="1" dirty="0"/>
              <a:t>: как превратить смартфон из игрушки во благо!  </a:t>
            </a:r>
          </a:p>
          <a:p>
            <a:endParaRPr lang="ru-RU" sz="24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3" y="5839979"/>
            <a:ext cx="2311463" cy="6724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27E40B-66DD-41F5-B83D-C512996DE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602" y="5820182"/>
            <a:ext cx="2031200" cy="712024"/>
          </a:xfrm>
          <a:prstGeom prst="rect">
            <a:avLst/>
          </a:prstGeom>
        </p:spPr>
      </p:pic>
      <p:sp>
        <p:nvSpPr>
          <p:cNvPr id="8" name="object 6"/>
          <p:cNvSpPr/>
          <p:nvPr/>
        </p:nvSpPr>
        <p:spPr>
          <a:xfrm>
            <a:off x="4135304" y="5794053"/>
            <a:ext cx="778219" cy="7642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29" y="5713516"/>
            <a:ext cx="922670" cy="92535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97846BB-D6A3-4423-A52A-BDFD03FF4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82" y="1351508"/>
            <a:ext cx="4735620" cy="3551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08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432" y="517585"/>
            <a:ext cx="10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90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85973" y="5713516"/>
            <a:ext cx="11149829" cy="925353"/>
            <a:chOff x="585973" y="5713516"/>
            <a:chExt cx="11149829" cy="92535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73" y="5839979"/>
              <a:ext cx="2311463" cy="672426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827E40B-66DD-41F5-B83D-C512996DE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04602" y="5820182"/>
              <a:ext cx="2031200" cy="712024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>
            <a:xfrm>
              <a:off x="4135304" y="5794053"/>
              <a:ext cx="778219" cy="7642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0929" y="5713516"/>
              <a:ext cx="922670" cy="925353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336432" y="1303916"/>
            <a:ext cx="58681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/>
              <a:t>Научите использовать </a:t>
            </a:r>
            <a:r>
              <a:rPr lang="ru-RU" sz="2400" dirty="0" err="1"/>
              <a:t>гаджет</a:t>
            </a:r>
            <a:r>
              <a:rPr lang="ru-RU" sz="2400" dirty="0"/>
              <a:t> правильно.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Воспитывайте самостоятельность и ответственность.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Вариативных интегрированных тематических модулей, каждый из которых завершается проверкой достижения планируемых результатов.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353CF55-8A64-49EA-8C91-434DD239A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7" y="1303916"/>
            <a:ext cx="4961612" cy="3721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32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680" y="745796"/>
            <a:ext cx="10817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90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</a:t>
            </a:r>
          </a:p>
          <a:p>
            <a:pPr algn="ctr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85973" y="5713516"/>
            <a:ext cx="11149829" cy="925353"/>
            <a:chOff x="585973" y="5713516"/>
            <a:chExt cx="11149829" cy="92535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73" y="5839979"/>
              <a:ext cx="2311463" cy="672426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827E40B-66DD-41F5-B83D-C512996DE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04602" y="5820182"/>
              <a:ext cx="2031200" cy="712024"/>
            </a:xfrm>
            <a:prstGeom prst="rect">
              <a:avLst/>
            </a:prstGeom>
          </p:spPr>
        </p:pic>
        <p:sp>
          <p:nvSpPr>
            <p:cNvPr id="8" name="object 6"/>
            <p:cNvSpPr/>
            <p:nvPr/>
          </p:nvSpPr>
          <p:spPr>
            <a:xfrm>
              <a:off x="4135304" y="5794053"/>
              <a:ext cx="778219" cy="7642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0929" y="5713516"/>
              <a:ext cx="922670" cy="925353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731125" y="1669126"/>
            <a:ext cx="56057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Образовательный продукт ПАZЛ: Познавательная Аналитическая Занимательная Лаборатория – интерактивный </a:t>
            </a:r>
            <a:r>
              <a:rPr lang="ru-RU" sz="2400" dirty="0" err="1"/>
              <a:t>метапредметный</a:t>
            </a:r>
            <a:r>
              <a:rPr lang="ru-RU" sz="2400" dirty="0"/>
              <a:t> электронный журнал для учащихся начальных классов.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0DBBEC3-9E9E-48E6-9821-542886168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33" y="1411549"/>
            <a:ext cx="5124042" cy="3843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80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197</Words>
  <Application>Microsoft Office PowerPoint</Application>
  <PresentationFormat>Широкоэкранный</PresentationFormat>
  <Paragraphs>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Ropa Sans Pro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 </cp:lastModifiedBy>
  <cp:revision>48</cp:revision>
  <dcterms:created xsi:type="dcterms:W3CDTF">2021-03-02T07:04:14Z</dcterms:created>
  <dcterms:modified xsi:type="dcterms:W3CDTF">2021-10-26T18:53:36Z</dcterms:modified>
</cp:coreProperties>
</file>