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12" name="Уровень текста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21" name="Уровень текста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30" name="Уровень текста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39" name="Уровень текста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48" name="Уровень текста 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Текст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58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73" name="Уровень текста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Текст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83" name="Рисунок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Уровень текста 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3" name="Уровень текста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1.png"/><Relationship Id="rId5" Type="http://schemas.openxmlformats.org/officeDocument/2006/relationships/image" Target="../media/image3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Заголовок 4"/>
          <p:cNvSpPr txBox="1"/>
          <p:nvPr/>
        </p:nvSpPr>
        <p:spPr>
          <a:xfrm>
            <a:off x="1328420" y="1569243"/>
            <a:ext cx="9535160" cy="1543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lnSpc>
                <a:spcPct val="90000"/>
              </a:lnSpc>
              <a:defRPr b="1" sz="5000">
                <a:solidFill>
                  <a:srgbClr val="290059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Ropa Sans Pro Light"/>
                <a:ea typeface="Ropa Sans Pro Light"/>
                <a:cs typeface="Ropa Sans Pro Light"/>
                <a:sym typeface="Ropa Sans Pro Light"/>
              </a:defRPr>
            </a:pPr>
            <a:r>
              <a:t>Карнавальные дни Фашинга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defRPr sz="2400">
                <a:solidFill>
                  <a:srgbClr val="888888"/>
                </a:solidFill>
              </a:defRPr>
            </a:pPr>
            <a:r>
              <a:t>Методические рекомендации для педагога по разработке и использованию цикла видеороликов на платформе ТикТок</a:t>
            </a:r>
          </a:p>
        </p:txBody>
      </p:sp>
      <p:sp>
        <p:nvSpPr>
          <p:cNvPr id="95" name="Прямоугольник 1"/>
          <p:cNvSpPr txBox="1"/>
          <p:nvPr/>
        </p:nvSpPr>
        <p:spPr>
          <a:xfrm>
            <a:off x="1535534" y="5184957"/>
            <a:ext cx="6004561" cy="1062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tabLst>
                <a:tab pos="520700" algn="l"/>
              </a:tabLst>
              <a:defRPr b="1" sz="1600">
                <a:solidFill>
                  <a:srgbClr val="203864"/>
                </a:solidFill>
              </a:defRPr>
            </a:pPr>
            <a:r>
              <a:t>Организатор</a:t>
            </a:r>
            <a:br/>
            <a:r>
              <a:rPr b="0"/>
              <a:t>АНО ДПО «Межрегиональный центр </a:t>
            </a:r>
          </a:p>
          <a:p>
            <a:pPr>
              <a:tabLst>
                <a:tab pos="520700" algn="l"/>
              </a:tabLst>
              <a:defRPr sz="1600">
                <a:solidFill>
                  <a:srgbClr val="203864"/>
                </a:solidFill>
              </a:defRPr>
            </a:pPr>
            <a:r>
              <a:t>инновационных технологий в образовании»</a:t>
            </a:r>
            <a:br/>
          </a:p>
        </p:txBody>
      </p:sp>
      <p:pic>
        <p:nvPicPr>
          <p:cNvPr id="96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84036" y="5195844"/>
            <a:ext cx="922671" cy="925354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Прямоугольник 2"/>
          <p:cNvSpPr txBox="1"/>
          <p:nvPr/>
        </p:nvSpPr>
        <p:spPr>
          <a:xfrm>
            <a:off x="7631534" y="5243022"/>
            <a:ext cx="4714299" cy="808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>
                <a:solidFill>
                  <a:srgbClr val="203864"/>
                </a:solidFill>
              </a:defRPr>
            </a:pPr>
            <a:r>
              <a:t>Ключевой партнер</a:t>
            </a:r>
            <a:br/>
            <a:r>
              <a:rPr b="0"/>
              <a:t>ФГБОУ ВО «Вятский государственный университет»</a:t>
            </a:r>
            <a:endParaRPr b="0"/>
          </a:p>
          <a:p>
            <a:pPr>
              <a:defRPr sz="1600">
                <a:solidFill>
                  <a:srgbClr val="203864"/>
                </a:solidFill>
              </a:defRPr>
            </a:pPr>
            <a:r>
              <a:t>Педагогический институт</a:t>
            </a:r>
          </a:p>
        </p:txBody>
      </p:sp>
      <p:sp>
        <p:nvSpPr>
          <p:cNvPr id="98" name="object 6"/>
          <p:cNvSpPr/>
          <p:nvPr/>
        </p:nvSpPr>
        <p:spPr>
          <a:xfrm>
            <a:off x="543804" y="5243022"/>
            <a:ext cx="778221" cy="76428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pic>
        <p:nvPicPr>
          <p:cNvPr id="99" name="Рисунок 9" descr="Рисунок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55242" y="488549"/>
            <a:ext cx="2926328" cy="10258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Рисунок 6" descr="Рисунок 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6820" y="488549"/>
            <a:ext cx="3544000" cy="1030983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Заголовок 4"/>
          <p:cNvSpPr txBox="1"/>
          <p:nvPr/>
        </p:nvSpPr>
        <p:spPr>
          <a:xfrm>
            <a:off x="1566248" y="3162423"/>
            <a:ext cx="9059504" cy="1042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lnSpc>
                <a:spcPct val="90000"/>
              </a:lnSpc>
              <a:defRPr sz="2800">
                <a:solidFill>
                  <a:srgbClr val="290059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Ropa Sans Pro Light"/>
                <a:ea typeface="Ropa Sans Pro Light"/>
                <a:cs typeface="Ropa Sans Pro Light"/>
                <a:sym typeface="Ropa Sans Pro Light"/>
              </a:defRPr>
            </a:lvl1pPr>
          </a:lstStyle>
          <a:p>
            <a:pPr/>
            <a:r>
              <a:t>Предметная область: немецкий язык </a:t>
            </a:r>
            <a:endParaRPr sz="4400">
              <a:latin typeface="Calibri Light"/>
              <a:ea typeface="Calibri Light"/>
              <a:cs typeface="Calibri Light"/>
              <a:sym typeface="Calibri Light"/>
            </a:endParaRPr>
          </a:p>
        </p:txBody>
      </p:sp>
      <p:sp>
        <p:nvSpPr>
          <p:cNvPr id="102" name="Заголовок 4"/>
          <p:cNvSpPr txBox="1"/>
          <p:nvPr/>
        </p:nvSpPr>
        <p:spPr>
          <a:xfrm>
            <a:off x="3594220" y="3817871"/>
            <a:ext cx="4591500" cy="1819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lnSpc>
                <a:spcPct val="90000"/>
              </a:lnSpc>
              <a:defRPr sz="2800">
                <a:solidFill>
                  <a:srgbClr val="290059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Ropa Sans Pro Light"/>
                <a:ea typeface="Ropa Sans Pro Light"/>
                <a:cs typeface="Ropa Sans Pro Light"/>
                <a:sym typeface="Ropa Sans Pro Light"/>
              </a:defRPr>
            </a:pPr>
            <a:r>
              <a:t>Название команды:</a:t>
            </a:r>
            <a:endParaRPr sz="4400">
              <a:latin typeface="Calibri Light"/>
              <a:ea typeface="Calibri Light"/>
              <a:cs typeface="Calibri Light"/>
              <a:sym typeface="Calibri Light"/>
            </a:endParaRPr>
          </a:p>
          <a:p>
            <a:pPr algn="ctr">
              <a:lnSpc>
                <a:spcPct val="90000"/>
              </a:lnSpc>
              <a:defRPr sz="2800">
                <a:solidFill>
                  <a:srgbClr val="290059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Ropa Sans Pro Light"/>
                <a:ea typeface="Ropa Sans Pro Light"/>
                <a:cs typeface="Ropa Sans Pro Light"/>
                <a:sym typeface="Ropa Sans Pro Light"/>
              </a:defRPr>
            </a:pPr>
            <a:r>
              <a:t>Viersamkeit </a:t>
            </a:r>
            <a:br/>
            <a:r>
              <a:t>(</a:t>
            </a:r>
            <a:r>
              <a:t>родство четырех душ) </a:t>
            </a:r>
            <a:endParaRPr sz="4400">
              <a:latin typeface="Calibri Light"/>
              <a:ea typeface="Calibri Light"/>
              <a:cs typeface="Calibri Light"/>
              <a:sym typeface="Calibri Light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"/>
          <p:cNvSpPr txBox="1"/>
          <p:nvPr/>
        </p:nvSpPr>
        <p:spPr>
          <a:xfrm>
            <a:off x="356271" y="534836"/>
            <a:ext cx="10781825" cy="549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600">
                <a:solidFill>
                  <a:srgbClr val="290059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Команда проекта</a:t>
            </a:r>
          </a:p>
        </p:txBody>
      </p:sp>
      <p:sp>
        <p:nvSpPr>
          <p:cNvPr id="105" name="TextBox 2"/>
          <p:cNvSpPr txBox="1"/>
          <p:nvPr/>
        </p:nvSpPr>
        <p:spPr>
          <a:xfrm>
            <a:off x="356271" y="1325547"/>
            <a:ext cx="10781825" cy="3344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defRPr b="1" sz="2000"/>
            </a:pPr>
            <a:r>
              <a:t>Капитан: </a:t>
            </a:r>
            <a:r>
              <a:rPr b="0" u="sng"/>
              <a:t>Тупицына Мария Владимировна</a:t>
            </a:r>
            <a:endParaRPr b="0" u="sng"/>
          </a:p>
          <a:p>
            <a:pPr>
              <a:lnSpc>
                <a:spcPct val="150000"/>
              </a:lnSpc>
              <a:defRPr b="1" sz="2000"/>
            </a:pPr>
            <a:r>
              <a:t>Участники: </a:t>
            </a:r>
            <a:r>
              <a:rPr b="0" u="sng"/>
              <a:t>Погудина Полина Валентиновна, Якимова Елена Васильевна, Карачева Александра Олеговна</a:t>
            </a:r>
            <a:r>
              <a:rPr b="0"/>
              <a:t> (</a:t>
            </a:r>
            <a:r>
              <a:rPr b="0"/>
              <a:t>студенты ФГБОУ ВО «Вятский государственный университет», г. Киров)</a:t>
            </a:r>
          </a:p>
          <a:p>
            <a:pPr>
              <a:lnSpc>
                <a:spcPct val="150000"/>
              </a:lnSpc>
              <a:defRPr sz="2000"/>
            </a:pPr>
            <a:r>
              <a:rPr b="1"/>
              <a:t>Методист:</a:t>
            </a:r>
            <a:r>
              <a:t> </a:t>
            </a:r>
            <a:r>
              <a:rPr u="sng"/>
              <a:t>Поторочина Галина Евгеньевна</a:t>
            </a:r>
            <a:r>
              <a:t>, к.п.н., доцент кафедры иностранных языков и удмуртской филологии (ФГБОУ ВО «Глазовский государственный педагогический институт им. В.Г. Короленко», г. Глазов)</a:t>
            </a:r>
          </a:p>
          <a:p>
            <a:pPr>
              <a:lnSpc>
                <a:spcPct val="150000"/>
              </a:lnSpc>
              <a:defRPr sz="2000"/>
            </a:pPr>
            <a:r>
              <a:rPr b="1"/>
              <a:t>Учитель:</a:t>
            </a:r>
            <a:r>
              <a:t> </a:t>
            </a:r>
            <a:r>
              <a:rPr u="sng"/>
              <a:t>Южанина Танзиля Таировна</a:t>
            </a:r>
            <a:r>
              <a:t>, учитель немецкого и английского языков (МБОУ «Средняя общеобразовательная школа №2», г. Глазов)</a:t>
            </a:r>
          </a:p>
        </p:txBody>
      </p:sp>
      <p:pic>
        <p:nvPicPr>
          <p:cNvPr id="106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5973" y="5839979"/>
            <a:ext cx="2311463" cy="6724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Рисунок 6" descr="Рисунок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04602" y="5820181"/>
            <a:ext cx="2031201" cy="712025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object 6"/>
          <p:cNvSpPr/>
          <p:nvPr/>
        </p:nvSpPr>
        <p:spPr>
          <a:xfrm>
            <a:off x="4135304" y="5794052"/>
            <a:ext cx="778220" cy="76428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pic>
        <p:nvPicPr>
          <p:cNvPr id="109" name="Рисунок 8" descr="Рисунок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20928" y="5713515"/>
            <a:ext cx="922671" cy="9253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Box 1"/>
          <p:cNvSpPr txBox="1"/>
          <p:nvPr/>
        </p:nvSpPr>
        <p:spPr>
          <a:xfrm>
            <a:off x="356271" y="534836"/>
            <a:ext cx="10781825" cy="891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600">
                <a:solidFill>
                  <a:srgbClr val="290059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Проблема, которую должен решать проект</a:t>
            </a:r>
          </a:p>
        </p:txBody>
      </p:sp>
      <p:sp>
        <p:nvSpPr>
          <p:cNvPr id="112" name="TextBox 2"/>
          <p:cNvSpPr txBox="1"/>
          <p:nvPr/>
        </p:nvSpPr>
        <p:spPr>
          <a:xfrm>
            <a:off x="356271" y="2769424"/>
            <a:ext cx="10781825" cy="760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i="1" sz="2400"/>
            </a:pPr>
            <a:r>
              <a:t>Низкий уровень осведомленности учащихся 7 класса о </a:t>
            </a:r>
            <a:r>
              <a:rPr i="0" sz="1800"/>
              <a:t> </a:t>
            </a:r>
            <a:r>
              <a:t>культуре страны второго иностранного языка (немецкого). </a:t>
            </a:r>
          </a:p>
        </p:txBody>
      </p:sp>
      <p:pic>
        <p:nvPicPr>
          <p:cNvPr id="113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5973" y="5839979"/>
            <a:ext cx="2311463" cy="6724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Рисунок 6" descr="Рисунок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04602" y="5820181"/>
            <a:ext cx="2031201" cy="7120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object 6"/>
          <p:cNvSpPr/>
          <p:nvPr/>
        </p:nvSpPr>
        <p:spPr>
          <a:xfrm>
            <a:off x="4135304" y="5794052"/>
            <a:ext cx="778220" cy="76428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pic>
        <p:nvPicPr>
          <p:cNvPr id="116" name="Рисунок 8" descr="Рисунок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20928" y="5713515"/>
            <a:ext cx="922671" cy="9253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 1"/>
          <p:cNvSpPr txBox="1"/>
          <p:nvPr/>
        </p:nvSpPr>
        <p:spPr>
          <a:xfrm>
            <a:off x="356271" y="534836"/>
            <a:ext cx="10781825" cy="891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600">
                <a:solidFill>
                  <a:srgbClr val="290059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Противоречие, которое должен решать проект</a:t>
            </a:r>
          </a:p>
        </p:txBody>
      </p:sp>
      <p:sp>
        <p:nvSpPr>
          <p:cNvPr id="119" name="TextBox 2"/>
          <p:cNvSpPr txBox="1"/>
          <p:nvPr/>
        </p:nvSpPr>
        <p:spPr>
          <a:xfrm>
            <a:off x="356271" y="2769424"/>
            <a:ext cx="10781825" cy="1865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i="1" sz="2400"/>
            </a:lvl1pPr>
          </a:lstStyle>
          <a:p>
            <a:pPr/>
            <a:r>
              <a:t>Противоречие между необходимостью повышения уровня осведомленности учащихся 7 класса о культуре страны второго иностранного языка (немецкого) и отсутствием методических рекомендаций по разработке и использованию цикла видеороликов на платформе ТикТок на уроках второго иностранного языка (немецкого)</a:t>
            </a:r>
          </a:p>
        </p:txBody>
      </p:sp>
      <p:pic>
        <p:nvPicPr>
          <p:cNvPr id="120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5973" y="5839979"/>
            <a:ext cx="2311463" cy="6724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Рисунок 6" descr="Рисунок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04602" y="5820181"/>
            <a:ext cx="2031201" cy="712025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object 6"/>
          <p:cNvSpPr/>
          <p:nvPr/>
        </p:nvSpPr>
        <p:spPr>
          <a:xfrm>
            <a:off x="4135304" y="5794052"/>
            <a:ext cx="778220" cy="76428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pic>
        <p:nvPicPr>
          <p:cNvPr id="123" name="Рисунок 8" descr="Рисунок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20928" y="5713515"/>
            <a:ext cx="922671" cy="9253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Box 1"/>
          <p:cNvSpPr txBox="1"/>
          <p:nvPr/>
        </p:nvSpPr>
        <p:spPr>
          <a:xfrm>
            <a:off x="382151" y="517584"/>
            <a:ext cx="10738361" cy="891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600">
                <a:solidFill>
                  <a:srgbClr val="290059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Цель проекта</a:t>
            </a:r>
          </a:p>
        </p:txBody>
      </p:sp>
      <p:sp>
        <p:nvSpPr>
          <p:cNvPr id="126" name="TextBox 2"/>
          <p:cNvSpPr txBox="1"/>
          <p:nvPr/>
        </p:nvSpPr>
        <p:spPr>
          <a:xfrm>
            <a:off x="382151" y="2509802"/>
            <a:ext cx="10738361" cy="1497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i="1" sz="2400"/>
            </a:lvl1pPr>
          </a:lstStyle>
          <a:p>
            <a:pPr/>
            <a:r>
              <a:t>Повышение уровня осведомленности учащихся 7 класса по теме «Карнавальные дни Фашинга» страны изучаемого языка при помощи методических рекомендаций по разработке и использованию цикла видеороликов на платформе Тик-ток.</a:t>
            </a:r>
          </a:p>
        </p:txBody>
      </p:sp>
      <p:grpSp>
        <p:nvGrpSpPr>
          <p:cNvPr id="131" name="Группа 4"/>
          <p:cNvGrpSpPr/>
          <p:nvPr/>
        </p:nvGrpSpPr>
        <p:grpSpPr>
          <a:xfrm>
            <a:off x="585972" y="5713515"/>
            <a:ext cx="11149830" cy="925354"/>
            <a:chOff x="0" y="0"/>
            <a:chExt cx="11149828" cy="925353"/>
          </a:xfrm>
        </p:grpSpPr>
        <p:pic>
          <p:nvPicPr>
            <p:cNvPr id="127" name="Рисунок 5" descr="Рисунок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126463"/>
              <a:ext cx="2311464" cy="6724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8" name="Рисунок 6" descr="Рисунок 6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118628" y="106665"/>
              <a:ext cx="2031201" cy="7120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9" name="object 6"/>
            <p:cNvSpPr/>
            <p:nvPr/>
          </p:nvSpPr>
          <p:spPr>
            <a:xfrm>
              <a:off x="3549330" y="80536"/>
              <a:ext cx="778220" cy="76428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30" name="Рисунок 8" descr="Рисунок 8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234955" y="0"/>
              <a:ext cx="922671" cy="9253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1"/>
          <p:cNvSpPr txBox="1"/>
          <p:nvPr/>
        </p:nvSpPr>
        <p:spPr>
          <a:xfrm>
            <a:off x="356270" y="534836"/>
            <a:ext cx="10726085" cy="549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600">
                <a:solidFill>
                  <a:srgbClr val="290059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Продукт</a:t>
            </a:r>
          </a:p>
        </p:txBody>
      </p:sp>
      <p:sp>
        <p:nvSpPr>
          <p:cNvPr id="134" name="TextBox 2"/>
          <p:cNvSpPr txBox="1"/>
          <p:nvPr/>
        </p:nvSpPr>
        <p:spPr>
          <a:xfrm>
            <a:off x="356270" y="3022812"/>
            <a:ext cx="10726085" cy="1497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i="1" sz="2400"/>
            </a:lvl1pPr>
          </a:lstStyle>
          <a:p>
            <a:pPr/>
            <a:r>
              <a:t>Методические рекомендации по разработке и использованию цикла видеороликов на платформе ТикТок по теме «Карнавальные дни Фашинга» (конспекты уроков, критерии отбора материалов, критерии оценки детских творческих работ, инструкция по созданию видеороликов)</a:t>
            </a:r>
          </a:p>
        </p:txBody>
      </p:sp>
      <p:grpSp>
        <p:nvGrpSpPr>
          <p:cNvPr id="139" name="Группа 4"/>
          <p:cNvGrpSpPr/>
          <p:nvPr/>
        </p:nvGrpSpPr>
        <p:grpSpPr>
          <a:xfrm>
            <a:off x="585972" y="5713515"/>
            <a:ext cx="11149830" cy="925354"/>
            <a:chOff x="0" y="0"/>
            <a:chExt cx="11149828" cy="925353"/>
          </a:xfrm>
        </p:grpSpPr>
        <p:pic>
          <p:nvPicPr>
            <p:cNvPr id="135" name="Рисунок 5" descr="Рисунок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126463"/>
              <a:ext cx="2311464" cy="6724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6" name="Рисунок 6" descr="Рисунок 6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118628" y="106665"/>
              <a:ext cx="2031201" cy="7120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7" name="object 6"/>
            <p:cNvSpPr/>
            <p:nvPr/>
          </p:nvSpPr>
          <p:spPr>
            <a:xfrm>
              <a:off x="3549330" y="80536"/>
              <a:ext cx="778220" cy="76428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38" name="Рисунок 8" descr="Рисунок 8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234955" y="0"/>
              <a:ext cx="922671" cy="9253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