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rimo" panose="020B0604020202020204" charset="0"/>
      <p:regular r:id="rId7"/>
    </p:embeddedFont>
    <p:embeddedFont>
      <p:font typeface="Arimo Bold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9" d="100"/>
          <a:sy n="79" d="100"/>
        </p:scale>
        <p:origin x="437" y="1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7245759"/>
            <a:chOff x="0" y="0"/>
            <a:chExt cx="8732589" cy="38984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32589" cy="3898454"/>
            </a:xfrm>
            <a:custGeom>
              <a:avLst/>
              <a:gdLst/>
              <a:ahLst/>
              <a:cxnLst/>
              <a:rect l="l" t="t" r="r" b="b"/>
              <a:pathLst>
                <a:path w="8732589" h="3898454">
                  <a:moveTo>
                    <a:pt x="8608130" y="3898453"/>
                  </a:moveTo>
                  <a:lnTo>
                    <a:pt x="124460" y="3898453"/>
                  </a:lnTo>
                  <a:cubicBezTo>
                    <a:pt x="55880" y="3898453"/>
                    <a:pt x="0" y="3842573"/>
                    <a:pt x="0" y="377399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3773993"/>
                  </a:lnTo>
                  <a:cubicBezTo>
                    <a:pt x="8732589" y="3842574"/>
                    <a:pt x="8676710" y="3898454"/>
                    <a:pt x="8608130" y="389845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817758" y="3110192"/>
            <a:ext cx="12652484" cy="2556351"/>
            <a:chOff x="0" y="47625"/>
            <a:chExt cx="16869978" cy="3408468"/>
          </a:xfrm>
        </p:grpSpPr>
        <p:sp>
          <p:nvSpPr>
            <p:cNvPr id="5" name="TextBox 5"/>
            <p:cNvSpPr txBox="1"/>
            <p:nvPr/>
          </p:nvSpPr>
          <p:spPr>
            <a:xfrm>
              <a:off x="0" y="47625"/>
              <a:ext cx="16869978" cy="2568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59"/>
                </a:lnSpc>
              </a:pPr>
              <a:r>
                <a:rPr lang="en-US" sz="5599" b="1" dirty="0" err="1">
                  <a:solidFill>
                    <a:srgbClr val="1C4F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Современные</a:t>
              </a:r>
              <a:r>
                <a:rPr lang="en-US" sz="5599" b="1" dirty="0">
                  <a:solidFill>
                    <a:srgbClr val="1C4F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599" b="1" dirty="0" err="1">
                  <a:solidFill>
                    <a:srgbClr val="1C4F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уроки</a:t>
              </a:r>
              <a:r>
                <a:rPr lang="en-US" sz="5599" b="1" dirty="0">
                  <a:solidFill>
                    <a:srgbClr val="1C4F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599" b="1" dirty="0" err="1">
                  <a:solidFill>
                    <a:srgbClr val="1C4F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технологии</a:t>
              </a:r>
              <a:r>
                <a:rPr lang="en-US" sz="5599" b="1" dirty="0">
                  <a:solidFill>
                    <a:srgbClr val="1C4F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599" b="1" dirty="0" err="1">
                  <a:solidFill>
                    <a:srgbClr val="1C4F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</a:t>
              </a:r>
              <a:r>
                <a:rPr lang="en-US" sz="5599" b="1" dirty="0">
                  <a:solidFill>
                    <a:srgbClr val="1C4F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599" b="1" dirty="0" err="1">
                  <a:solidFill>
                    <a:srgbClr val="1C4F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интерактивной</a:t>
              </a:r>
              <a:r>
                <a:rPr lang="en-US" sz="5599" b="1" dirty="0">
                  <a:solidFill>
                    <a:srgbClr val="1C4F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599" b="1" dirty="0" err="1">
                  <a:solidFill>
                    <a:srgbClr val="1C4F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платформе</a:t>
              </a:r>
              <a:endParaRPr lang="en-US" sz="5599" b="1" dirty="0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ts val="1980"/>
                </a:lnSpc>
              </a:pPr>
              <a:endParaRPr lang="en-US" sz="5599" dirty="0">
                <a:solidFill>
                  <a:srgbClr val="1C4F59"/>
                </a:solidFill>
                <a:latin typeface="Poetsen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648373"/>
              <a:ext cx="16869978" cy="807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3600" spc="72" dirty="0" err="1">
                  <a:solidFill>
                    <a:srgbClr val="1C4F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Команда</a:t>
              </a:r>
              <a:r>
                <a:rPr lang="en-US" sz="3600" spc="72" dirty="0">
                  <a:solidFill>
                    <a:srgbClr val="1C4F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spc="72" dirty="0" err="1">
                  <a:solidFill>
                    <a:srgbClr val="1C4F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Tehno_Padlet</a:t>
              </a:r>
              <a:endParaRPr lang="en-US" sz="3600" spc="72" dirty="0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93684" y="1265158"/>
            <a:ext cx="3149468" cy="32438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348435">
            <a:off x="15996545" y="1346681"/>
            <a:ext cx="3652766" cy="24174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66238" y="-809340"/>
            <a:ext cx="2493303" cy="283916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0C1ADA7-24AD-4CA2-88BA-B5B3868418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1284" y="1664820"/>
            <a:ext cx="3545429" cy="104619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A755FA0-9F9E-4935-BB4B-D6FBE5DD5B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19968" y="6918528"/>
            <a:ext cx="5456820" cy="97038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9153686-D4F3-4C43-A0F7-3E0F5C6C4E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2846" y="7403719"/>
            <a:ext cx="5046051" cy="83661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646248" y="-1554296"/>
            <a:ext cx="3057724" cy="31085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6502374" y="6679877"/>
            <a:ext cx="5283251" cy="318916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E148E27-D8C6-4BDA-950C-B5604343F69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95178" y="6661951"/>
            <a:ext cx="2556675" cy="9657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FADEC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540361" y="1811704"/>
            <a:ext cx="8115300" cy="5975116"/>
            <a:chOff x="0" y="0"/>
            <a:chExt cx="10820400" cy="7966821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10820400" cy="11233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960"/>
                </a:lnSpc>
              </a:pPr>
              <a:r>
                <a:rPr lang="en-US" sz="5800" b="1" dirty="0" err="1">
                  <a:solidFill>
                    <a:srgbClr val="1C4F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Участники</a:t>
              </a:r>
              <a:r>
                <a:rPr lang="en-US" sz="5800" b="1" dirty="0">
                  <a:solidFill>
                    <a:srgbClr val="1C4F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800" b="1" dirty="0" err="1">
                  <a:solidFill>
                    <a:srgbClr val="1C4F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команды</a:t>
              </a:r>
              <a:endParaRPr lang="en-US" sz="5800" b="1" dirty="0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0" y="1875397"/>
              <a:ext cx="10820400" cy="6091424"/>
              <a:chOff x="0" y="0"/>
              <a:chExt cx="4366295" cy="245803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366295" cy="2458038"/>
              </a:xfrm>
              <a:custGeom>
                <a:avLst/>
                <a:gdLst/>
                <a:ahLst/>
                <a:cxnLst/>
                <a:rect l="l" t="t" r="r" b="b"/>
                <a:pathLst>
                  <a:path w="4366295" h="2458038">
                    <a:moveTo>
                      <a:pt x="4241834" y="2458038"/>
                    </a:moveTo>
                    <a:lnTo>
                      <a:pt x="124460" y="2458038"/>
                    </a:lnTo>
                    <a:cubicBezTo>
                      <a:pt x="55880" y="2458038"/>
                      <a:pt x="0" y="2402158"/>
                      <a:pt x="0" y="233357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241835" y="0"/>
                    </a:lnTo>
                    <a:cubicBezTo>
                      <a:pt x="4310415" y="0"/>
                      <a:pt x="4366295" y="55880"/>
                      <a:pt x="4366295" y="124460"/>
                    </a:cubicBezTo>
                    <a:lnTo>
                      <a:pt x="4366295" y="2333578"/>
                    </a:lnTo>
                    <a:cubicBezTo>
                      <a:pt x="4366295" y="2402158"/>
                      <a:pt x="4310415" y="2458038"/>
                      <a:pt x="4241835" y="245803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1173319" y="2782870"/>
              <a:ext cx="8473761" cy="4720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36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173319" y="5273919"/>
              <a:ext cx="8473761" cy="489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50"/>
                </a:lnSpc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1460" y="1200399"/>
            <a:ext cx="7345873" cy="682498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8774804" y="3456119"/>
            <a:ext cx="7760596" cy="4255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1C4F59"/>
                </a:solidFill>
                <a:latin typeface="Arimo Bold"/>
              </a:rPr>
              <a:t>Капитан</a:t>
            </a:r>
            <a:r>
              <a:rPr lang="en-US" sz="3000" dirty="0">
                <a:solidFill>
                  <a:srgbClr val="1C4F59"/>
                </a:solidFill>
                <a:latin typeface="Arimo Bold"/>
              </a:rPr>
              <a:t>: </a:t>
            </a:r>
            <a:r>
              <a:rPr lang="en-US" sz="3000" dirty="0">
                <a:solidFill>
                  <a:srgbClr val="1C4F59"/>
                </a:solidFill>
                <a:latin typeface="Arimo"/>
              </a:rPr>
              <a:t>Глушкова Полина Михайловна</a:t>
            </a:r>
          </a:p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1C4F59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Участники</a:t>
            </a:r>
            <a:r>
              <a:rPr lang="en-US" sz="3000" dirty="0">
                <a:solidFill>
                  <a:srgbClr val="1C4F59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: </a:t>
            </a:r>
            <a:r>
              <a:rPr lang="en-US" sz="3000" dirty="0" err="1">
                <a:solidFill>
                  <a:srgbClr val="1C4F59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Вахрушева</a:t>
            </a:r>
            <a:r>
              <a:rPr lang="en-US" sz="3000" dirty="0">
                <a:solidFill>
                  <a:srgbClr val="1C4F59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00" dirty="0" err="1">
                <a:solidFill>
                  <a:srgbClr val="1C4F59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Мария</a:t>
            </a:r>
            <a:r>
              <a:rPr lang="en-US" sz="3000" dirty="0">
                <a:solidFill>
                  <a:srgbClr val="1C4F59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00" dirty="0" err="1">
                <a:solidFill>
                  <a:srgbClr val="1C4F59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Андреевна</a:t>
            </a:r>
            <a:r>
              <a:rPr lang="en-US" sz="3000" dirty="0">
                <a:solidFill>
                  <a:srgbClr val="1C4F59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, </a:t>
            </a:r>
            <a:r>
              <a:rPr lang="en-US" sz="3000" dirty="0" err="1">
                <a:solidFill>
                  <a:srgbClr val="1C4F59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Полуэктова</a:t>
            </a:r>
            <a:r>
              <a:rPr lang="en-US" sz="3000" dirty="0">
                <a:solidFill>
                  <a:srgbClr val="1C4F59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00" dirty="0" err="1">
                <a:solidFill>
                  <a:srgbClr val="1C4F59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Татьяна</a:t>
            </a:r>
            <a:r>
              <a:rPr lang="en-US" sz="3000" dirty="0">
                <a:solidFill>
                  <a:srgbClr val="1C4F59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00" dirty="0" err="1">
                <a:solidFill>
                  <a:srgbClr val="1C4F59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Сергеевна</a:t>
            </a:r>
            <a:r>
              <a:rPr lang="en-US" sz="3000" dirty="0">
                <a:solidFill>
                  <a:srgbClr val="1C4F59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, </a:t>
            </a:r>
            <a:r>
              <a:rPr lang="en-US" sz="3000" dirty="0" err="1">
                <a:solidFill>
                  <a:srgbClr val="1C4F59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Чеглакова</a:t>
            </a:r>
            <a:r>
              <a:rPr lang="en-US" sz="3000" dirty="0">
                <a:solidFill>
                  <a:srgbClr val="1C4F59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00" dirty="0" err="1">
                <a:solidFill>
                  <a:srgbClr val="1C4F59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Дарья</a:t>
            </a:r>
            <a:r>
              <a:rPr lang="en-US" sz="3000" dirty="0">
                <a:solidFill>
                  <a:srgbClr val="1C4F59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00" dirty="0" err="1">
                <a:solidFill>
                  <a:srgbClr val="1C4F59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Владимировна</a:t>
            </a:r>
            <a:r>
              <a:rPr lang="en-US" sz="3000" dirty="0">
                <a:solidFill>
                  <a:srgbClr val="1C4F59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, </a:t>
            </a:r>
            <a:r>
              <a:rPr lang="en-US" sz="3000" dirty="0" err="1">
                <a:solidFill>
                  <a:srgbClr val="1C4F59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студенты</a:t>
            </a:r>
            <a:r>
              <a:rPr lang="en-US" sz="3000" dirty="0">
                <a:solidFill>
                  <a:srgbClr val="1C4F59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ФГБОУ ВО «</a:t>
            </a:r>
            <a:r>
              <a:rPr lang="en-US" sz="3000" dirty="0" err="1">
                <a:solidFill>
                  <a:srgbClr val="1C4F59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Вятский</a:t>
            </a:r>
            <a:r>
              <a:rPr lang="en-US" sz="3000" dirty="0">
                <a:solidFill>
                  <a:srgbClr val="1C4F59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00" dirty="0" err="1">
                <a:solidFill>
                  <a:srgbClr val="1C4F59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государственный</a:t>
            </a:r>
            <a:r>
              <a:rPr lang="en-US" sz="3000" dirty="0">
                <a:solidFill>
                  <a:srgbClr val="1C4F59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00" dirty="0" err="1">
                <a:solidFill>
                  <a:srgbClr val="1C4F59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университет</a:t>
            </a:r>
            <a:r>
              <a:rPr lang="en-US" sz="3000" dirty="0">
                <a:solidFill>
                  <a:srgbClr val="1C4F59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», </a:t>
            </a:r>
            <a:endParaRPr lang="ru-RU" sz="3000" dirty="0">
              <a:solidFill>
                <a:srgbClr val="1C4F59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1C4F59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г. </a:t>
            </a:r>
            <a:r>
              <a:rPr lang="en-US" sz="3000" dirty="0" err="1">
                <a:solidFill>
                  <a:srgbClr val="1C4F59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Киров</a:t>
            </a:r>
            <a:endParaRPr lang="en-US" sz="3000" dirty="0">
              <a:solidFill>
                <a:srgbClr val="1C4F59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1C4F59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Учитель</a:t>
            </a:r>
            <a:r>
              <a:rPr lang="en-US" sz="3000" dirty="0">
                <a:solidFill>
                  <a:srgbClr val="1C4F59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: </a:t>
            </a:r>
            <a:r>
              <a:rPr lang="en-US" sz="3000" dirty="0" err="1">
                <a:solidFill>
                  <a:srgbClr val="1C4F59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Михайлова</a:t>
            </a:r>
            <a:r>
              <a:rPr lang="en-US" sz="3000" dirty="0">
                <a:solidFill>
                  <a:srgbClr val="1C4F59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00" dirty="0" err="1">
                <a:solidFill>
                  <a:srgbClr val="1C4F59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Елена</a:t>
            </a:r>
            <a:r>
              <a:rPr lang="en-US" sz="3000" dirty="0">
                <a:solidFill>
                  <a:srgbClr val="1C4F59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, г. </a:t>
            </a:r>
            <a:r>
              <a:rPr lang="en-US" sz="3000" dirty="0" err="1">
                <a:solidFill>
                  <a:srgbClr val="1C4F59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Пермь</a:t>
            </a:r>
            <a:endParaRPr lang="en-US" sz="3000" dirty="0">
              <a:solidFill>
                <a:srgbClr val="1C4F59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pPr algn="ctr">
              <a:lnSpc>
                <a:spcPts val="4759"/>
              </a:lnSpc>
            </a:pPr>
            <a:endParaRPr lang="en-US" sz="800" dirty="0">
              <a:solidFill>
                <a:srgbClr val="1C4F59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38225" y="2980705"/>
            <a:ext cx="16230600" cy="5334602"/>
            <a:chOff x="0" y="0"/>
            <a:chExt cx="8732589" cy="287018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732589" cy="2870189"/>
            </a:xfrm>
            <a:custGeom>
              <a:avLst/>
              <a:gdLst/>
              <a:ahLst/>
              <a:cxnLst/>
              <a:rect l="l" t="t" r="r" b="b"/>
              <a:pathLst>
                <a:path w="8732589" h="2870189">
                  <a:moveTo>
                    <a:pt x="8608130" y="2870189"/>
                  </a:moveTo>
                  <a:lnTo>
                    <a:pt x="124460" y="2870189"/>
                  </a:lnTo>
                  <a:cubicBezTo>
                    <a:pt x="55880" y="2870189"/>
                    <a:pt x="0" y="2814309"/>
                    <a:pt x="0" y="27457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2745729"/>
                  </a:lnTo>
                  <a:cubicBezTo>
                    <a:pt x="8732589" y="2814309"/>
                    <a:pt x="8676710" y="2870189"/>
                    <a:pt x="8608130" y="28701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84996" y="3065958"/>
            <a:ext cx="1939204" cy="16071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944812" y="6478182"/>
            <a:ext cx="2314488" cy="183712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677889" y="664845"/>
            <a:ext cx="12932223" cy="1777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9"/>
              </a:lnSpc>
            </a:pPr>
            <a:r>
              <a:rPr lang="en-US" sz="5799" b="1" dirty="0" err="1">
                <a:solidFill>
                  <a:srgbClr val="FEF4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</a:t>
            </a:r>
            <a:r>
              <a:rPr lang="en-US" sz="5799" b="1" dirty="0">
                <a:solidFill>
                  <a:srgbClr val="FEF4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799" b="1" dirty="0" err="1">
                <a:solidFill>
                  <a:srgbClr val="FEF4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которую</a:t>
            </a:r>
            <a:r>
              <a:rPr lang="en-US" sz="5799" b="1" dirty="0">
                <a:solidFill>
                  <a:srgbClr val="FEF4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99" b="1" dirty="0" err="1">
                <a:solidFill>
                  <a:srgbClr val="FEF4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должен</a:t>
            </a:r>
            <a:r>
              <a:rPr lang="en-US" sz="5799" b="1" dirty="0">
                <a:solidFill>
                  <a:srgbClr val="FEF4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99" b="1" dirty="0" err="1">
                <a:solidFill>
                  <a:srgbClr val="FEF4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решать</a:t>
            </a:r>
            <a:r>
              <a:rPr lang="en-US" sz="5799" b="1" dirty="0">
                <a:solidFill>
                  <a:srgbClr val="FEF4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99" b="1" dirty="0" err="1">
                <a:solidFill>
                  <a:srgbClr val="FEF4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endParaRPr lang="en-US" sz="5799" b="1" dirty="0">
              <a:solidFill>
                <a:srgbClr val="FEF4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869219" y="4668654"/>
            <a:ext cx="14549562" cy="245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 dirty="0">
                <a:solidFill>
                  <a:srgbClr val="000000"/>
                </a:solidFill>
                <a:latin typeface="Arimo"/>
              </a:rPr>
              <a:t>    </a:t>
            </a:r>
            <a:r>
              <a:rPr lang="en-US" sz="2999" dirty="0" err="1">
                <a:solidFill>
                  <a:srgbClr val="000000"/>
                </a:solidFill>
                <a:latin typeface="Arimo"/>
              </a:rPr>
              <a:t>На</a:t>
            </a:r>
            <a:r>
              <a:rPr lang="en-US" sz="29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Arimo"/>
              </a:rPr>
              <a:t>уроках</a:t>
            </a:r>
            <a:r>
              <a:rPr lang="en-US" sz="29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Arimo"/>
              </a:rPr>
              <a:t>технологии</a:t>
            </a:r>
            <a:r>
              <a:rPr lang="en-US" sz="2999" dirty="0">
                <a:solidFill>
                  <a:srgbClr val="000000"/>
                </a:solidFill>
                <a:latin typeface="Arimo"/>
              </a:rPr>
              <a:t> с </a:t>
            </a:r>
            <a:r>
              <a:rPr lang="en-US" sz="2999" dirty="0" err="1">
                <a:solidFill>
                  <a:srgbClr val="000000"/>
                </a:solidFill>
                <a:latin typeface="Arimo"/>
              </a:rPr>
              <a:t>использованием</a:t>
            </a:r>
            <a:r>
              <a:rPr lang="en-US" sz="29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Arimo"/>
              </a:rPr>
              <a:t>цифровых</a:t>
            </a:r>
            <a:r>
              <a:rPr lang="en-US" sz="29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Arimo"/>
              </a:rPr>
              <a:t>образовательных</a:t>
            </a:r>
            <a:r>
              <a:rPr lang="en-US" sz="29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Arimo"/>
              </a:rPr>
              <a:t>ресурсов</a:t>
            </a:r>
            <a:r>
              <a:rPr lang="en-US" sz="29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Arimo"/>
              </a:rPr>
              <a:t>важно</a:t>
            </a:r>
            <a:r>
              <a:rPr lang="en-US" sz="29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Arimo"/>
              </a:rPr>
              <a:t>эффективно</a:t>
            </a:r>
            <a:r>
              <a:rPr lang="en-US" sz="29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Arimo"/>
              </a:rPr>
              <a:t>организовать</a:t>
            </a:r>
            <a:r>
              <a:rPr lang="en-US" sz="29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Arimo"/>
              </a:rPr>
              <a:t>взаимодействие</a:t>
            </a:r>
            <a:r>
              <a:rPr lang="en-US" sz="2999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999" dirty="0" err="1">
                <a:solidFill>
                  <a:srgbClr val="000000"/>
                </a:solidFill>
                <a:latin typeface="Arimo"/>
              </a:rPr>
              <a:t>продумать</a:t>
            </a:r>
            <a:r>
              <a:rPr lang="en-US" sz="29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Arimo"/>
              </a:rPr>
              <a:t>место</a:t>
            </a:r>
            <a:r>
              <a:rPr lang="en-US" sz="2999" dirty="0">
                <a:solidFill>
                  <a:srgbClr val="000000"/>
                </a:solidFill>
                <a:latin typeface="Arimo"/>
              </a:rPr>
              <a:t> и </a:t>
            </a:r>
            <a:r>
              <a:rPr lang="en-US" sz="2999" dirty="0" err="1">
                <a:solidFill>
                  <a:srgbClr val="000000"/>
                </a:solidFill>
                <a:latin typeface="Arimo"/>
              </a:rPr>
              <a:t>значение</a:t>
            </a:r>
            <a:r>
              <a:rPr lang="en-US" sz="29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Arimo"/>
              </a:rPr>
              <a:t>для</a:t>
            </a:r>
            <a:r>
              <a:rPr lang="en-US" sz="29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Arimo"/>
              </a:rPr>
              <a:t>использования</a:t>
            </a:r>
            <a:r>
              <a:rPr lang="en-US" sz="2999" dirty="0">
                <a:solidFill>
                  <a:srgbClr val="000000"/>
                </a:solidFill>
                <a:latin typeface="Arimo"/>
              </a:rPr>
              <a:t> ЦОР, </a:t>
            </a:r>
            <a:r>
              <a:rPr lang="en-US" sz="2999" dirty="0" err="1">
                <a:solidFill>
                  <a:srgbClr val="000000"/>
                </a:solidFill>
                <a:latin typeface="Arimo"/>
              </a:rPr>
              <a:t>продумать</a:t>
            </a:r>
            <a:r>
              <a:rPr lang="en-US" sz="29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Arimo"/>
              </a:rPr>
              <a:t>модель</a:t>
            </a:r>
            <a:r>
              <a:rPr lang="en-US" sz="29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Arimo"/>
              </a:rPr>
              <a:t>урока</a:t>
            </a:r>
            <a:r>
              <a:rPr lang="en-US" sz="2999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999" dirty="0" err="1">
                <a:solidFill>
                  <a:srgbClr val="000000"/>
                </a:solidFill>
                <a:latin typeface="Arimo"/>
              </a:rPr>
              <a:t>целесообразно</a:t>
            </a:r>
            <a:r>
              <a:rPr lang="en-US" sz="29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Arimo"/>
              </a:rPr>
              <a:t>подобрать</a:t>
            </a:r>
            <a:r>
              <a:rPr lang="en-US" sz="29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Arimo"/>
              </a:rPr>
              <a:t>методы</a:t>
            </a:r>
            <a:r>
              <a:rPr lang="en-US" sz="2999" dirty="0">
                <a:solidFill>
                  <a:srgbClr val="000000"/>
                </a:solidFill>
                <a:latin typeface="Arimo"/>
              </a:rPr>
              <a:t> и </a:t>
            </a:r>
            <a:r>
              <a:rPr lang="en-US" sz="2999" dirty="0" err="1">
                <a:solidFill>
                  <a:srgbClr val="000000"/>
                </a:solidFill>
                <a:latin typeface="Arimo"/>
              </a:rPr>
              <a:t>приемы</a:t>
            </a:r>
            <a:r>
              <a:rPr lang="en-US" sz="29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Arimo"/>
              </a:rPr>
              <a:t>цифровой</a:t>
            </a:r>
            <a:r>
              <a:rPr lang="en-US" sz="29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Arimo"/>
              </a:rPr>
              <a:t>дидактики</a:t>
            </a:r>
            <a:r>
              <a:rPr lang="en-US" sz="2999" dirty="0">
                <a:solidFill>
                  <a:srgbClr val="000000"/>
                </a:solidFill>
                <a:latin typeface="Arimo"/>
              </a:rPr>
              <a:t>.</a:t>
            </a:r>
          </a:p>
          <a:p>
            <a:pPr algn="just">
              <a:lnSpc>
                <a:spcPts val="2520"/>
              </a:lnSpc>
            </a:pPr>
            <a:endParaRPr lang="en-US" sz="2999" dirty="0">
              <a:solidFill>
                <a:srgbClr val="000000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698419"/>
            <a:ext cx="16230600" cy="5801327"/>
            <a:chOff x="0" y="0"/>
            <a:chExt cx="8732589" cy="31213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32589" cy="3121303"/>
            </a:xfrm>
            <a:custGeom>
              <a:avLst/>
              <a:gdLst/>
              <a:ahLst/>
              <a:cxnLst/>
              <a:rect l="l" t="t" r="r" b="b"/>
              <a:pathLst>
                <a:path w="8732589" h="3121303">
                  <a:moveTo>
                    <a:pt x="8608130" y="3121302"/>
                  </a:moveTo>
                  <a:lnTo>
                    <a:pt x="124460" y="3121302"/>
                  </a:lnTo>
                  <a:cubicBezTo>
                    <a:pt x="55880" y="3121302"/>
                    <a:pt x="0" y="3065422"/>
                    <a:pt x="0" y="299684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2996842"/>
                  </a:lnTo>
                  <a:cubicBezTo>
                    <a:pt x="8732589" y="3065422"/>
                    <a:pt x="8676710" y="3121303"/>
                    <a:pt x="8608130" y="31213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04725" y="7065339"/>
            <a:ext cx="1950677" cy="227303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230361">
            <a:off x="598853" y="2042922"/>
            <a:ext cx="2110078" cy="1480891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108777" y="1028700"/>
            <a:ext cx="12070447" cy="842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60"/>
              </a:lnSpc>
            </a:pPr>
            <a:r>
              <a:rPr lang="en-US" sz="5800" b="1" dirty="0" err="1">
                <a:solidFill>
                  <a:srgbClr val="FEF4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en-US" sz="5800" b="1" dirty="0">
                <a:solidFill>
                  <a:srgbClr val="FEF4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>
                <a:solidFill>
                  <a:srgbClr val="FEF4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endParaRPr lang="en-US" sz="5800" b="1" dirty="0">
              <a:solidFill>
                <a:srgbClr val="FEF4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469169" y="4141890"/>
            <a:ext cx="15321244" cy="2622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 dirty="0" err="1">
                <a:solidFill>
                  <a:srgbClr val="000000"/>
                </a:solidFill>
                <a:latin typeface="Arimo"/>
              </a:rPr>
              <a:t>Разработать</a:t>
            </a:r>
            <a:r>
              <a:rPr lang="en-US" sz="36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Arimo"/>
              </a:rPr>
              <a:t>уроки</a:t>
            </a:r>
            <a:r>
              <a:rPr lang="en-US" sz="36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Arimo"/>
              </a:rPr>
              <a:t>технологии</a:t>
            </a:r>
            <a:r>
              <a:rPr lang="en-US" sz="36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Arimo"/>
              </a:rPr>
              <a:t>для</a:t>
            </a:r>
            <a:r>
              <a:rPr lang="en-US" sz="3699" dirty="0">
                <a:solidFill>
                  <a:srgbClr val="000000"/>
                </a:solidFill>
                <a:latin typeface="Arimo"/>
              </a:rPr>
              <a:t> 5 </a:t>
            </a:r>
            <a:r>
              <a:rPr lang="en-US" sz="3699" dirty="0" err="1">
                <a:solidFill>
                  <a:srgbClr val="000000"/>
                </a:solidFill>
                <a:latin typeface="Arimo"/>
              </a:rPr>
              <a:t>класса</a:t>
            </a:r>
            <a:r>
              <a:rPr lang="en-US" sz="3699" dirty="0">
                <a:solidFill>
                  <a:srgbClr val="000000"/>
                </a:solidFill>
                <a:latin typeface="Arimo"/>
              </a:rPr>
              <a:t> с </a:t>
            </a:r>
            <a:r>
              <a:rPr lang="en-US" sz="3699" dirty="0" err="1">
                <a:solidFill>
                  <a:srgbClr val="000000"/>
                </a:solidFill>
                <a:latin typeface="Arimo"/>
              </a:rPr>
              <a:t>использованием</a:t>
            </a:r>
            <a:r>
              <a:rPr lang="en-US" sz="36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Arimo"/>
              </a:rPr>
              <a:t>цифровых</a:t>
            </a:r>
            <a:r>
              <a:rPr lang="en-US" sz="36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Arimo"/>
              </a:rPr>
              <a:t>образовательных</a:t>
            </a:r>
            <a:r>
              <a:rPr lang="en-US" sz="36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Arimo"/>
              </a:rPr>
              <a:t>ресурсов</a:t>
            </a:r>
            <a:r>
              <a:rPr lang="en-US" sz="3699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3699" dirty="0" err="1">
                <a:solidFill>
                  <a:srgbClr val="000000"/>
                </a:solidFill>
                <a:latin typeface="Arimo"/>
              </a:rPr>
              <a:t>размещенных</a:t>
            </a:r>
            <a:r>
              <a:rPr lang="en-US" sz="36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Arimo"/>
              </a:rPr>
              <a:t>на</a:t>
            </a:r>
            <a:r>
              <a:rPr lang="en-US" sz="36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Arimo"/>
              </a:rPr>
              <a:t>интерактивной</a:t>
            </a:r>
            <a:r>
              <a:rPr lang="en-US" sz="36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Arimo"/>
              </a:rPr>
              <a:t>платформе</a:t>
            </a:r>
            <a:r>
              <a:rPr lang="en-US" sz="3699" dirty="0">
                <a:solidFill>
                  <a:srgbClr val="000000"/>
                </a:solidFill>
                <a:latin typeface="Arimo"/>
              </a:rPr>
              <a:t>. </a:t>
            </a:r>
            <a:r>
              <a:rPr lang="en-US" sz="3699" dirty="0" err="1">
                <a:solidFill>
                  <a:srgbClr val="000000"/>
                </a:solidFill>
                <a:latin typeface="Arimo"/>
              </a:rPr>
              <a:t>Уроки</a:t>
            </a:r>
            <a:r>
              <a:rPr lang="en-US" sz="36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Arimo"/>
              </a:rPr>
              <a:t>предлагается</a:t>
            </a:r>
            <a:r>
              <a:rPr lang="en-US" sz="36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Arimo"/>
              </a:rPr>
              <a:t>проводить</a:t>
            </a:r>
            <a:r>
              <a:rPr lang="en-US" sz="3699" dirty="0">
                <a:solidFill>
                  <a:srgbClr val="000000"/>
                </a:solidFill>
                <a:latin typeface="Arimo"/>
              </a:rPr>
              <a:t> в </a:t>
            </a:r>
            <a:r>
              <a:rPr lang="en-US" sz="3699" dirty="0" err="1">
                <a:solidFill>
                  <a:srgbClr val="000000"/>
                </a:solidFill>
                <a:latin typeface="Arimo"/>
              </a:rPr>
              <a:t>дистанционной</a:t>
            </a:r>
            <a:r>
              <a:rPr lang="en-US" sz="36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Arimo"/>
              </a:rPr>
              <a:t>форме</a:t>
            </a:r>
            <a:r>
              <a:rPr lang="en-US" sz="3699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3699" dirty="0" err="1">
                <a:solidFill>
                  <a:srgbClr val="000000"/>
                </a:solidFill>
                <a:latin typeface="Arimo"/>
              </a:rPr>
              <a:t>что</a:t>
            </a:r>
            <a:r>
              <a:rPr lang="en-US" sz="3699" dirty="0">
                <a:solidFill>
                  <a:srgbClr val="000000"/>
                </a:solidFill>
                <a:latin typeface="Arimo"/>
              </a:rPr>
              <a:t> в </a:t>
            </a:r>
            <a:r>
              <a:rPr lang="en-US" sz="3699" dirty="0" err="1">
                <a:solidFill>
                  <a:srgbClr val="000000"/>
                </a:solidFill>
                <a:latin typeface="Arimo"/>
              </a:rPr>
              <a:t>данный</a:t>
            </a:r>
            <a:r>
              <a:rPr lang="en-US" sz="36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Arimo"/>
              </a:rPr>
              <a:t>момент</a:t>
            </a:r>
            <a:r>
              <a:rPr lang="en-US" sz="3699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Arimo"/>
              </a:rPr>
              <a:t>актуально</a:t>
            </a:r>
            <a:r>
              <a:rPr lang="en-US" sz="3699" dirty="0">
                <a:solidFill>
                  <a:srgbClr val="000000"/>
                </a:solidFill>
                <a:latin typeface="Arimo"/>
              </a:rPr>
              <a:t>.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172708">
            <a:off x="15831210" y="2089155"/>
            <a:ext cx="2097706" cy="1987100"/>
          </a:xfrm>
          <a:prstGeom prst="rect">
            <a:avLst/>
          </a:prstGeom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7D1E6A48-ECD0-4403-BB74-B15F682BE2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62000" y="6935933"/>
            <a:ext cx="1950677" cy="19831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48613" y="3248369"/>
            <a:ext cx="6202413" cy="4677498"/>
            <a:chOff x="0" y="0"/>
            <a:chExt cx="3276062" cy="24706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76062" cy="2470615"/>
            </a:xfrm>
            <a:custGeom>
              <a:avLst/>
              <a:gdLst/>
              <a:ahLst/>
              <a:cxnLst/>
              <a:rect l="l" t="t" r="r" b="b"/>
              <a:pathLst>
                <a:path w="3276062" h="2470615">
                  <a:moveTo>
                    <a:pt x="3151602" y="2470615"/>
                  </a:moveTo>
                  <a:lnTo>
                    <a:pt x="124460" y="2470615"/>
                  </a:lnTo>
                  <a:cubicBezTo>
                    <a:pt x="55880" y="2470615"/>
                    <a:pt x="0" y="2414735"/>
                    <a:pt x="0" y="234615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51602" y="0"/>
                  </a:lnTo>
                  <a:cubicBezTo>
                    <a:pt x="3220182" y="0"/>
                    <a:pt x="3276062" y="55880"/>
                    <a:pt x="3276062" y="124460"/>
                  </a:cubicBezTo>
                  <a:lnTo>
                    <a:pt x="3276062" y="2346155"/>
                  </a:lnTo>
                  <a:cubicBezTo>
                    <a:pt x="3276062" y="2414735"/>
                    <a:pt x="3220182" y="2470615"/>
                    <a:pt x="3151602" y="247061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FADECC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72085" y="120531"/>
            <a:ext cx="9541578" cy="549003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725667" y="5728846"/>
            <a:ext cx="9234414" cy="439404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648613" y="3347670"/>
            <a:ext cx="6202413" cy="4421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6"/>
              </a:lnSpc>
            </a:pPr>
            <a:r>
              <a:rPr lang="en-US" sz="2490" dirty="0" err="1">
                <a:solidFill>
                  <a:srgbClr val="000000"/>
                </a:solidFill>
                <a:latin typeface="Arimo"/>
              </a:rPr>
              <a:t>Будут</a:t>
            </a:r>
            <a:r>
              <a:rPr lang="en-US" sz="249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490" dirty="0" err="1">
                <a:solidFill>
                  <a:srgbClr val="000000"/>
                </a:solidFill>
                <a:latin typeface="Arimo"/>
              </a:rPr>
              <a:t>разработаны</a:t>
            </a:r>
            <a:r>
              <a:rPr lang="en-US" sz="249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490" dirty="0" err="1">
                <a:solidFill>
                  <a:srgbClr val="000000"/>
                </a:solidFill>
                <a:latin typeface="Arimo"/>
              </a:rPr>
              <a:t>методические</a:t>
            </a:r>
            <a:r>
              <a:rPr lang="en-US" sz="249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490" dirty="0" err="1">
                <a:solidFill>
                  <a:srgbClr val="000000"/>
                </a:solidFill>
                <a:latin typeface="Arimo"/>
              </a:rPr>
              <a:t>рекомендации</a:t>
            </a:r>
            <a:r>
              <a:rPr lang="en-US" sz="249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490" dirty="0" err="1">
                <a:solidFill>
                  <a:srgbClr val="000000"/>
                </a:solidFill>
                <a:latin typeface="Arimo"/>
              </a:rPr>
              <a:t>для</a:t>
            </a:r>
            <a:r>
              <a:rPr lang="en-US" sz="249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490" dirty="0" err="1">
                <a:solidFill>
                  <a:srgbClr val="000000"/>
                </a:solidFill>
                <a:latin typeface="Arimo"/>
              </a:rPr>
              <a:t>учителя</a:t>
            </a:r>
            <a:r>
              <a:rPr lang="en-US" sz="2490" dirty="0">
                <a:solidFill>
                  <a:srgbClr val="000000"/>
                </a:solidFill>
                <a:latin typeface="Arimo"/>
              </a:rPr>
              <a:t> в </a:t>
            </a:r>
            <a:r>
              <a:rPr lang="en-US" sz="2490" dirty="0" err="1">
                <a:solidFill>
                  <a:srgbClr val="000000"/>
                </a:solidFill>
                <a:latin typeface="Arimo"/>
              </a:rPr>
              <a:t>виде</a:t>
            </a:r>
            <a:r>
              <a:rPr lang="en-US" sz="249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490" dirty="0" err="1">
                <a:solidFill>
                  <a:srgbClr val="000000"/>
                </a:solidFill>
                <a:latin typeface="Arimo"/>
              </a:rPr>
              <a:t>уроков</a:t>
            </a:r>
            <a:r>
              <a:rPr lang="ru-RU" sz="2490" dirty="0">
                <a:solidFill>
                  <a:srgbClr val="000000"/>
                </a:solidFill>
                <a:latin typeface="Arimo"/>
              </a:rPr>
              <a:t> технологии в 5 классе</a:t>
            </a:r>
            <a:r>
              <a:rPr lang="en-US" sz="249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490" dirty="0" err="1">
                <a:solidFill>
                  <a:srgbClr val="000000"/>
                </a:solidFill>
                <a:latin typeface="Arimo"/>
              </a:rPr>
              <a:t>на</a:t>
            </a:r>
            <a:r>
              <a:rPr lang="en-US" sz="249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490" dirty="0" err="1">
                <a:solidFill>
                  <a:srgbClr val="000000"/>
                </a:solidFill>
                <a:latin typeface="Arimo"/>
              </a:rPr>
              <a:t>интерактивной</a:t>
            </a:r>
            <a:r>
              <a:rPr lang="en-US" sz="249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490" dirty="0" err="1">
                <a:solidFill>
                  <a:srgbClr val="000000"/>
                </a:solidFill>
                <a:latin typeface="Arimo"/>
              </a:rPr>
              <a:t>платформе</a:t>
            </a:r>
            <a:r>
              <a:rPr lang="en-US" sz="2490" dirty="0">
                <a:solidFill>
                  <a:srgbClr val="000000"/>
                </a:solidFill>
                <a:latin typeface="Arimo"/>
              </a:rPr>
              <a:t> Padlet с </a:t>
            </a:r>
            <a:r>
              <a:rPr lang="en-US" sz="2490" dirty="0" err="1">
                <a:solidFill>
                  <a:srgbClr val="000000"/>
                </a:solidFill>
                <a:latin typeface="Arimo"/>
              </a:rPr>
              <a:t>использованием</a:t>
            </a:r>
            <a:r>
              <a:rPr lang="en-US" sz="249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490" dirty="0" err="1">
                <a:solidFill>
                  <a:srgbClr val="000000"/>
                </a:solidFill>
                <a:latin typeface="Arimo"/>
              </a:rPr>
              <a:t>цифровых</a:t>
            </a:r>
            <a:r>
              <a:rPr lang="en-US" sz="249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490" dirty="0" err="1">
                <a:solidFill>
                  <a:srgbClr val="000000"/>
                </a:solidFill>
                <a:latin typeface="Arimo"/>
              </a:rPr>
              <a:t>ресурсов</a:t>
            </a:r>
            <a:r>
              <a:rPr lang="en-US" sz="249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490" dirty="0" err="1">
                <a:solidFill>
                  <a:srgbClr val="000000"/>
                </a:solidFill>
                <a:latin typeface="Arimo"/>
              </a:rPr>
              <a:t>LearningsApps</a:t>
            </a:r>
            <a:r>
              <a:rPr lang="en-US" sz="249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2490" dirty="0" err="1">
                <a:solidFill>
                  <a:srgbClr val="000000"/>
                </a:solidFill>
                <a:latin typeface="Arimo"/>
              </a:rPr>
              <a:t>гиф-анимация</a:t>
            </a:r>
            <a:r>
              <a:rPr lang="en-US" sz="2490" dirty="0">
                <a:solidFill>
                  <a:srgbClr val="000000"/>
                </a:solidFill>
                <a:latin typeface="Arimo"/>
              </a:rPr>
              <a:t>, YouTube, Zoom, </a:t>
            </a:r>
            <a:r>
              <a:rPr lang="en-US" sz="2490" dirty="0" err="1">
                <a:solidFill>
                  <a:srgbClr val="000000"/>
                </a:solidFill>
                <a:latin typeface="Arimo"/>
              </a:rPr>
              <a:t>электронная</a:t>
            </a:r>
            <a:r>
              <a:rPr lang="en-US" sz="249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490" dirty="0" err="1">
                <a:solidFill>
                  <a:srgbClr val="000000"/>
                </a:solidFill>
                <a:latin typeface="Arimo"/>
              </a:rPr>
              <a:t>форма</a:t>
            </a:r>
            <a:r>
              <a:rPr lang="en-US" sz="249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490" dirty="0" err="1">
                <a:solidFill>
                  <a:srgbClr val="000000"/>
                </a:solidFill>
                <a:latin typeface="Arimo"/>
              </a:rPr>
              <a:t>учебника</a:t>
            </a:r>
            <a:r>
              <a:rPr lang="en-US" sz="2490" dirty="0">
                <a:solidFill>
                  <a:srgbClr val="000000"/>
                </a:solidFill>
                <a:latin typeface="Arimo"/>
              </a:rPr>
              <a:t>. </a:t>
            </a:r>
            <a:r>
              <a:rPr lang="en-US" sz="2490" dirty="0" err="1">
                <a:solidFill>
                  <a:srgbClr val="000000"/>
                </a:solidFill>
                <a:latin typeface="Arimo"/>
              </a:rPr>
              <a:t>Для</a:t>
            </a:r>
            <a:r>
              <a:rPr lang="en-US" sz="249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490" dirty="0" err="1">
                <a:solidFill>
                  <a:srgbClr val="000000"/>
                </a:solidFill>
                <a:latin typeface="Arimo"/>
              </a:rPr>
              <a:t>всех</a:t>
            </a:r>
            <a:r>
              <a:rPr lang="en-US" sz="249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490" dirty="0" err="1">
                <a:solidFill>
                  <a:srgbClr val="000000"/>
                </a:solidFill>
                <a:latin typeface="Arimo"/>
              </a:rPr>
              <a:t>уроков</a:t>
            </a:r>
            <a:r>
              <a:rPr lang="en-US" sz="249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490" dirty="0" err="1">
                <a:solidFill>
                  <a:srgbClr val="000000"/>
                </a:solidFill>
                <a:latin typeface="Arimo"/>
              </a:rPr>
              <a:t>разработаны</a:t>
            </a:r>
            <a:r>
              <a:rPr lang="en-US" sz="249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490" dirty="0" err="1">
                <a:solidFill>
                  <a:srgbClr val="000000"/>
                </a:solidFill>
                <a:latin typeface="Arimo"/>
              </a:rPr>
              <a:t>технологические</a:t>
            </a:r>
            <a:r>
              <a:rPr lang="en-US" sz="249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490" dirty="0" err="1">
                <a:solidFill>
                  <a:srgbClr val="000000"/>
                </a:solidFill>
                <a:latin typeface="Arimo"/>
              </a:rPr>
              <a:t>карты</a:t>
            </a:r>
            <a:r>
              <a:rPr lang="en-US" sz="2490" dirty="0">
                <a:solidFill>
                  <a:srgbClr val="000000"/>
                </a:solidFill>
                <a:latin typeface="Arimo"/>
              </a:rPr>
              <a:t> и </a:t>
            </a:r>
            <a:r>
              <a:rPr lang="en-US" sz="2490" dirty="0" err="1">
                <a:solidFill>
                  <a:srgbClr val="000000"/>
                </a:solidFill>
                <a:latin typeface="Arimo"/>
              </a:rPr>
              <a:t>дидактические</a:t>
            </a:r>
            <a:r>
              <a:rPr lang="en-US" sz="249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490" dirty="0" err="1">
                <a:solidFill>
                  <a:srgbClr val="000000"/>
                </a:solidFill>
                <a:latin typeface="Arimo"/>
              </a:rPr>
              <a:t>материалы</a:t>
            </a:r>
            <a:r>
              <a:rPr lang="en-US" sz="2490" dirty="0">
                <a:solidFill>
                  <a:srgbClr val="000000"/>
                </a:solidFill>
                <a:latin typeface="Arimo"/>
              </a:rPr>
              <a:t>. </a:t>
            </a:r>
            <a:r>
              <a:rPr lang="en-US" sz="2490" dirty="0" err="1">
                <a:solidFill>
                  <a:srgbClr val="000000"/>
                </a:solidFill>
                <a:latin typeface="Arimo"/>
              </a:rPr>
              <a:t>Готовые</a:t>
            </a:r>
            <a:r>
              <a:rPr lang="en-US" sz="249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490" dirty="0" err="1">
                <a:solidFill>
                  <a:srgbClr val="000000"/>
                </a:solidFill>
                <a:latin typeface="Arimo"/>
              </a:rPr>
              <a:t>уроки</a:t>
            </a:r>
            <a:r>
              <a:rPr lang="en-US" sz="249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490" dirty="0" err="1">
                <a:solidFill>
                  <a:srgbClr val="000000"/>
                </a:solidFill>
                <a:latin typeface="Arimo"/>
              </a:rPr>
              <a:t>для</a:t>
            </a:r>
            <a:r>
              <a:rPr lang="en-US" sz="249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490" dirty="0" err="1">
                <a:solidFill>
                  <a:srgbClr val="000000"/>
                </a:solidFill>
                <a:latin typeface="Arimo"/>
              </a:rPr>
              <a:t>дистанционного</a:t>
            </a:r>
            <a:r>
              <a:rPr lang="en-US" sz="249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490" dirty="0" err="1">
                <a:solidFill>
                  <a:srgbClr val="000000"/>
                </a:solidFill>
                <a:latin typeface="Arimo"/>
              </a:rPr>
              <a:t>обучения</a:t>
            </a:r>
            <a:r>
              <a:rPr lang="en-US" sz="2490" dirty="0">
                <a:solidFill>
                  <a:srgbClr val="000000"/>
                </a:solidFill>
                <a:latin typeface="Arimo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1285404" y="1582839"/>
            <a:ext cx="12070447" cy="842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60"/>
              </a:lnSpc>
            </a:pPr>
            <a:r>
              <a:rPr lang="en-US" sz="5800" b="1" dirty="0" err="1">
                <a:solidFill>
                  <a:srgbClr val="9422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</a:t>
            </a:r>
            <a:endParaRPr lang="en-US" sz="5800" b="1" dirty="0">
              <a:solidFill>
                <a:srgbClr val="9422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172</Words>
  <Application>Microsoft Office PowerPoint</Application>
  <PresentationFormat>Произвольный</PresentationFormat>
  <Paragraphs>13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Calibri</vt:lpstr>
      <vt:lpstr>Arial</vt:lpstr>
      <vt:lpstr>Poetsen Bold</vt:lpstr>
      <vt:lpstr>Arimo</vt:lpstr>
      <vt:lpstr>Arimo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уроки технологии на интерактивной платформе</dc:title>
  <cp:lastModifiedBy>Глушкова Полина Михайловна</cp:lastModifiedBy>
  <cp:revision>5</cp:revision>
  <dcterms:created xsi:type="dcterms:W3CDTF">2006-08-16T00:00:00Z</dcterms:created>
  <dcterms:modified xsi:type="dcterms:W3CDTF">2021-10-19T10:58:59Z</dcterms:modified>
  <dc:identifier>DAEtE_e9i6I</dc:identifier>
</cp:coreProperties>
</file>