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9DC64-E324-480F-A85E-C14D8DE5962F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2096E-182F-4685-A4E2-8AC05765C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987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2096E-182F-4685-A4E2-8AC05765C18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10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9639D-1C45-47C1-80F2-2012394E433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767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9639D-1C45-47C1-80F2-2012394E433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845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9639D-1C45-47C1-80F2-2012394E433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739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C7AF678-115B-44E3-A512-518158E9A277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3DF7393-2B36-4AC3-96A2-0302074B4ACC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727027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F678-115B-44E3-A512-518158E9A277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7393-2B36-4AC3-96A2-0302074B4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887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F678-115B-44E3-A512-518158E9A277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7393-2B36-4AC3-96A2-0302074B4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072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F678-115B-44E3-A512-518158E9A277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7393-2B36-4AC3-96A2-0302074B4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618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7AF678-115B-44E3-A512-518158E9A277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DF7393-2B36-4AC3-96A2-0302074B4AC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71183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F678-115B-44E3-A512-518158E9A277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7393-2B36-4AC3-96A2-0302074B4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41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F678-115B-44E3-A512-518158E9A277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7393-2B36-4AC3-96A2-0302074B4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442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F678-115B-44E3-A512-518158E9A277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7393-2B36-4AC3-96A2-0302074B4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992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F678-115B-44E3-A512-518158E9A277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7393-2B36-4AC3-96A2-0302074B4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648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7AF678-115B-44E3-A512-518158E9A277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DF7393-2B36-4AC3-96A2-0302074B4AC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68946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7AF678-115B-44E3-A512-518158E9A277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DF7393-2B36-4AC3-96A2-0302074B4AC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21795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9C7AF678-115B-44E3-A512-518158E9A277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3DF7393-2B36-4AC3-96A2-0302074B4AC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8973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4354" y="2315992"/>
            <a:ext cx="8852003" cy="1605377"/>
          </a:xfrm>
        </p:spPr>
        <p:txBody>
          <a:bodyPr/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Урок ИЗО 7 класс</a:t>
            </a:r>
            <a:b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«шрифт-буква»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77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9185" y="272561"/>
            <a:ext cx="9601200" cy="1485900"/>
          </a:xfrm>
        </p:spPr>
        <p:txBody>
          <a:bodyPr/>
          <a:lstStyle/>
          <a:p>
            <a:pPr algn="ctr"/>
            <a:r>
              <a:rPr lang="ru-RU" dirty="0" smtClean="0"/>
              <a:t>Задание и пример выполнения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9185" y="4181570"/>
            <a:ext cx="10179963" cy="2888974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Опираясь на изученный материал, </a:t>
            </a:r>
            <a:r>
              <a:rPr lang="ru-RU" dirty="0" smtClean="0"/>
              <a:t>выполнить рисунок образного решения буквы, </a:t>
            </a:r>
            <a:r>
              <a:rPr lang="ru-RU" dirty="0"/>
              <a:t>периодически фиксируя этапы работы на телефон (Рис. 1-4</a:t>
            </a:r>
            <a:r>
              <a:rPr lang="ru-RU" dirty="0" smtClean="0"/>
              <a:t>). </a:t>
            </a:r>
          </a:p>
          <a:p>
            <a:pPr algn="just"/>
            <a:r>
              <a:rPr lang="ru-RU" dirty="0" smtClean="0"/>
              <a:t>После </a:t>
            </a:r>
            <a:r>
              <a:rPr lang="ru-RU" dirty="0"/>
              <a:t>завершения работы перейти в GIF-редактор и добавить изображения. </a:t>
            </a:r>
            <a:endParaRPr lang="ru-RU" dirty="0" smtClean="0"/>
          </a:p>
          <a:p>
            <a:pPr algn="just"/>
            <a:r>
              <a:rPr lang="ru-RU" dirty="0" smtClean="0"/>
              <a:t>Определить последовательность смены изображений и возможное их повторение. Пример</a:t>
            </a:r>
            <a:r>
              <a:rPr lang="ru-RU" dirty="0"/>
              <a:t>: «Движущееся изображение». 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62096" y="3455490"/>
            <a:ext cx="1652705" cy="2774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Рис. 1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62481" y="3469182"/>
            <a:ext cx="1652705" cy="2774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Рис. 2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58644" y="3479588"/>
            <a:ext cx="1646612" cy="2774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Рис. 3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097" y="1115303"/>
            <a:ext cx="1652704" cy="23642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81" y="1115303"/>
            <a:ext cx="1652704" cy="236428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448714" y="3457462"/>
            <a:ext cx="1642544" cy="2774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Рис. 4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865" y="1118650"/>
            <a:ext cx="1642391" cy="23609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936" y="1119949"/>
            <a:ext cx="1638322" cy="235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2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091" y="2324100"/>
            <a:ext cx="2935018" cy="420272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524000" y="8382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Движущееся изображение:</a:t>
            </a:r>
            <a:br>
              <a:rPr lang="ru-RU" dirty="0" smtClean="0"/>
            </a:br>
            <a:r>
              <a:rPr lang="ru-RU" dirty="0" smtClean="0"/>
              <a:t>«К-кактус»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12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Цели и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Цель: </a:t>
            </a:r>
            <a:r>
              <a:rPr lang="ru-RU" dirty="0"/>
              <a:t>познакомить учащихся с искусством и историей шрифта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Задачи:</a:t>
            </a:r>
          </a:p>
          <a:p>
            <a:pPr algn="just"/>
            <a:r>
              <a:rPr lang="ru-RU" dirty="0"/>
              <a:t>Узнать историю развития </a:t>
            </a:r>
            <a:r>
              <a:rPr lang="ru-RU" dirty="0" smtClean="0"/>
              <a:t>шрифта, </a:t>
            </a:r>
            <a:r>
              <a:rPr lang="ru-RU" dirty="0"/>
              <a:t> понять  как менялся </a:t>
            </a:r>
            <a:r>
              <a:rPr lang="ru-RU" dirty="0" smtClean="0"/>
              <a:t>шрифт;</a:t>
            </a:r>
          </a:p>
          <a:p>
            <a:pPr algn="just"/>
            <a:r>
              <a:rPr lang="ru-RU" dirty="0" smtClean="0"/>
              <a:t>Познакомится с художественными обликами и основными характеристиками шрифта;</a:t>
            </a:r>
          </a:p>
          <a:p>
            <a:pPr algn="just"/>
            <a:r>
              <a:rPr lang="ru-RU" dirty="0" smtClean="0"/>
              <a:t>Придумать и разработать художественный облик шрифта, буквы;</a:t>
            </a:r>
          </a:p>
          <a:p>
            <a:pPr algn="just"/>
            <a:r>
              <a:rPr lang="ru-RU" dirty="0" smtClean="0"/>
              <a:t>Освоить </a:t>
            </a:r>
            <a:r>
              <a:rPr lang="ru-RU" dirty="0"/>
              <a:t>навыки использования GIF-редакторов, в качестве инструмента художественной деятельности.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388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Шрифт и буква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/>
              <a:t>Шрифт – это буквы объединенные одним стилем графического начертания.</a:t>
            </a:r>
            <a:endParaRPr lang="ru-RU" sz="2800" dirty="0"/>
          </a:p>
          <a:p>
            <a:pPr algn="just"/>
            <a:r>
              <a:rPr lang="ru-RU" sz="2800" dirty="0" smtClean="0"/>
              <a:t>Буква – это своеобразная картина. Ее графический стиль зависит от характера и содержания текста.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862" y="4321907"/>
            <a:ext cx="3446585" cy="229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1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развития шрифта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740877"/>
            <a:ext cx="9601200" cy="2822331"/>
          </a:xfrm>
        </p:spPr>
        <p:txBody>
          <a:bodyPr/>
          <a:lstStyle/>
          <a:p>
            <a:pPr algn="just"/>
            <a:r>
              <a:rPr lang="ru-RU" dirty="0" smtClean="0"/>
              <a:t>Пиктография</a:t>
            </a:r>
            <a:r>
              <a:rPr lang="ru-RU" dirty="0"/>
              <a:t> — рисунки на стенах пещер и на скалах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Узелковое письмо — разновидность письменности, использующая в качестве носителя информации нити (шнуры), а для её кодирования — узлы, а также цвета нитей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Идеограмма</a:t>
            </a:r>
            <a:r>
              <a:rPr lang="ru-RU" dirty="0"/>
              <a:t> — письменный знак или условное изображение, рисунок, соответствующий определённой идее автора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Кириллица и глаголица</a:t>
            </a:r>
            <a:r>
              <a:rPr lang="ru-RU" dirty="0"/>
              <a:t>— одна из первых славянских азбук</a:t>
            </a:r>
            <a:r>
              <a:rPr lang="ru-RU" dirty="0" smtClean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" r="22156"/>
          <a:stretch/>
        </p:blipFill>
        <p:spPr>
          <a:xfrm>
            <a:off x="1169375" y="4674944"/>
            <a:ext cx="1890347" cy="16096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252" y="4674944"/>
            <a:ext cx="2018560" cy="16096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8" t="42308" r="17024" b="25385"/>
          <a:stretch/>
        </p:blipFill>
        <p:spPr>
          <a:xfrm>
            <a:off x="5321342" y="4674944"/>
            <a:ext cx="2327965" cy="16096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837" y="4674944"/>
            <a:ext cx="1538348" cy="16096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715" y="4674944"/>
            <a:ext cx="2149028" cy="160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1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4161" y="694593"/>
            <a:ext cx="9601200" cy="1485900"/>
          </a:xfrm>
        </p:spPr>
        <p:txBody>
          <a:bodyPr/>
          <a:lstStyle/>
          <a:p>
            <a:r>
              <a:rPr lang="ru-RU" dirty="0" smtClean="0"/>
              <a:t>Художественные облики шрифта: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4161" y="2285999"/>
            <a:ext cx="9601200" cy="358140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Декоративный;</a:t>
            </a:r>
          </a:p>
          <a:p>
            <a:pPr algn="just"/>
            <a:r>
              <a:rPr lang="ru-RU" dirty="0" smtClean="0"/>
              <a:t>Динамичный;</a:t>
            </a:r>
          </a:p>
          <a:p>
            <a:pPr algn="just"/>
            <a:r>
              <a:rPr lang="ru-RU" dirty="0" smtClean="0"/>
              <a:t>Изящный;</a:t>
            </a:r>
          </a:p>
          <a:p>
            <a:pPr algn="just"/>
            <a:r>
              <a:rPr lang="ru-RU" dirty="0" smtClean="0"/>
              <a:t>Монументальный;</a:t>
            </a:r>
          </a:p>
          <a:p>
            <a:pPr algn="just"/>
            <a:r>
              <a:rPr lang="ru-RU" dirty="0" smtClean="0"/>
              <a:t>Свободный;</a:t>
            </a:r>
          </a:p>
          <a:p>
            <a:pPr algn="just"/>
            <a:r>
              <a:rPr lang="ru-RU" dirty="0" smtClean="0"/>
              <a:t>Строгий;</a:t>
            </a:r>
          </a:p>
          <a:p>
            <a:pPr algn="just"/>
            <a:r>
              <a:rPr lang="ru-RU" dirty="0" smtClean="0"/>
              <a:t>Фольклорный.</a:t>
            </a:r>
          </a:p>
          <a:p>
            <a:pPr algn="just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354" y="1653544"/>
            <a:ext cx="4862146" cy="484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7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44062"/>
          </a:xfrm>
        </p:spPr>
        <p:txBody>
          <a:bodyPr/>
          <a:lstStyle/>
          <a:p>
            <a:r>
              <a:rPr lang="ru-RU" dirty="0"/>
              <a:t>Основные характеристики </a:t>
            </a:r>
            <a:r>
              <a:rPr lang="ru-RU" dirty="0" smtClean="0"/>
              <a:t>шрифта: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916723"/>
            <a:ext cx="6638192" cy="432581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</a:t>
            </a:r>
            <a:r>
              <a:rPr lang="ru-RU" dirty="0" smtClean="0"/>
              <a:t>ачертание</a:t>
            </a:r>
            <a:r>
              <a:rPr lang="ru-RU" dirty="0"/>
              <a:t>: прямой, </a:t>
            </a:r>
            <a:r>
              <a:rPr lang="ru-RU" dirty="0" smtClean="0"/>
              <a:t>курсивный;</a:t>
            </a:r>
          </a:p>
          <a:p>
            <a:r>
              <a:rPr lang="ru-RU" dirty="0"/>
              <a:t>Н</a:t>
            </a:r>
            <a:r>
              <a:rPr lang="ru-RU" dirty="0" smtClean="0"/>
              <a:t>асыщенность</a:t>
            </a:r>
            <a:r>
              <a:rPr lang="ru-RU" dirty="0"/>
              <a:t>: светлый, полужирный, жирный (отношение толщины штриха к ширине </a:t>
            </a:r>
            <a:r>
              <a:rPr lang="ru-RU" dirty="0" smtClean="0"/>
              <a:t>внутри буквенного </a:t>
            </a:r>
            <a:r>
              <a:rPr lang="ru-RU" dirty="0"/>
              <a:t>просвета</a:t>
            </a:r>
            <a:r>
              <a:rPr lang="ru-RU" dirty="0" smtClean="0"/>
              <a:t>);</a:t>
            </a:r>
          </a:p>
          <a:p>
            <a:r>
              <a:rPr lang="ru-RU" dirty="0"/>
              <a:t>Ш</a:t>
            </a:r>
            <a:r>
              <a:rPr lang="ru-RU" dirty="0" smtClean="0"/>
              <a:t>ирина</a:t>
            </a:r>
            <a:r>
              <a:rPr lang="ru-RU" dirty="0"/>
              <a:t>: нормальный, узкий, широкий, шрифт фиксированной </a:t>
            </a:r>
            <a:r>
              <a:rPr lang="ru-RU" dirty="0" smtClean="0"/>
              <a:t>ширины;</a:t>
            </a:r>
          </a:p>
          <a:p>
            <a:r>
              <a:rPr lang="ru-RU" dirty="0" smtClean="0"/>
              <a:t>Размер;</a:t>
            </a:r>
          </a:p>
          <a:p>
            <a:r>
              <a:rPr lang="ru-RU" dirty="0"/>
              <a:t>Ч</a:t>
            </a:r>
            <a:r>
              <a:rPr lang="ru-RU" dirty="0" smtClean="0"/>
              <a:t>ёткость;</a:t>
            </a:r>
            <a:endParaRPr lang="ru-RU" dirty="0"/>
          </a:p>
          <a:p>
            <a:r>
              <a:rPr lang="ru-RU" dirty="0"/>
              <a:t>К</a:t>
            </a:r>
            <a:r>
              <a:rPr lang="ru-RU" dirty="0" smtClean="0"/>
              <a:t>онтраст;</a:t>
            </a:r>
          </a:p>
          <a:p>
            <a:r>
              <a:rPr lang="ru-RU" dirty="0"/>
              <a:t>Р</a:t>
            </a:r>
            <a:r>
              <a:rPr lang="ru-RU" dirty="0" smtClean="0"/>
              <a:t>азличимость;</a:t>
            </a:r>
          </a:p>
          <a:p>
            <a:r>
              <a:rPr lang="ru-RU" dirty="0"/>
              <a:t>У</a:t>
            </a:r>
            <a:r>
              <a:rPr lang="ru-RU" dirty="0" smtClean="0"/>
              <a:t>добочитаемость;</a:t>
            </a:r>
          </a:p>
          <a:p>
            <a:r>
              <a:rPr lang="ru-RU" dirty="0" smtClean="0"/>
              <a:t>Ёмкость.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0346" t="36141" r="29142" b="21588"/>
          <a:stretch/>
        </p:blipFill>
        <p:spPr>
          <a:xfrm>
            <a:off x="8088646" y="1916723"/>
            <a:ext cx="1978547" cy="447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6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69277"/>
            <a:ext cx="9601200" cy="1485900"/>
          </a:xfrm>
        </p:spPr>
        <p:txBody>
          <a:bodyPr/>
          <a:lstStyle/>
          <a:p>
            <a:pPr algn="just"/>
            <a:r>
              <a:rPr lang="ru-RU" dirty="0" smtClean="0"/>
              <a:t>Основные этапы создания рисунка, переходящего в анимацию: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599" y="1855177"/>
            <a:ext cx="10131287" cy="483576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900" dirty="0" smtClean="0"/>
              <a:t>Подготавливаем </a:t>
            </a:r>
            <a:r>
              <a:rPr lang="ru-RU" sz="1900" dirty="0"/>
              <a:t>необходимые материалы: </a:t>
            </a:r>
            <a:r>
              <a:rPr lang="ru-RU" sz="1900" dirty="0" smtClean="0"/>
              <a:t>лист </a:t>
            </a:r>
            <a:r>
              <a:rPr lang="ru-RU" sz="1900" dirty="0"/>
              <a:t>формата А4, карандаш ТМ, ластик</a:t>
            </a:r>
            <a:r>
              <a:rPr lang="ru-RU" sz="1900" dirty="0" smtClean="0"/>
              <a:t>, фломастеры или маркеры; </a:t>
            </a:r>
            <a:endParaRPr lang="ru-RU" sz="1900" dirty="0"/>
          </a:p>
          <a:p>
            <a:pPr algn="just"/>
            <a:r>
              <a:rPr lang="ru-RU" sz="1900" dirty="0" smtClean="0"/>
              <a:t>Определяем </a:t>
            </a:r>
            <a:r>
              <a:rPr lang="ru-RU" sz="1900" dirty="0"/>
              <a:t>формат; </a:t>
            </a:r>
          </a:p>
          <a:p>
            <a:pPr algn="just"/>
            <a:r>
              <a:rPr lang="ru-RU" sz="1900" dirty="0" smtClean="0"/>
              <a:t>Компонуем </a:t>
            </a:r>
            <a:r>
              <a:rPr lang="ru-RU" sz="1900" dirty="0"/>
              <a:t>изображение на лист, используя карандаш ТМ слегка наметить тонкими линиями основную форму; </a:t>
            </a:r>
          </a:p>
          <a:p>
            <a:pPr algn="just"/>
            <a:r>
              <a:rPr lang="ru-RU" sz="1900" dirty="0" smtClean="0"/>
              <a:t>Взяв фломастеры или маркеры начинаем </a:t>
            </a:r>
            <a:r>
              <a:rPr lang="ru-RU" sz="1900" dirty="0"/>
              <a:t>работу с цветом; </a:t>
            </a:r>
          </a:p>
          <a:p>
            <a:pPr algn="just"/>
            <a:r>
              <a:rPr lang="ru-RU" sz="1900" dirty="0" smtClean="0"/>
              <a:t>Изображение </a:t>
            </a:r>
            <a:r>
              <a:rPr lang="ru-RU" sz="1900" dirty="0"/>
              <a:t>следует выполнять частями, фиксируя (фотографируя) на телефон каждый выполненный элемент </a:t>
            </a:r>
            <a:r>
              <a:rPr lang="ru-RU" sz="1900" dirty="0" smtClean="0"/>
              <a:t>изображения. Держите телефон на приблизительно одинаковом расстоянии от рисунка, размеры кадров должны совпадать;</a:t>
            </a:r>
            <a:endParaRPr lang="ru-RU" sz="1900" dirty="0"/>
          </a:p>
          <a:p>
            <a:pPr algn="just"/>
            <a:r>
              <a:rPr lang="ru-RU" sz="1900" dirty="0" smtClean="0"/>
              <a:t>По </a:t>
            </a:r>
            <a:r>
              <a:rPr lang="ru-RU" sz="1900" dirty="0"/>
              <a:t>завершении </a:t>
            </a:r>
            <a:r>
              <a:rPr lang="ru-RU" sz="1900" dirty="0" smtClean="0"/>
              <a:t>изображения, </a:t>
            </a:r>
            <a:r>
              <a:rPr lang="ru-RU" sz="1900" dirty="0"/>
              <a:t>выбрать GIF редактор из перечня предложенных редакторов и добавить изображения; </a:t>
            </a:r>
          </a:p>
          <a:p>
            <a:pPr algn="just"/>
            <a:r>
              <a:rPr lang="ru-RU" sz="1900" dirty="0" smtClean="0"/>
              <a:t>При </a:t>
            </a:r>
            <a:r>
              <a:rPr lang="ru-RU" sz="1900" dirty="0"/>
              <a:t>создании анимации, чередуйте зафиксированные элементы так, чтобы получилось интересно и </a:t>
            </a:r>
            <a:r>
              <a:rPr lang="ru-RU" sz="1900" dirty="0" smtClean="0"/>
              <a:t>динамично, подберите </a:t>
            </a:r>
            <a:r>
              <a:rPr lang="ru-RU" sz="1900" dirty="0"/>
              <a:t>наиболее подходящую скорость смены изображений; </a:t>
            </a:r>
          </a:p>
          <a:p>
            <a:pPr algn="just"/>
            <a:r>
              <a:rPr lang="ru-RU" sz="1900" dirty="0" smtClean="0"/>
              <a:t>Сохраните </a:t>
            </a:r>
            <a:r>
              <a:rPr lang="ru-RU" sz="1900" dirty="0"/>
              <a:t>работу</a:t>
            </a:r>
            <a:r>
              <a:rPr lang="ru-RU" sz="1900" dirty="0" smtClean="0"/>
              <a:t>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138683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9185" y="272561"/>
            <a:ext cx="9601200" cy="1485900"/>
          </a:xfrm>
        </p:spPr>
        <p:txBody>
          <a:bodyPr/>
          <a:lstStyle/>
          <a:p>
            <a:pPr algn="ctr"/>
            <a:r>
              <a:rPr lang="ru-RU" dirty="0" smtClean="0"/>
              <a:t>Задание и пример выполнения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7186" y="4111232"/>
            <a:ext cx="10179963" cy="2888974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Опираясь на изученный материал, </a:t>
            </a:r>
            <a:r>
              <a:rPr lang="ru-RU" dirty="0" smtClean="0"/>
              <a:t>выполнить </a:t>
            </a:r>
            <a:r>
              <a:rPr lang="ru-RU" dirty="0"/>
              <a:t>рисунок образного решения буквы, периодически фиксируя этапы работы на телефон (Рис. 1-4</a:t>
            </a:r>
            <a:r>
              <a:rPr lang="ru-RU" dirty="0" smtClean="0"/>
              <a:t>).</a:t>
            </a:r>
          </a:p>
          <a:p>
            <a:pPr algn="just"/>
            <a:r>
              <a:rPr lang="ru-RU" dirty="0" smtClean="0"/>
              <a:t>После </a:t>
            </a:r>
            <a:r>
              <a:rPr lang="ru-RU" dirty="0"/>
              <a:t>завершения работы перейти в GIF-редактор и добавить изображения. </a:t>
            </a:r>
            <a:endParaRPr lang="ru-RU" dirty="0" smtClean="0"/>
          </a:p>
          <a:p>
            <a:pPr algn="just"/>
            <a:r>
              <a:rPr lang="ru-RU" dirty="0" smtClean="0"/>
              <a:t>Определить последовательность смены изображений и возможное их повторение. Пример</a:t>
            </a:r>
            <a:r>
              <a:rPr lang="ru-RU" dirty="0"/>
              <a:t>: «Движущееся изображение». 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16923" y="3300406"/>
            <a:ext cx="1644162" cy="2774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Рис. 1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653454" y="3274417"/>
            <a:ext cx="1687431" cy="2774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Рис. 2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833252" y="3321913"/>
            <a:ext cx="1650832" cy="2774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Рис. 3</a:t>
            </a:r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" r="53181" b="17561"/>
          <a:stretch/>
        </p:blipFill>
        <p:spPr>
          <a:xfrm>
            <a:off x="3516923" y="1178169"/>
            <a:ext cx="1644162" cy="21437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15" b="17948"/>
          <a:stretch/>
        </p:blipFill>
        <p:spPr>
          <a:xfrm>
            <a:off x="5653454" y="1151917"/>
            <a:ext cx="1687431" cy="21717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06" b="15513"/>
          <a:stretch/>
        </p:blipFill>
        <p:spPr>
          <a:xfrm>
            <a:off x="7833254" y="1146403"/>
            <a:ext cx="1650830" cy="219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2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Движущееся изображение:</a:t>
            </a:r>
            <a:br>
              <a:rPr lang="ru-RU" dirty="0"/>
            </a:br>
            <a:r>
              <a:rPr lang="ru-RU" dirty="0" smtClean="0"/>
              <a:t>«</a:t>
            </a:r>
            <a:r>
              <a:rPr lang="en-US" dirty="0" smtClean="0"/>
              <a:t>Smile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902" y="2083776"/>
            <a:ext cx="2786595" cy="460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93</TotalTime>
  <Words>501</Words>
  <Application>Microsoft Office PowerPoint</Application>
  <PresentationFormat>Широкоэкранный</PresentationFormat>
  <Paragraphs>66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Franklin Gothic Book</vt:lpstr>
      <vt:lpstr>Crop</vt:lpstr>
      <vt:lpstr>Урок ИЗО 7 класс «шрифт-буква»</vt:lpstr>
      <vt:lpstr>Цели и задачи</vt:lpstr>
      <vt:lpstr>Шрифт и буква</vt:lpstr>
      <vt:lpstr>История развития шрифта</vt:lpstr>
      <vt:lpstr>Художественные облики шрифта:</vt:lpstr>
      <vt:lpstr>Основные характеристики шрифта:</vt:lpstr>
      <vt:lpstr>Основные этапы создания рисунка, переходящего в анимацию:</vt:lpstr>
      <vt:lpstr>Задание и пример выполнения</vt:lpstr>
      <vt:lpstr>Движущееся изображение: «Smile»</vt:lpstr>
      <vt:lpstr>Задание и пример выполнения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ИЗО 7 класс «Буква- Строка-текст»</dc:title>
  <dc:creator>Класс</dc:creator>
  <cp:lastModifiedBy>Класс</cp:lastModifiedBy>
  <cp:revision>15</cp:revision>
  <dcterms:created xsi:type="dcterms:W3CDTF">2021-12-08T08:27:19Z</dcterms:created>
  <dcterms:modified xsi:type="dcterms:W3CDTF">2021-12-08T10:01:04Z</dcterms:modified>
</cp:coreProperties>
</file>