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0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87" d="100"/>
          <a:sy n="87" d="100"/>
        </p:scale>
        <p:origin x="8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.jpeg"/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.jpeg"/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.jpeg"/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.jpeg"/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.jpeg"/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/>
          <p:nvPr/>
        </p:nvSpPr>
        <p:spPr>
          <a:xfrm>
            <a:off x="666750" y="729615"/>
            <a:ext cx="10683240" cy="4039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секрету обо всём Свете: методическое пособие для учителя 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организации </a:t>
            </a:r>
            <a:endParaRPr lang="ru-RU" sz="32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 проведению квест игры </a:t>
            </a:r>
            <a:endParaRPr lang="ru-RU" sz="32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495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495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/>
          <p:nvPr/>
        </p:nvSpPr>
        <p:spPr>
          <a:xfrm>
            <a:off x="3548502" y="361327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биология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534610"/>
            <a:ext cx="10873264" cy="4615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err="1" smtClean="0"/>
              <a:t>Конова Анастасия Дмитриевна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Рупасова Анастасия Дмитриевна, Верещагина Юлия Александровна, Салко Арина Михайловна : студенты ФГБОУ ВО «Вятский государственный университет», г. Киров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err="1" smtClean="0"/>
              <a:t>Сухова Елена Владимировна, заместитель директора, учитель географии и биологии МБОУ Костромского муниципального района Костромской области  "Середняковская  средняя общеобразовательная школа"  </a:t>
            </a:r>
            <a:r>
              <a:rPr lang="ru-RU" sz="2000" dirty="0" smtClean="0"/>
              <a:t>	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/>
              <a:t>Лелекова Екатерина Валерьевна</a:t>
            </a:r>
            <a:r>
              <a:rPr lang="ru-RU" sz="2000" dirty="0" smtClean="0"/>
              <a:t>, кандидат биологических наук, завкафедрой биологии и методики обучения биологии ФГБОУ </a:t>
            </a:r>
            <a:r>
              <a:rPr lang="ru-RU" sz="2000" dirty="0"/>
              <a:t>ВО </a:t>
            </a:r>
            <a:r>
              <a:rPr lang="ru-RU" sz="2000" dirty="0" smtClean="0"/>
              <a:t>«Вятский </a:t>
            </a:r>
            <a:r>
              <a:rPr lang="ru-RU" sz="2000" dirty="0"/>
              <a:t>государственный </a:t>
            </a:r>
            <a:r>
              <a:rPr lang="ru-RU" sz="2000" dirty="0" smtClean="0"/>
              <a:t>университет» 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512" y="635802"/>
            <a:ext cx="10873264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4512" y="2065845"/>
            <a:ext cx="10873264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cs typeface="+mn-lt"/>
                <a:sym typeface="+mn-ea"/>
              </a:rPr>
              <a:t>Низкий уровень мотивации освоения учебного</a:t>
            </a:r>
            <a:r>
              <a:rPr lang="ru-RU" sz="2400" i="1" dirty="0" smtClean="0">
                <a:cs typeface="+mn-lt"/>
                <a:sym typeface="+mn-ea"/>
              </a:rPr>
              <a:t> </a:t>
            </a:r>
            <a:r>
              <a:rPr lang="ru-RU" sz="2400" dirty="0" smtClean="0">
                <a:cs typeface="+mn-lt"/>
                <a:sym typeface="+mn-ea"/>
              </a:rPr>
              <a:t>материала у учеников в процессе изучения  раздела «Ботаника» предмета «Биология». </a:t>
            </a:r>
            <a:endParaRPr lang="ru-RU" sz="2400" dirty="0" smtClean="0">
              <a:cs typeface="+mn-lt"/>
            </a:endParaRPr>
          </a:p>
          <a:p>
            <a:pPr algn="just"/>
            <a:r>
              <a:rPr lang="ru-RU" sz="2400" dirty="0" smtClean="0">
                <a:cs typeface="+mn-lt"/>
                <a:sym typeface="+mn-ea"/>
              </a:rPr>
              <a:t>Отсутствие готовых методических разработок для учителей по организации и проведению </a:t>
            </a:r>
            <a:r>
              <a:rPr lang="ru-RU" sz="2400" dirty="0" err="1" smtClean="0">
                <a:cs typeface="+mn-lt"/>
                <a:sym typeface="+mn-ea"/>
              </a:rPr>
              <a:t>квест</a:t>
            </a:r>
            <a:r>
              <a:rPr lang="ru-RU" sz="2400" dirty="0" smtClean="0">
                <a:cs typeface="+mn-lt"/>
                <a:sym typeface="+mn-ea"/>
              </a:rPr>
              <a:t>-игр на уроках биологии.</a:t>
            </a:r>
            <a:endParaRPr lang="ru-RU" sz="2400" dirty="0" smtClean="0">
              <a:cs typeface="+mn-lt"/>
            </a:endParaRPr>
          </a:p>
          <a:p>
            <a:pPr algn="just"/>
            <a:endParaRPr lang="ru-RU" sz="2400" dirty="0">
              <a:cs typeface="+mn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73798"/>
            <a:ext cx="1083181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195" y="2136775"/>
            <a:ext cx="112166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n/>
                <a:solidFill>
                  <a:schemeClr val="tx1"/>
                </a:solidFill>
                <a:effectLst/>
                <a:sym typeface="+mn-ea"/>
              </a:rPr>
              <a:t>Противоречие между необходимостью формирования знаний в области ботаники, умений различать виды растений, бережно относиться к ним, и отсутствием дидактического материала для проведения практико-ориентированного урока </a:t>
            </a:r>
            <a:endParaRPr lang="ru-RU" sz="2400" dirty="0" smtClean="0">
              <a:ln/>
              <a:solidFill>
                <a:schemeClr val="tx1"/>
              </a:solidFill>
              <a:effectLst/>
              <a:sym typeface="+mn-ea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180237"/>
            <a:ext cx="108298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ym typeface="+mn-ea"/>
              </a:rPr>
              <a:t>Создание методической разработки </a:t>
            </a:r>
            <a:r>
              <a:rPr lang="ru-RU" sz="2400" dirty="0">
                <a:sym typeface="+mn-ea"/>
              </a:rPr>
              <a:t>для учителей по организации и проведению </a:t>
            </a:r>
            <a:r>
              <a:rPr lang="ru-RU" sz="2400" dirty="0" err="1" smtClean="0">
                <a:sym typeface="+mn-ea"/>
              </a:rPr>
              <a:t>квест</a:t>
            </a:r>
            <a:r>
              <a:rPr lang="ru-RU" sz="2400" dirty="0" smtClean="0">
                <a:sym typeface="+mn-ea"/>
              </a:rPr>
              <a:t>-игры </a:t>
            </a:r>
            <a:r>
              <a:rPr lang="ru-RU" sz="2400" dirty="0">
                <a:sym typeface="+mn-ea"/>
              </a:rPr>
              <a:t>на уроках </a:t>
            </a:r>
            <a:r>
              <a:rPr lang="ru-RU" sz="2400" dirty="0" smtClean="0">
                <a:sym typeface="+mn-ea"/>
              </a:rPr>
              <a:t>биологии, способствующей повышению </a:t>
            </a:r>
            <a:r>
              <a:rPr lang="ru-RU" sz="2400" dirty="0">
                <a:sym typeface="+mn-ea"/>
              </a:rPr>
              <a:t>уровня заинтересованности </a:t>
            </a:r>
            <a:r>
              <a:rPr lang="ru-RU" sz="2400" dirty="0" smtClean="0">
                <a:sym typeface="+mn-ea"/>
              </a:rPr>
              <a:t>учеников при изучении  раздела </a:t>
            </a:r>
            <a:r>
              <a:rPr lang="ru-RU" sz="2400" dirty="0">
                <a:sym typeface="+mn-ea"/>
              </a:rPr>
              <a:t>«Ботаника» курса Биологии, приобщение к экологии и бережному отношению к </a:t>
            </a:r>
            <a:r>
              <a:rPr lang="ru-RU" sz="2400" dirty="0" smtClean="0">
                <a:sym typeface="+mn-ea"/>
              </a:rPr>
              <a:t>природе.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1186" y="2131908"/>
            <a:ext cx="10817524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n/>
                <a:solidFill>
                  <a:schemeClr val="tx1"/>
                </a:solidFill>
                <a:effectLst/>
                <a:sym typeface="+mn-ea"/>
              </a:rPr>
              <a:t>Методическое пособие для учителя по организации и проведению </a:t>
            </a:r>
            <a:r>
              <a:rPr lang="ru-RU" sz="2400" dirty="0" err="1" smtClean="0">
                <a:ln/>
                <a:solidFill>
                  <a:schemeClr val="tx1"/>
                </a:solidFill>
                <a:effectLst/>
                <a:sym typeface="+mn-ea"/>
              </a:rPr>
              <a:t>квест</a:t>
            </a:r>
            <a:r>
              <a:rPr lang="ru-RU" sz="2400" dirty="0" smtClean="0">
                <a:ln/>
                <a:solidFill>
                  <a:schemeClr val="tx1"/>
                </a:solidFill>
                <a:effectLst/>
                <a:sym typeface="+mn-ea"/>
              </a:rPr>
              <a:t> игры «По секрету обо всем Свете», направленное на повышение уровня мотивации учеников при изучении учебного материала раздела </a:t>
            </a:r>
            <a:r>
              <a:rPr lang="ru-RU" sz="2400" dirty="0">
                <a:ln/>
                <a:solidFill>
                  <a:schemeClr val="tx1"/>
                </a:solidFill>
                <a:effectLst/>
                <a:sym typeface="+mn-ea"/>
              </a:rPr>
              <a:t>«Ботаника» предмета </a:t>
            </a:r>
            <a:r>
              <a:rPr lang="ru-RU" sz="2400" dirty="0" smtClean="0">
                <a:ln/>
                <a:solidFill>
                  <a:schemeClr val="tx1"/>
                </a:solidFill>
                <a:effectLst/>
                <a:sym typeface="+mn-ea"/>
              </a:rPr>
              <a:t>«Биология»</a:t>
            </a:r>
            <a:endParaRPr lang="ru-RU" sz="2400" dirty="0" smtClean="0">
              <a:ln/>
              <a:solidFill>
                <a:schemeClr val="tx1"/>
              </a:solidFill>
              <a:effectLst/>
              <a:sym typeface="+mn-ea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1958</Words>
  <Application>WPS Presentation</Application>
  <PresentationFormat>Широкоэкранный</PresentationFormat>
  <Paragraphs>44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SimSun</vt:lpstr>
      <vt:lpstr>Wingdings</vt:lpstr>
      <vt:lpstr>Ropa Sans Pro Light</vt:lpstr>
      <vt:lpstr>Yu Gothic UI</vt:lpstr>
      <vt:lpstr>Khmer UI</vt:lpstr>
      <vt:lpstr>Calibri</vt:lpstr>
      <vt:lpstr>Microsoft YaHei</vt:lpstr>
      <vt:lpstr>Arial Unicode MS</vt:lpstr>
      <vt:lpstr>Calibri Light</vt:lpstr>
      <vt:lpstr>Segoe UI Symbol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Анастасия</cp:lastModifiedBy>
  <cp:revision>45</cp:revision>
  <dcterms:created xsi:type="dcterms:W3CDTF">2021-03-02T07:04:00Z</dcterms:created>
  <dcterms:modified xsi:type="dcterms:W3CDTF">2021-11-11T19:19:21Z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B0E0E5EC549C4E7AA5A8B5B030DCDF38</vt:lpwstr>
  </property>
  <property fmtid="{D5CDD505-2E9C-101B-9397-08002B2CF9AE}" pid="3" name="KSOProductBuildVer">
    <vt:lpwstr>1049-11.2.0.10351</vt:lpwstr>
  </property>
</Properties>
</file>