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4" r:id="rId3"/>
    <p:sldId id="265" r:id="rId4"/>
    <p:sldId id="266" r:id="rId5"/>
    <p:sldId id="271" r:id="rId6"/>
    <p:sldId id="27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3" autoAdjust="0"/>
    <p:restoredTop sz="71534" autoAdjust="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4CE54-DBB9-4567-981F-6899787535C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E017E-DE52-4406-84CB-A82BA3234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9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E017E-DE52-4406-84CB-A82BA3234F6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2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840DD-02CA-4E15-B799-0BD25E0262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64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E017E-DE52-4406-84CB-A82BA3234F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9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E017E-DE52-4406-84CB-A82BA3234F6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56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E6F48-281A-44E8-AA22-73F02B8C4F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88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E6F48-281A-44E8-AA22-73F02B8C4F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9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322024" y="1418300"/>
            <a:ext cx="9761838" cy="194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Произношу. Пишу. Взаимодействую: </a:t>
            </a: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2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рабочая </a:t>
            </a:r>
            <a:r>
              <a:rPr lang="ru-RU" sz="32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тетрадь с заданиями для </a:t>
            </a:r>
            <a:r>
              <a:rPr lang="ru-RU" sz="32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развития </a:t>
            </a:r>
            <a:r>
              <a:rPr lang="ru-RU" sz="32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орфоэпической компетенции </a:t>
            </a:r>
            <a:r>
              <a:rPr lang="ru-RU" sz="32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третьеклассников</a:t>
            </a:r>
            <a:endParaRPr lang="ru-RU" sz="2400" b="1" dirty="0">
              <a:solidFill>
                <a:srgbClr val="290059"/>
              </a:solidFill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213" y="5195842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06706" y="5243021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0962" y="405332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387318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608526" y="3588356"/>
            <a:ext cx="676656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Предметная область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Начальное образование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0337" y="408017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575" y="426914"/>
            <a:ext cx="3865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575" y="1350244"/>
            <a:ext cx="112852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cs typeface="Times New Roman" panose="02020603050405020304" pitchFamily="18" charset="0"/>
              </a:rPr>
              <a:t>Капитан:</a:t>
            </a:r>
            <a:r>
              <a:rPr lang="ru-RU" sz="2400" b="1" dirty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ea typeface="+mj-ea"/>
                <a:cs typeface="Times New Roman" panose="02020603050405020304" pitchFamily="18" charset="0"/>
              </a:rPr>
              <a:t>Ваганова Алина Валерьевна, </a:t>
            </a:r>
          </a:p>
          <a:p>
            <a:r>
              <a:rPr lang="ru-RU" sz="2400" b="1" dirty="0">
                <a:cs typeface="Times New Roman" panose="02020603050405020304" pitchFamily="18" charset="0"/>
              </a:rPr>
              <a:t>Участники:</a:t>
            </a:r>
            <a:r>
              <a:rPr lang="ru-RU" sz="2400" b="1" dirty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ea typeface="+mj-ea"/>
                <a:cs typeface="Times New Roman" panose="02020603050405020304" pitchFamily="18" charset="0"/>
              </a:rPr>
              <a:t>Кулакова Анастасия Сергеевна, </a:t>
            </a:r>
            <a:r>
              <a:rPr lang="ru-RU" sz="2400" i="1" dirty="0" err="1" smtClean="0">
                <a:ea typeface="+mj-ea"/>
                <a:cs typeface="Times New Roman" panose="02020603050405020304" pitchFamily="18" charset="0"/>
              </a:rPr>
              <a:t>Дресвянникова</a:t>
            </a:r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ea typeface="+mj-ea"/>
                <a:cs typeface="Times New Roman" panose="02020603050405020304" pitchFamily="18" charset="0"/>
              </a:rPr>
              <a:t>Елизавета Антоновна,</a:t>
            </a:r>
          </a:p>
          <a:p>
            <a:r>
              <a:rPr lang="ru-RU" sz="2400" i="1" dirty="0">
                <a:ea typeface="+mj-ea"/>
                <a:cs typeface="Times New Roman" panose="02020603050405020304" pitchFamily="18" charset="0"/>
              </a:rPr>
              <a:t>студенты ФГБОУ ВО «Вятский государственный университет», </a:t>
            </a:r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г</a:t>
            </a:r>
            <a:r>
              <a:rPr lang="ru-RU" sz="2400" i="1" dirty="0">
                <a:ea typeface="+mj-ea"/>
                <a:cs typeface="Times New Roman" panose="02020603050405020304" pitchFamily="18" charset="0"/>
              </a:rPr>
              <a:t>. Киров</a:t>
            </a:r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>
                <a:cs typeface="Times New Roman" panose="02020603050405020304" pitchFamily="18" charset="0"/>
              </a:rPr>
              <a:t>Учитель: </a:t>
            </a:r>
            <a:r>
              <a:rPr lang="ru-RU" sz="2400" i="1" dirty="0">
                <a:ea typeface="+mj-ea"/>
                <a:cs typeface="Times New Roman" panose="02020603050405020304" pitchFamily="18" charset="0"/>
              </a:rPr>
              <a:t>Пухова Наталья Валерьевна, учитель начальных классов МКОУ «Островская средняя общеобразовательная школа» п</a:t>
            </a:r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. Островское</a:t>
            </a:r>
            <a:r>
              <a:rPr lang="ru-RU" sz="2400" i="1" dirty="0">
                <a:ea typeface="+mj-ea"/>
                <a:cs typeface="Times New Roman" panose="02020603050405020304" pitchFamily="18" charset="0"/>
              </a:rPr>
              <a:t>, </a:t>
            </a:r>
            <a:endParaRPr lang="ru-RU" sz="2400" i="1" dirty="0" smtClean="0">
              <a:ea typeface="+mj-ea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Костромская область</a:t>
            </a:r>
            <a:endParaRPr lang="ru-RU" sz="2400" i="1" dirty="0">
              <a:ea typeface="+mj-ea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cs typeface="Times New Roman" panose="02020603050405020304" pitchFamily="18" charset="0"/>
              </a:rPr>
              <a:t>Методист</a:t>
            </a:r>
            <a:r>
              <a:rPr lang="ru-RU" sz="2400" b="1" dirty="0"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ea typeface="+mj-ea"/>
                <a:cs typeface="Times New Roman" panose="02020603050405020304" pitchFamily="18" charset="0"/>
              </a:rPr>
              <a:t>Скворцова Марина Алексеевна, </a:t>
            </a:r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кандидат педагогических </a:t>
            </a:r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наук, </a:t>
            </a:r>
            <a:endParaRPr lang="ru-RU" sz="2400" i="1" dirty="0" smtClean="0">
              <a:ea typeface="+mj-ea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доцент </a:t>
            </a:r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кафедры </a:t>
            </a:r>
            <a:r>
              <a:rPr lang="ru-RU" sz="2400" i="1" dirty="0">
                <a:ea typeface="+mj-ea"/>
                <a:cs typeface="Times New Roman" panose="02020603050405020304" pitchFamily="18" charset="0"/>
              </a:rPr>
              <a:t>педагогики и </a:t>
            </a:r>
            <a:r>
              <a:rPr lang="ru-RU" sz="2400" i="1" dirty="0" err="1">
                <a:ea typeface="+mj-ea"/>
                <a:cs typeface="Times New Roman" panose="02020603050405020304" pitchFamily="18" charset="0"/>
              </a:rPr>
              <a:t>акмеологии</a:t>
            </a:r>
            <a:r>
              <a:rPr lang="ru-RU" sz="2400" i="1" dirty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личности ФГБОУ ВО «Костромской государственный университет имени Н. А. Некрасова»,  г. Кострома</a:t>
            </a:r>
            <a:r>
              <a:rPr lang="ru-RU" sz="2400" i="1" dirty="0" smtClean="0">
                <a:ea typeface="+mj-ea"/>
                <a:cs typeface="Times New Roman" panose="02020603050405020304" pitchFamily="18" charset="0"/>
              </a:rPr>
              <a:t>.</a:t>
            </a:r>
            <a:endParaRPr lang="ru-RU" sz="2400" i="1" dirty="0"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557414"/>
            <a:ext cx="74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383089"/>
            <a:ext cx="110664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ea typeface="+mj-ea"/>
                <a:cs typeface="Times New Roman" panose="02020603050405020304" pitchFamily="18" charset="0"/>
              </a:rPr>
              <a:t>Недостаточный уровень </a:t>
            </a:r>
            <a:r>
              <a:rPr lang="ru-RU" sz="3200" i="1" dirty="0" smtClean="0">
                <a:ea typeface="+mj-ea"/>
                <a:cs typeface="Times New Roman" panose="02020603050405020304" pitchFamily="18" charset="0"/>
              </a:rPr>
              <a:t>развития орфоэпической компетенции у обучающихся третьих классов </a:t>
            </a:r>
            <a:endParaRPr lang="ru-RU" sz="3200" i="1" dirty="0" smtClean="0">
              <a:ea typeface="+mj-ea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ea typeface="+mj-ea"/>
                <a:cs typeface="Times New Roman" panose="02020603050405020304" pitchFamily="18" charset="0"/>
              </a:rPr>
              <a:t>(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постановка ударения, произношение заимствованных слов, произношение </a:t>
            </a:r>
            <a:r>
              <a:rPr lang="ru-RU" sz="3200" i="1" dirty="0" smtClean="0">
                <a:ea typeface="+mj-ea"/>
                <a:cs typeface="Times New Roman" panose="02020603050405020304" pitchFamily="18" charset="0"/>
              </a:rPr>
              <a:t>слов с 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трудным звукосочетанием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чт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щн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нч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гк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йо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3455" y="530815"/>
            <a:ext cx="5399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проекта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881" y="1764117"/>
            <a:ext cx="108318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Противоречие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между </a:t>
            </a:r>
            <a:r>
              <a:rPr lang="ru-RU" sz="3000" b="1" i="1" dirty="0">
                <a:ea typeface="+mj-ea"/>
                <a:cs typeface="Times New Roman" panose="02020603050405020304" pitchFamily="18" charset="0"/>
              </a:rPr>
              <a:t>необходимостью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развивать </a:t>
            </a:r>
            <a:endParaRPr lang="ru-RU" sz="3000" i="1" dirty="0" smtClean="0">
              <a:ea typeface="+mj-ea"/>
              <a:cs typeface="Times New Roman" panose="02020603050405020304" pitchFamily="18" charset="0"/>
            </a:endParaRPr>
          </a:p>
          <a:p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у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третьеклассников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орфоэпическую компетенцию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3000" b="1" i="1" dirty="0" smtClean="0">
                <a:ea typeface="+mj-ea"/>
                <a:cs typeface="Times New Roman" panose="02020603050405020304" pitchFamily="18" charset="0"/>
              </a:rPr>
              <a:t>отсутствием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методического сопровождения, обеспечивающего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успешность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данного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процесса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565" y="726730"/>
            <a:ext cx="4600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5565" y="2585115"/>
            <a:ext cx="107174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>
                <a:ea typeface="+mj-ea"/>
                <a:cs typeface="Times New Roman" panose="02020603050405020304" pitchFamily="18" charset="0"/>
              </a:rPr>
              <a:t>Повышение уровня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развития орфоэпической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компетенции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третьеклассников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в процессе выполнения заданий рабочей тетради «Произношу. Пишу. Взаимодействую». </a:t>
            </a:r>
            <a:endParaRPr lang="ru-RU" sz="3000" i="1" dirty="0"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14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305" y="781335"/>
            <a:ext cx="436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проекта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6305" y="2657215"/>
            <a:ext cx="9953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b="1" i="1" dirty="0">
                <a:ea typeface="+mj-ea"/>
                <a:cs typeface="Times New Roman" panose="02020603050405020304" pitchFamily="18" charset="0"/>
              </a:rPr>
              <a:t>Рабочая </a:t>
            </a:r>
            <a:r>
              <a:rPr lang="ru-RU" sz="3000" b="1" i="1" dirty="0" smtClean="0">
                <a:ea typeface="+mj-ea"/>
                <a:cs typeface="Times New Roman" panose="02020603050405020304" pitchFamily="18" charset="0"/>
              </a:rPr>
              <a:t>тетрадь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для третьеклассников </a:t>
            </a:r>
            <a:r>
              <a:rPr lang="ru-RU" sz="2800" b="1" i="1" dirty="0" smtClean="0"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2800" i="1" dirty="0" smtClean="0"/>
              <a:t>Произношу</a:t>
            </a:r>
            <a:r>
              <a:rPr lang="ru-RU" sz="2800" i="1" dirty="0"/>
              <a:t>. Пишу. </a:t>
            </a:r>
            <a:r>
              <a:rPr lang="ru-RU" sz="2800" i="1" dirty="0" smtClean="0"/>
              <a:t>Взаимодействую»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.</a:t>
            </a:r>
            <a:endParaRPr lang="ru-RU" sz="3000" i="1" dirty="0"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321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193</Words>
  <Application>Microsoft Office PowerPoint</Application>
  <PresentationFormat>Широкоэкранный</PresentationFormat>
  <Paragraphs>31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Khmer UI</vt:lpstr>
      <vt:lpstr>Ropa Sans Pro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62</cp:revision>
  <dcterms:created xsi:type="dcterms:W3CDTF">2021-03-02T07:04:14Z</dcterms:created>
  <dcterms:modified xsi:type="dcterms:W3CDTF">2021-11-16T05:30:06Z</dcterms:modified>
</cp:coreProperties>
</file>