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3" r:id="rId2"/>
    <p:sldId id="274" r:id="rId3"/>
    <p:sldId id="265" r:id="rId4"/>
    <p:sldId id="266" r:id="rId5"/>
    <p:sldId id="271" r:id="rId6"/>
    <p:sldId id="27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63" autoAdjust="0"/>
    <p:restoredTop sz="71534" autoAdjust="0"/>
  </p:normalViewPr>
  <p:slideViewPr>
    <p:cSldViewPr snapToGrid="0">
      <p:cViewPr varScale="1">
        <p:scale>
          <a:sx n="76" d="100"/>
          <a:sy n="76" d="100"/>
        </p:scale>
        <p:origin x="126" y="3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74CE54-DBB9-4567-981F-6899787535C5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E017E-DE52-4406-84CB-A82BA3234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492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E017E-DE52-4406-84CB-A82BA3234F6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226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720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840DD-02CA-4E15-B799-0BD25E0262B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964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E017E-DE52-4406-84CB-A82BA3234F6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694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E017E-DE52-4406-84CB-A82BA3234F6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456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0E6F48-281A-44E8-AA22-73F02B8C4F9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288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0E6F48-281A-44E8-AA22-73F02B8C4F9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793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image" Target="../media/image2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image" Target="../media/image2.jp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image" Target="../media/image2.jp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image" Target="../media/image2.jp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image" Target="../media/image2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1322024" y="1418300"/>
            <a:ext cx="9761838" cy="1943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Произношу. Пишу. Взаимодействую: </a:t>
            </a:r>
            <a:r>
              <a:rPr lang="ru-RU" sz="3200" b="1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/>
            </a:r>
            <a:br>
              <a:rPr lang="ru-RU" sz="3200" b="1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</a:br>
            <a:r>
              <a:rPr lang="ru-RU" sz="32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рабочая </a:t>
            </a:r>
            <a:r>
              <a:rPr lang="ru-RU" sz="3200" dirty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тетрадь с заданиями для </a:t>
            </a:r>
            <a:r>
              <a:rPr lang="ru-RU" sz="32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развития </a:t>
            </a:r>
            <a:r>
              <a:rPr lang="ru-RU" sz="3200" dirty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орфоэпической компетенции </a:t>
            </a:r>
            <a:r>
              <a:rPr lang="ru-RU" sz="32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третьеклассников</a:t>
            </a:r>
            <a:endParaRPr lang="ru-RU" sz="2400" b="1" dirty="0">
              <a:solidFill>
                <a:srgbClr val="290059"/>
              </a:solidFill>
              <a:latin typeface="Ropa Sans Pro" panose="020B0504020101010102" pitchFamily="34" charset="0"/>
              <a:cs typeface="Ropa Sans Pro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3213" y="5195842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06706" y="5243021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00962" y="405332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387318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2608526" y="3588356"/>
            <a:ext cx="676656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" panose="020B0504020101010102" pitchFamily="34" charset="0"/>
                <a:cs typeface="Ropa Sans Pro" panose="020B0504020101010102" pitchFamily="34" charset="0"/>
              </a:rPr>
              <a:t>Предметная область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" panose="020B0504020101010102" pitchFamily="34" charset="0"/>
                <a:cs typeface="Ropa Sans Pro" panose="020B0504020101010102" pitchFamily="34" charset="0"/>
              </a:rPr>
              <a:t>: 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" panose="020B0504020101010102" pitchFamily="34" charset="0"/>
                <a:cs typeface="Ropa Sans Pro" panose="020B0504020101010102" pitchFamily="34" charset="0"/>
              </a:rPr>
              <a:t>Начальное образование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" panose="020B0504020101010102" pitchFamily="34" charset="0"/>
              <a:cs typeface="Ropa Sans Pro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650337" y="4080178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46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0575" y="426914"/>
            <a:ext cx="38656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0575" y="1350244"/>
            <a:ext cx="1128522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cs typeface="Times New Roman" panose="02020603050405020304" pitchFamily="18" charset="0"/>
              </a:rPr>
              <a:t>Капитан:</a:t>
            </a:r>
            <a:r>
              <a:rPr lang="ru-RU" sz="2400" b="1" dirty="0"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ea typeface="+mj-ea"/>
                <a:cs typeface="Times New Roman" panose="02020603050405020304" pitchFamily="18" charset="0"/>
              </a:rPr>
              <a:t>Ваганова Алина Валерьевна, </a:t>
            </a:r>
          </a:p>
          <a:p>
            <a:r>
              <a:rPr lang="ru-RU" sz="2400" b="1" dirty="0">
                <a:cs typeface="Times New Roman" panose="02020603050405020304" pitchFamily="18" charset="0"/>
              </a:rPr>
              <a:t>Участники:</a:t>
            </a:r>
            <a:r>
              <a:rPr lang="ru-RU" sz="2400" b="1" dirty="0"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ea typeface="+mj-ea"/>
                <a:cs typeface="Times New Roman" panose="02020603050405020304" pitchFamily="18" charset="0"/>
              </a:rPr>
              <a:t>Кулакова Анастасия Сергеевна, </a:t>
            </a:r>
            <a:r>
              <a:rPr lang="ru-RU" sz="2400" i="1" dirty="0" err="1" smtClean="0">
                <a:ea typeface="+mj-ea"/>
                <a:cs typeface="Times New Roman" panose="02020603050405020304" pitchFamily="18" charset="0"/>
              </a:rPr>
              <a:t>Дресвянникова</a:t>
            </a:r>
            <a:r>
              <a:rPr lang="ru-RU" sz="2400" i="1" dirty="0" smtClean="0"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ea typeface="+mj-ea"/>
                <a:cs typeface="Times New Roman" panose="02020603050405020304" pitchFamily="18" charset="0"/>
              </a:rPr>
              <a:t>Елизавета Антоновна,</a:t>
            </a:r>
          </a:p>
          <a:p>
            <a:r>
              <a:rPr lang="ru-RU" sz="2400" i="1" dirty="0">
                <a:ea typeface="+mj-ea"/>
                <a:cs typeface="Times New Roman" panose="02020603050405020304" pitchFamily="18" charset="0"/>
              </a:rPr>
              <a:t>студенты ФГБОУ ВО «Вятский государственный университет», </a:t>
            </a:r>
            <a:r>
              <a:rPr lang="ru-RU" sz="2400" i="1" dirty="0" smtClean="0">
                <a:ea typeface="+mj-ea"/>
                <a:cs typeface="Times New Roman" panose="02020603050405020304" pitchFamily="18" charset="0"/>
              </a:rPr>
              <a:t>г</a:t>
            </a:r>
            <a:r>
              <a:rPr lang="ru-RU" sz="2400" i="1" dirty="0">
                <a:ea typeface="+mj-ea"/>
                <a:cs typeface="Times New Roman" panose="02020603050405020304" pitchFamily="18" charset="0"/>
              </a:rPr>
              <a:t>. Киров</a:t>
            </a:r>
            <a:r>
              <a:rPr lang="ru-RU" sz="2400" i="1" dirty="0" smtClean="0">
                <a:ea typeface="+mj-ea"/>
                <a:cs typeface="Times New Roman" panose="02020603050405020304" pitchFamily="18" charset="0"/>
              </a:rPr>
              <a:t>.</a:t>
            </a:r>
          </a:p>
          <a:p>
            <a:r>
              <a:rPr lang="ru-RU" sz="2400" b="1" dirty="0">
                <a:cs typeface="Times New Roman" panose="02020603050405020304" pitchFamily="18" charset="0"/>
              </a:rPr>
              <a:t>Учитель: </a:t>
            </a:r>
            <a:r>
              <a:rPr lang="ru-RU" sz="2400" i="1" dirty="0">
                <a:ea typeface="+mj-ea"/>
                <a:cs typeface="Times New Roman" panose="02020603050405020304" pitchFamily="18" charset="0"/>
              </a:rPr>
              <a:t>Пухова Наталья Валерьевна, учитель начальных классов МКОУ «Островская средняя общеобразовательная школа» п</a:t>
            </a:r>
            <a:r>
              <a:rPr lang="ru-RU" sz="2400" i="1" dirty="0" smtClean="0">
                <a:ea typeface="+mj-ea"/>
                <a:cs typeface="Times New Roman" panose="02020603050405020304" pitchFamily="18" charset="0"/>
              </a:rPr>
              <a:t>. Островское</a:t>
            </a:r>
            <a:r>
              <a:rPr lang="ru-RU" sz="2400" i="1" dirty="0">
                <a:ea typeface="+mj-ea"/>
                <a:cs typeface="Times New Roman" panose="02020603050405020304" pitchFamily="18" charset="0"/>
              </a:rPr>
              <a:t>, </a:t>
            </a:r>
            <a:endParaRPr lang="ru-RU" sz="2400" i="1" dirty="0" smtClean="0">
              <a:ea typeface="+mj-ea"/>
              <a:cs typeface="Times New Roman" panose="02020603050405020304" pitchFamily="18" charset="0"/>
            </a:endParaRPr>
          </a:p>
          <a:p>
            <a:r>
              <a:rPr lang="ru-RU" sz="2400" i="1" dirty="0" smtClean="0">
                <a:ea typeface="+mj-ea"/>
                <a:cs typeface="Times New Roman" panose="02020603050405020304" pitchFamily="18" charset="0"/>
              </a:rPr>
              <a:t>Костромская область</a:t>
            </a:r>
            <a:endParaRPr lang="ru-RU" sz="2400" i="1" dirty="0">
              <a:ea typeface="+mj-ea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cs typeface="Times New Roman" panose="02020603050405020304" pitchFamily="18" charset="0"/>
              </a:rPr>
              <a:t>Методист</a:t>
            </a:r>
            <a:r>
              <a:rPr lang="ru-RU" sz="2400" b="1" dirty="0">
                <a:cs typeface="Times New Roman" panose="02020603050405020304" pitchFamily="18" charset="0"/>
              </a:rPr>
              <a:t>: </a:t>
            </a:r>
            <a:r>
              <a:rPr lang="ru-RU" sz="2400" i="1" dirty="0">
                <a:ea typeface="+mj-ea"/>
                <a:cs typeface="Times New Roman" panose="02020603050405020304" pitchFamily="18" charset="0"/>
              </a:rPr>
              <a:t>Скворцова Марина Алексеевна, </a:t>
            </a:r>
            <a:r>
              <a:rPr lang="ru-RU" sz="2400" i="1" dirty="0" smtClean="0">
                <a:ea typeface="+mj-ea"/>
                <a:cs typeface="Times New Roman" panose="02020603050405020304" pitchFamily="18" charset="0"/>
              </a:rPr>
              <a:t>кандидат педагогических </a:t>
            </a:r>
            <a:r>
              <a:rPr lang="ru-RU" sz="2400" i="1" dirty="0" smtClean="0">
                <a:ea typeface="+mj-ea"/>
                <a:cs typeface="Times New Roman" panose="02020603050405020304" pitchFamily="18" charset="0"/>
              </a:rPr>
              <a:t>наук, </a:t>
            </a:r>
            <a:endParaRPr lang="ru-RU" sz="2400" i="1" dirty="0" smtClean="0">
              <a:ea typeface="+mj-ea"/>
              <a:cs typeface="Times New Roman" panose="02020603050405020304" pitchFamily="18" charset="0"/>
            </a:endParaRPr>
          </a:p>
          <a:p>
            <a:r>
              <a:rPr lang="ru-RU" sz="2400" i="1" dirty="0" smtClean="0">
                <a:ea typeface="+mj-ea"/>
                <a:cs typeface="Times New Roman" panose="02020603050405020304" pitchFamily="18" charset="0"/>
              </a:rPr>
              <a:t>доцент </a:t>
            </a:r>
            <a:r>
              <a:rPr lang="ru-RU" sz="2400" i="1" dirty="0" smtClean="0">
                <a:ea typeface="+mj-ea"/>
                <a:cs typeface="Times New Roman" panose="02020603050405020304" pitchFamily="18" charset="0"/>
              </a:rPr>
              <a:t>кафедры </a:t>
            </a:r>
            <a:r>
              <a:rPr lang="ru-RU" sz="2400" i="1" dirty="0">
                <a:ea typeface="+mj-ea"/>
                <a:cs typeface="Times New Roman" panose="02020603050405020304" pitchFamily="18" charset="0"/>
              </a:rPr>
              <a:t>педагогики и </a:t>
            </a:r>
            <a:r>
              <a:rPr lang="ru-RU" sz="2400" i="1" dirty="0" err="1">
                <a:ea typeface="+mj-ea"/>
                <a:cs typeface="Times New Roman" panose="02020603050405020304" pitchFamily="18" charset="0"/>
              </a:rPr>
              <a:t>акмеологии</a:t>
            </a:r>
            <a:r>
              <a:rPr lang="ru-RU" sz="2400" i="1" dirty="0"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ea typeface="+mj-ea"/>
                <a:cs typeface="Times New Roman" panose="02020603050405020304" pitchFamily="18" charset="0"/>
              </a:rPr>
              <a:t>личности ФГБОУ ВО «Костромской государственный университет имени Н. А. Некрасова»,  г. Кострома</a:t>
            </a:r>
            <a:r>
              <a:rPr lang="ru-RU" sz="2400" i="1" dirty="0" smtClean="0">
                <a:ea typeface="+mj-ea"/>
                <a:cs typeface="Times New Roman" panose="02020603050405020304" pitchFamily="18" charset="0"/>
              </a:rPr>
              <a:t>.</a:t>
            </a:r>
            <a:endParaRPr lang="ru-RU" sz="2400" i="1" dirty="0"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5973" y="557414"/>
            <a:ext cx="7433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5973" y="2383089"/>
            <a:ext cx="1106644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>
                <a:ea typeface="+mj-ea"/>
                <a:cs typeface="Times New Roman" panose="02020603050405020304" pitchFamily="18" charset="0"/>
              </a:rPr>
              <a:t>Недостаточный уровень </a:t>
            </a:r>
            <a:r>
              <a:rPr lang="ru-RU" sz="3200" i="1" dirty="0" smtClean="0">
                <a:ea typeface="+mj-ea"/>
                <a:cs typeface="Times New Roman" panose="02020603050405020304" pitchFamily="18" charset="0"/>
              </a:rPr>
              <a:t>развития орфоэпической компетенции у обучающихся третьих классов </a:t>
            </a:r>
            <a:endParaRPr lang="ru-RU" sz="3200" i="1" dirty="0" smtClean="0">
              <a:ea typeface="+mj-ea"/>
              <a:cs typeface="Times New Roman" panose="02020603050405020304" pitchFamily="18" charset="0"/>
            </a:endParaRPr>
          </a:p>
          <a:p>
            <a:r>
              <a:rPr lang="ru-RU" sz="3200" i="1" dirty="0" smtClean="0">
                <a:ea typeface="+mj-ea"/>
                <a:cs typeface="Times New Roman" panose="02020603050405020304" pitchFamily="18" charset="0"/>
              </a:rPr>
              <a:t>(</a:t>
            </a:r>
            <a:r>
              <a:rPr lang="ru-RU" sz="3200" i="1" dirty="0">
                <a:ea typeface="+mj-ea"/>
                <a:cs typeface="Times New Roman" panose="02020603050405020304" pitchFamily="18" charset="0"/>
              </a:rPr>
              <a:t>постановка ударения, произношение заимствованных слов, произношение </a:t>
            </a:r>
            <a:r>
              <a:rPr lang="ru-RU" sz="3200" i="1" dirty="0" smtClean="0">
                <a:ea typeface="+mj-ea"/>
                <a:cs typeface="Times New Roman" panose="02020603050405020304" pitchFamily="18" charset="0"/>
              </a:rPr>
              <a:t>слов с </a:t>
            </a:r>
            <a:r>
              <a:rPr lang="ru-RU" sz="3200" i="1" dirty="0">
                <a:ea typeface="+mj-ea"/>
                <a:cs typeface="Times New Roman" panose="02020603050405020304" pitchFamily="18" charset="0"/>
              </a:rPr>
              <a:t>трудным звукосочетанием </a:t>
            </a:r>
            <a:r>
              <a:rPr lang="ru-RU" sz="3200" i="1" dirty="0" err="1">
                <a:ea typeface="+mj-ea"/>
                <a:cs typeface="Times New Roman" panose="02020603050405020304" pitchFamily="18" charset="0"/>
              </a:rPr>
              <a:t>чт</a:t>
            </a:r>
            <a:r>
              <a:rPr lang="ru-RU" sz="3200" i="1" dirty="0"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3200" i="1" dirty="0" err="1">
                <a:ea typeface="+mj-ea"/>
                <a:cs typeface="Times New Roman" panose="02020603050405020304" pitchFamily="18" charset="0"/>
              </a:rPr>
              <a:t>щн</a:t>
            </a:r>
            <a:r>
              <a:rPr lang="ru-RU" sz="3200" i="1" dirty="0"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3200" i="1" dirty="0" err="1">
                <a:ea typeface="+mj-ea"/>
                <a:cs typeface="Times New Roman" panose="02020603050405020304" pitchFamily="18" charset="0"/>
              </a:rPr>
              <a:t>нч</a:t>
            </a:r>
            <a:r>
              <a:rPr lang="ru-RU" sz="3200" i="1" dirty="0"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3200" i="1" dirty="0" err="1">
                <a:ea typeface="+mj-ea"/>
                <a:cs typeface="Times New Roman" panose="02020603050405020304" pitchFamily="18" charset="0"/>
              </a:rPr>
              <a:t>гк</a:t>
            </a:r>
            <a:r>
              <a:rPr lang="ru-RU" sz="3200" i="1" dirty="0"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3200" i="1" dirty="0" err="1">
                <a:ea typeface="+mj-ea"/>
                <a:cs typeface="Times New Roman" panose="02020603050405020304" pitchFamily="18" charset="0"/>
              </a:rPr>
              <a:t>йо</a:t>
            </a:r>
            <a:r>
              <a:rPr lang="ru-RU" sz="3200" i="1" dirty="0">
                <a:ea typeface="+mj-ea"/>
                <a:cs typeface="Times New Roman" panose="02020603050405020304" pitchFamily="18" charset="0"/>
              </a:rPr>
              <a:t>).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83455" y="530815"/>
            <a:ext cx="53993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Противоречие проекта</a:t>
            </a:r>
            <a:endParaRPr lang="ru-RU" sz="36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6881" y="1764117"/>
            <a:ext cx="108318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 smtClean="0">
                <a:ea typeface="+mj-ea"/>
                <a:cs typeface="Times New Roman" panose="02020603050405020304" pitchFamily="18" charset="0"/>
              </a:rPr>
              <a:t>Противоречие </a:t>
            </a:r>
            <a:r>
              <a:rPr lang="ru-RU" sz="3000" i="1" dirty="0">
                <a:ea typeface="+mj-ea"/>
                <a:cs typeface="Times New Roman" panose="02020603050405020304" pitchFamily="18" charset="0"/>
              </a:rPr>
              <a:t>между </a:t>
            </a:r>
            <a:r>
              <a:rPr lang="ru-RU" sz="3000" b="1" i="1" dirty="0">
                <a:ea typeface="+mj-ea"/>
                <a:cs typeface="Times New Roman" panose="02020603050405020304" pitchFamily="18" charset="0"/>
              </a:rPr>
              <a:t>необходимостью</a:t>
            </a:r>
            <a:r>
              <a:rPr lang="ru-RU" sz="3000" i="1" dirty="0"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i="1" dirty="0" smtClean="0">
                <a:ea typeface="+mj-ea"/>
                <a:cs typeface="Times New Roman" panose="02020603050405020304" pitchFamily="18" charset="0"/>
              </a:rPr>
              <a:t>развивать </a:t>
            </a:r>
            <a:endParaRPr lang="ru-RU" sz="3000" i="1" dirty="0" smtClean="0">
              <a:ea typeface="+mj-ea"/>
              <a:cs typeface="Times New Roman" panose="02020603050405020304" pitchFamily="18" charset="0"/>
            </a:endParaRPr>
          </a:p>
          <a:p>
            <a:r>
              <a:rPr lang="ru-RU" sz="3000" i="1" dirty="0" smtClean="0">
                <a:ea typeface="+mj-ea"/>
                <a:cs typeface="Times New Roman" panose="02020603050405020304" pitchFamily="18" charset="0"/>
              </a:rPr>
              <a:t>у </a:t>
            </a:r>
            <a:r>
              <a:rPr lang="ru-RU" sz="3000" i="1" dirty="0">
                <a:ea typeface="+mj-ea"/>
                <a:cs typeface="Times New Roman" panose="02020603050405020304" pitchFamily="18" charset="0"/>
              </a:rPr>
              <a:t>третьеклассников </a:t>
            </a:r>
            <a:r>
              <a:rPr lang="ru-RU" sz="3000" i="1" dirty="0" smtClean="0">
                <a:ea typeface="+mj-ea"/>
                <a:cs typeface="Times New Roman" panose="02020603050405020304" pitchFamily="18" charset="0"/>
              </a:rPr>
              <a:t>орфоэпическую компетенцию </a:t>
            </a:r>
            <a:r>
              <a:rPr lang="ru-RU" sz="3000" i="1" dirty="0">
                <a:ea typeface="+mj-ea"/>
                <a:cs typeface="Times New Roman" panose="02020603050405020304" pitchFamily="18" charset="0"/>
              </a:rPr>
              <a:t>и </a:t>
            </a:r>
            <a:r>
              <a:rPr lang="ru-RU" sz="3000" b="1" i="1" dirty="0" smtClean="0">
                <a:ea typeface="+mj-ea"/>
                <a:cs typeface="Times New Roman" panose="02020603050405020304" pitchFamily="18" charset="0"/>
              </a:rPr>
              <a:t>отсутствием </a:t>
            </a:r>
            <a:r>
              <a:rPr lang="ru-RU" sz="3000" i="1" dirty="0" smtClean="0">
                <a:ea typeface="+mj-ea"/>
                <a:cs typeface="Times New Roman" panose="02020603050405020304" pitchFamily="18" charset="0"/>
              </a:rPr>
              <a:t>методического сопровождения, обеспечивающего </a:t>
            </a:r>
            <a:r>
              <a:rPr lang="ru-RU" sz="3000" i="1" dirty="0">
                <a:ea typeface="+mj-ea"/>
                <a:cs typeface="Times New Roman" panose="02020603050405020304" pitchFamily="18" charset="0"/>
              </a:rPr>
              <a:t>успешность </a:t>
            </a:r>
            <a:r>
              <a:rPr lang="ru-RU" sz="3000" i="1" dirty="0" smtClean="0">
                <a:ea typeface="+mj-ea"/>
                <a:cs typeface="Times New Roman" panose="02020603050405020304" pitchFamily="18" charset="0"/>
              </a:rPr>
              <a:t>данного </a:t>
            </a:r>
            <a:r>
              <a:rPr lang="ru-RU" sz="3000" i="1" dirty="0">
                <a:ea typeface="+mj-ea"/>
                <a:cs typeface="Times New Roman" panose="02020603050405020304" pitchFamily="18" charset="0"/>
              </a:rPr>
              <a:t>процесса</a:t>
            </a:r>
            <a:r>
              <a:rPr lang="ru-RU" sz="3000" i="1" dirty="0" smtClean="0">
                <a:ea typeface="+mj-ea"/>
                <a:cs typeface="Times New Roman" panose="02020603050405020304" pitchFamily="18" charset="0"/>
              </a:rPr>
              <a:t>.</a:t>
            </a:r>
            <a:endParaRPr lang="ru-RU" sz="3000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5565" y="726730"/>
            <a:ext cx="46000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5565" y="2585115"/>
            <a:ext cx="107174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>
                <a:ea typeface="+mj-ea"/>
                <a:cs typeface="Times New Roman" panose="02020603050405020304" pitchFamily="18" charset="0"/>
              </a:rPr>
              <a:t>Повышение уровня </a:t>
            </a:r>
            <a:r>
              <a:rPr lang="ru-RU" sz="3000" i="1" dirty="0" smtClean="0">
                <a:ea typeface="+mj-ea"/>
                <a:cs typeface="Times New Roman" panose="02020603050405020304" pitchFamily="18" charset="0"/>
              </a:rPr>
              <a:t>развития орфоэпической </a:t>
            </a:r>
            <a:r>
              <a:rPr lang="ru-RU" sz="3000" i="1" dirty="0">
                <a:ea typeface="+mj-ea"/>
                <a:cs typeface="Times New Roman" panose="02020603050405020304" pitchFamily="18" charset="0"/>
              </a:rPr>
              <a:t>компетенции </a:t>
            </a:r>
            <a:r>
              <a:rPr lang="ru-RU" sz="3000" i="1" dirty="0" smtClean="0">
                <a:ea typeface="+mj-ea"/>
                <a:cs typeface="Times New Roman" panose="02020603050405020304" pitchFamily="18" charset="0"/>
              </a:rPr>
              <a:t>третьеклассников</a:t>
            </a:r>
            <a:r>
              <a:rPr lang="ru-RU" sz="3000" i="1" dirty="0"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i="1" dirty="0" smtClean="0">
                <a:ea typeface="+mj-ea"/>
                <a:cs typeface="Times New Roman" panose="02020603050405020304" pitchFamily="18" charset="0"/>
              </a:rPr>
              <a:t>в процессе выполнения заданий рабочей тетради «Произношу. Пишу. Взаимодействую». </a:t>
            </a:r>
            <a:endParaRPr lang="ru-RU" sz="3000" i="1" dirty="0">
              <a:ea typeface="+mj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014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6305" y="781335"/>
            <a:ext cx="436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 проекта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66305" y="2657215"/>
            <a:ext cx="9953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000" b="1" i="1" dirty="0">
                <a:ea typeface="+mj-ea"/>
                <a:cs typeface="Times New Roman" panose="02020603050405020304" pitchFamily="18" charset="0"/>
              </a:rPr>
              <a:t>Рабочая </a:t>
            </a:r>
            <a:r>
              <a:rPr lang="ru-RU" sz="3000" b="1" i="1" dirty="0" smtClean="0">
                <a:ea typeface="+mj-ea"/>
                <a:cs typeface="Times New Roman" panose="02020603050405020304" pitchFamily="18" charset="0"/>
              </a:rPr>
              <a:t>тетрадь </a:t>
            </a:r>
            <a:r>
              <a:rPr lang="ru-RU" sz="3000" i="1" dirty="0" smtClean="0">
                <a:ea typeface="+mj-ea"/>
                <a:cs typeface="Times New Roman" panose="02020603050405020304" pitchFamily="18" charset="0"/>
              </a:rPr>
              <a:t>для третьеклассников </a:t>
            </a:r>
            <a:r>
              <a:rPr lang="ru-RU" sz="2800" b="1" i="1" dirty="0" smtClean="0">
                <a:ea typeface="+mj-ea"/>
                <a:cs typeface="Times New Roman" panose="02020603050405020304" pitchFamily="18" charset="0"/>
              </a:rPr>
              <a:t>«</a:t>
            </a:r>
            <a:r>
              <a:rPr lang="ru-RU" sz="2800" i="1" dirty="0" smtClean="0"/>
              <a:t>Произношу</a:t>
            </a:r>
            <a:r>
              <a:rPr lang="ru-RU" sz="2800" i="1" dirty="0"/>
              <a:t>. Пишу. </a:t>
            </a:r>
            <a:r>
              <a:rPr lang="ru-RU" sz="2800" i="1" dirty="0" smtClean="0"/>
              <a:t>Взаимодействую»</a:t>
            </a:r>
            <a:r>
              <a:rPr lang="ru-RU" sz="3000" i="1" dirty="0" smtClean="0">
                <a:ea typeface="+mj-ea"/>
                <a:cs typeface="Times New Roman" panose="02020603050405020304" pitchFamily="18" charset="0"/>
              </a:rPr>
              <a:t>.</a:t>
            </a:r>
            <a:endParaRPr lang="ru-RU" sz="3000" i="1" dirty="0">
              <a:ea typeface="+mj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3321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193</Words>
  <Application>Microsoft Office PowerPoint</Application>
  <PresentationFormat>Широкоэкранный</PresentationFormat>
  <Paragraphs>31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Khmer UI</vt:lpstr>
      <vt:lpstr>Ropa Sans Pro</vt:lpstr>
      <vt:lpstr>Ropa Sans Pro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62</cp:revision>
  <dcterms:created xsi:type="dcterms:W3CDTF">2021-03-02T07:04:14Z</dcterms:created>
  <dcterms:modified xsi:type="dcterms:W3CDTF">2021-11-16T05:30:06Z</dcterms:modified>
</cp:coreProperties>
</file>