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2" autoAdjust="0"/>
    <p:restoredTop sz="94622" autoAdjust="0"/>
  </p:normalViewPr>
  <p:slideViewPr>
    <p:cSldViewPr snapToGrid="0">
      <p:cViewPr>
        <p:scale>
          <a:sx n="70" d="100"/>
          <a:sy n="70" d="100"/>
        </p:scale>
        <p:origin x="-1956" y="-8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13.11.2021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13.11.2021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13.11.2021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pPr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543805" y="1744948"/>
            <a:ext cx="10945504" cy="14720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en-US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ea typeface="+mn-ea"/>
                <a:cs typeface="Ropa Sans Pro Light" panose="020B0504020101010102" pitchFamily="34" charset="0"/>
              </a:rPr>
              <a:t>Guide 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ea typeface="+mn-ea"/>
                <a:cs typeface="Ropa Sans Pro Light" panose="020B0504020101010102" pitchFamily="34" charset="0"/>
              </a:rPr>
              <a:t>«</a:t>
            </a:r>
            <a:r>
              <a:rPr lang="en-US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ea typeface="+mn-ea"/>
                <a:cs typeface="Ropa Sans Pro Light" panose="020B0504020101010102" pitchFamily="34" charset="0"/>
              </a:rPr>
              <a:t>My style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ea typeface="+mn-ea"/>
                <a:cs typeface="Ropa Sans Pro Light" panose="020B0504020101010102" pitchFamily="34" charset="0"/>
              </a:rPr>
              <a:t>»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ea typeface="+mn-ea"/>
                <a:cs typeface="Ropa Sans Pro Light" panose="020B0504020101010102" pitchFamily="34" charset="0"/>
              </a:rPr>
              <a:t>: Цифровой 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ea typeface="+mn-ea"/>
                <a:cs typeface="Ropa Sans Pro Light" panose="020B0504020101010102" pitchFamily="34" charset="0"/>
              </a:rPr>
              <a:t>образовательный ресурс 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ea typeface="+mn-ea"/>
                <a:cs typeface="Ropa Sans Pro Light" panose="020B0504020101010102" pitchFamily="34" charset="0"/>
              </a:rPr>
              <a:t>по </a:t>
            </a:r>
            <a:r>
              <a:rPr lang="ru-RU" sz="3200" b="1" dirty="0" err="1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ea typeface="+mn-ea"/>
                <a:cs typeface="Ropa Sans Pro Light" panose="020B0504020101010102" pitchFamily="34" charset="0"/>
              </a:rPr>
              <a:t>цветоведению</a:t>
            </a:r>
            <a:endParaRPr lang="ru-RU" sz="32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ea typeface="+mn-ea"/>
              <a:cs typeface="Ropa Sans Pro Light" panose="020B0504020101010102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ea typeface="+mn-ea"/>
                <a:cs typeface="Ropa Sans Pro Light" panose="020B0504020101010102" pitchFamily="34" charset="0"/>
              </a:rPr>
              <a:t>для обучающихся </a:t>
            </a:r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ea typeface="+mn-ea"/>
                <a:cs typeface="Ropa Sans Pro Light" panose="020B0504020101010102" pitchFamily="34" charset="0"/>
              </a:rPr>
              <a:t>7-8 классов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1214652" y="3217035"/>
            <a:ext cx="9894626" cy="15460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</a:t>
            </a:r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: Изобразительное искусство  </a:t>
            </a:r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Капитан: </a:t>
            </a:r>
            <a:r>
              <a:rPr lang="ru-RU" sz="2000" dirty="0" err="1"/>
              <a:t>Ковырзина</a:t>
            </a:r>
            <a:r>
              <a:rPr lang="ru-RU" sz="2000" dirty="0"/>
              <a:t> Юлия </a:t>
            </a:r>
            <a:r>
              <a:rPr lang="ru-RU" sz="2000" dirty="0" smtClean="0"/>
              <a:t>Сергеевна, 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Участники: </a:t>
            </a:r>
            <a:r>
              <a:rPr lang="ru-RU" sz="2000" dirty="0"/>
              <a:t>Назарова Александра </a:t>
            </a:r>
            <a:r>
              <a:rPr lang="ru-RU" sz="2000" dirty="0" smtClean="0"/>
              <a:t>Сергеевна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студентка ФГБОУ ВО «Вятский государственный университет», г. Киров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Учитель: </a:t>
            </a:r>
            <a:r>
              <a:rPr lang="ru-RU" sz="2000" dirty="0"/>
              <a:t>Мамаева Ольга Георгиевна, педагог дополнительного образования, </a:t>
            </a:r>
            <a:r>
              <a:rPr lang="ru-RU" sz="2000" dirty="0" err="1"/>
              <a:t>промдизайн</a:t>
            </a:r>
            <a:r>
              <a:rPr lang="ru-RU" sz="2000" dirty="0"/>
              <a:t> КОГОАУ ДО ЦТТ, структурное подразделение ДТ «</a:t>
            </a:r>
            <a:r>
              <a:rPr lang="ru-RU" sz="2000" dirty="0" err="1"/>
              <a:t>Кванториум</a:t>
            </a:r>
            <a:r>
              <a:rPr lang="ru-RU" sz="2000" dirty="0" smtClean="0"/>
              <a:t>»,  </a:t>
            </a:r>
            <a:r>
              <a:rPr lang="ru-RU" sz="2000" dirty="0"/>
              <a:t>г. </a:t>
            </a:r>
            <a:r>
              <a:rPr lang="ru-RU" sz="2000" dirty="0" smtClean="0"/>
              <a:t>Киров</a:t>
            </a:r>
            <a:endParaRPr lang="ru-RU" sz="2000" dirty="0"/>
          </a:p>
          <a:p>
            <a:pPr>
              <a:lnSpc>
                <a:spcPct val="150000"/>
              </a:lnSpc>
            </a:pPr>
            <a:r>
              <a:rPr lang="ru-RU" sz="2000" b="1" dirty="0" smtClean="0"/>
              <a:t>Методист: </a:t>
            </a:r>
            <a:r>
              <a:rPr lang="ru-RU" sz="2000" dirty="0" err="1" smtClean="0"/>
              <a:t>Латипова</a:t>
            </a:r>
            <a:r>
              <a:rPr lang="ru-RU" sz="2000" dirty="0" smtClean="0"/>
              <a:t> Лилия Николаевна, кандидат педагогических наук, доцент кафедры теории и методики профессионального образования ФГАОУ ВО </a:t>
            </a:r>
            <a:r>
              <a:rPr lang="ru-RU" sz="2000" dirty="0" err="1" smtClean="0"/>
              <a:t>Елабужский</a:t>
            </a:r>
            <a:r>
              <a:rPr lang="ru-RU" sz="2000" dirty="0" smtClean="0"/>
              <a:t> институт  «Казанский (Приволжский) федеральный университет», г. Елабуга</a:t>
            </a:r>
            <a:r>
              <a:rPr lang="ru-RU" sz="1000" dirty="0"/>
              <a:t>	</a:t>
            </a:r>
            <a:endParaRPr lang="ru-RU" sz="100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85973" y="1362447"/>
            <a:ext cx="1114982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Низкий уровень мотивации обучающихся </a:t>
            </a:r>
            <a:r>
              <a:rPr lang="ru-RU" sz="3200" dirty="0" smtClean="0"/>
              <a:t>7-8 </a:t>
            </a:r>
            <a:r>
              <a:rPr lang="ru-RU" sz="3200" dirty="0" smtClean="0"/>
              <a:t>классов при формировании цветовой среды и </a:t>
            </a:r>
            <a:r>
              <a:rPr lang="ru-RU" sz="3200" dirty="0" smtClean="0"/>
              <a:t>колористической целостности проекта </a:t>
            </a:r>
            <a:r>
              <a:rPr lang="ru-RU" sz="3200" dirty="0" smtClean="0"/>
              <a:t>в условиях изучения учебного предмета </a:t>
            </a:r>
            <a:r>
              <a:rPr lang="ru-RU" sz="3200" dirty="0" smtClean="0"/>
              <a:t>изобразительного </a:t>
            </a:r>
            <a:r>
              <a:rPr lang="ru-RU" sz="3200" dirty="0" smtClean="0"/>
              <a:t>искусства.</a:t>
            </a:r>
          </a:p>
          <a:p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</a:t>
            </a:r>
            <a:endParaRPr lang="ru-RU" sz="36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464672"/>
            <a:ext cx="1192814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i="1" dirty="0">
              <a:solidFill>
                <a:srgbClr val="FF0000"/>
              </a:solidFill>
            </a:endParaRPr>
          </a:p>
          <a:p>
            <a:endParaRPr lang="ru-RU" sz="2400" i="1" dirty="0" smtClean="0">
              <a:solidFill>
                <a:srgbClr val="FF0000"/>
              </a:solidFill>
            </a:endParaRPr>
          </a:p>
          <a:p>
            <a:endParaRPr lang="ru-RU" i="1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1" name="Прямоугольник 10"/>
          <p:cNvSpPr/>
          <p:nvPr/>
        </p:nvSpPr>
        <p:spPr>
          <a:xfrm>
            <a:off x="382136" y="1582846"/>
            <a:ext cx="1136858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Противоречие между необходимостью сформировать навыки </a:t>
            </a:r>
            <a:r>
              <a:rPr lang="ru-RU" sz="3200" dirty="0" err="1" smtClean="0"/>
              <a:t>цветоведения</a:t>
            </a:r>
            <a:r>
              <a:rPr lang="ru-RU" sz="3200" dirty="0" smtClean="0"/>
              <a:t> как необходимый компонент познавательной деятельности обучающихся 7-8 классов на уроках изобразительного искусства и отсутствием у них мотивации связанной с применением цветовой среды и колористической целостности в проектной </a:t>
            </a:r>
            <a:r>
              <a:rPr lang="ru-RU" sz="3200" dirty="0" smtClean="0"/>
              <a:t>деятельности.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0" name="Прямоугольник 9"/>
          <p:cNvSpPr/>
          <p:nvPr/>
        </p:nvSpPr>
        <p:spPr>
          <a:xfrm>
            <a:off x="395786" y="1996323"/>
            <a:ext cx="1087726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Повышение мотивации обучающихся 7-8 классов в изобразительном искусстве при изучении тем по </a:t>
            </a:r>
            <a:r>
              <a:rPr lang="ru-RU" sz="3200" dirty="0" err="1" smtClean="0"/>
              <a:t>колористике</a:t>
            </a:r>
            <a:r>
              <a:rPr lang="ru-RU" sz="3200" dirty="0" smtClean="0"/>
              <a:t> и сочетанию цветов в образе средствами цифрового образовательного ресурса </a:t>
            </a:r>
            <a:r>
              <a:rPr lang="ru-RU" sz="3200" dirty="0" err="1" smtClean="0"/>
              <a:t>Guide</a:t>
            </a:r>
            <a:r>
              <a:rPr lang="ru-RU" sz="3200" dirty="0" smtClean="0"/>
              <a:t> “</a:t>
            </a:r>
            <a:r>
              <a:rPr lang="ru-RU" sz="3200" dirty="0" err="1" smtClean="0"/>
              <a:t>My</a:t>
            </a:r>
            <a:r>
              <a:rPr lang="ru-RU" sz="3200" dirty="0" smtClean="0"/>
              <a:t> </a:t>
            </a:r>
            <a:r>
              <a:rPr lang="ru-RU" sz="3200" dirty="0" err="1" smtClean="0"/>
              <a:t>stнle</a:t>
            </a:r>
            <a:r>
              <a:rPr lang="ru-RU" sz="3200" dirty="0" smtClean="0"/>
              <a:t>”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2231243"/>
            <a:ext cx="108175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/>
              <a:t>Guide</a:t>
            </a:r>
            <a:r>
              <a:rPr lang="ru-RU" sz="3200" dirty="0" smtClean="0"/>
              <a:t> “</a:t>
            </a:r>
            <a:r>
              <a:rPr lang="ru-RU" sz="3200" dirty="0" err="1" smtClean="0"/>
              <a:t>My</a:t>
            </a:r>
            <a:r>
              <a:rPr lang="ru-RU" sz="3200" dirty="0" smtClean="0"/>
              <a:t> </a:t>
            </a:r>
            <a:r>
              <a:rPr lang="ru-RU" sz="3200" dirty="0" err="1" smtClean="0"/>
              <a:t>stile</a:t>
            </a:r>
            <a:r>
              <a:rPr lang="ru-RU" sz="3200" dirty="0" smtClean="0"/>
              <a:t>”: цифровой образовательный ресурс по </a:t>
            </a:r>
            <a:r>
              <a:rPr lang="ru-RU" sz="3200" dirty="0" err="1" smtClean="0"/>
              <a:t>цветоведению</a:t>
            </a:r>
            <a:r>
              <a:rPr lang="ru-RU" sz="3200" dirty="0" smtClean="0"/>
              <a:t> для обучающихся 7-8 классов, помогающий на практике применить полученные знания в проектной деятельности (гармонично сочетать цвета в образе).</a:t>
            </a:r>
            <a:endParaRPr lang="ru-RU" sz="32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801280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82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проекта</a:t>
            </a:r>
            <a:endParaRPr lang="ru-RU" sz="36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0" name="Прямоугольник 9"/>
          <p:cNvSpPr/>
          <p:nvPr/>
        </p:nvSpPr>
        <p:spPr>
          <a:xfrm>
            <a:off x="423081" y="1998344"/>
            <a:ext cx="11204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>
                <a:solidFill>
                  <a:srgbClr val="290059"/>
                </a:solidFill>
                <a:cs typeface="Ropa Sans Pro Light" panose="020B0504020101010102" pitchFamily="34" charset="0"/>
              </a:rPr>
              <a:t>Guide </a:t>
            </a:r>
            <a:r>
              <a:rPr lang="ru-RU" sz="3200" dirty="0" smtClean="0">
                <a:solidFill>
                  <a:srgbClr val="290059"/>
                </a:solidFill>
                <a:cs typeface="Ropa Sans Pro Light" panose="020B0504020101010102" pitchFamily="34" charset="0"/>
              </a:rPr>
              <a:t>«</a:t>
            </a:r>
            <a:r>
              <a:rPr lang="en-US" sz="3200" dirty="0" smtClean="0">
                <a:solidFill>
                  <a:srgbClr val="290059"/>
                </a:solidFill>
                <a:cs typeface="Ropa Sans Pro Light" panose="020B0504020101010102" pitchFamily="34" charset="0"/>
              </a:rPr>
              <a:t>My style</a:t>
            </a:r>
            <a:r>
              <a:rPr lang="ru-RU" sz="3200" dirty="0" smtClean="0">
                <a:solidFill>
                  <a:srgbClr val="290059"/>
                </a:solidFill>
                <a:cs typeface="Ropa Sans Pro Light" panose="020B0504020101010102" pitchFamily="34" charset="0"/>
              </a:rPr>
              <a:t>»: Цифровой образовательный ресурс по </a:t>
            </a:r>
            <a:r>
              <a:rPr lang="ru-RU" sz="3200" dirty="0" err="1" smtClean="0">
                <a:solidFill>
                  <a:srgbClr val="290059"/>
                </a:solidFill>
                <a:cs typeface="Ropa Sans Pro Light" panose="020B0504020101010102" pitchFamily="34" charset="0"/>
              </a:rPr>
              <a:t>цветоведению</a:t>
            </a:r>
            <a:r>
              <a:rPr lang="ru-RU" sz="3200" dirty="0" smtClean="0">
                <a:solidFill>
                  <a:srgbClr val="290059"/>
                </a:solidFill>
                <a:cs typeface="Ropa Sans Pro Light" panose="020B0504020101010102" pitchFamily="34" charset="0"/>
              </a:rPr>
              <a:t> для </a:t>
            </a:r>
            <a:r>
              <a:rPr lang="ru-RU" sz="3200" dirty="0" smtClean="0">
                <a:solidFill>
                  <a:srgbClr val="290059"/>
                </a:solidFill>
                <a:cs typeface="Ropa Sans Pro Light" panose="020B0504020101010102" pitchFamily="34" charset="0"/>
              </a:rPr>
              <a:t>обучающихся 7-8 </a:t>
            </a:r>
            <a:r>
              <a:rPr lang="ru-RU" sz="3200" dirty="0" smtClean="0">
                <a:solidFill>
                  <a:srgbClr val="290059"/>
                </a:solidFill>
                <a:cs typeface="Ropa Sans Pro Light" panose="020B0504020101010102" pitchFamily="34" charset="0"/>
              </a:rPr>
              <a:t>классов. </a:t>
            </a:r>
            <a:endParaRPr lang="ru-RU" sz="3200" dirty="0">
              <a:solidFill>
                <a:srgbClr val="290059"/>
              </a:solidFill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09780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255</Words>
  <Application>Microsoft Office PowerPoint</Application>
  <PresentationFormat>Произвольный</PresentationFormat>
  <Paragraphs>25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User</cp:lastModifiedBy>
  <cp:revision>62</cp:revision>
  <dcterms:created xsi:type="dcterms:W3CDTF">2021-03-02T07:04:14Z</dcterms:created>
  <dcterms:modified xsi:type="dcterms:W3CDTF">2021-11-13T19:23:32Z</dcterms:modified>
</cp:coreProperties>
</file>