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031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246661" y="1632238"/>
            <a:ext cx="6737131" cy="2369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rgbClr val="29005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«Тайные комнаты Грамматики»: </a:t>
            </a:r>
            <a:r>
              <a:rPr lang="ru-RU" sz="3200" b="1" dirty="0" smtClean="0">
                <a:solidFill>
                  <a:srgbClr val="29005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серия </a:t>
            </a:r>
            <a:r>
              <a:rPr lang="ru-RU" sz="3200" b="1" dirty="0" err="1" smtClean="0">
                <a:solidFill>
                  <a:srgbClr val="29005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веб-квестов</a:t>
            </a:r>
            <a:r>
              <a:rPr lang="ru-RU" sz="3200" b="1" dirty="0" smtClean="0">
                <a:solidFill>
                  <a:srgbClr val="29005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для проведения уроков обобщения и систематизации знаний по русскому языку в 4 классе</a:t>
            </a:r>
            <a:endParaRPr lang="ru-RU" sz="3200" b="1" dirty="0">
              <a:solidFill>
                <a:srgbClr val="290059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085937" y="4014351"/>
            <a:ext cx="5172931" cy="1234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Русский язык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4124" y="1735166"/>
            <a:ext cx="11229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smtClean="0"/>
              <a:t>Груздева Екатерина Николаевна, студент </a:t>
            </a:r>
            <a:r>
              <a:rPr lang="ru-RU" sz="2000" dirty="0"/>
              <a:t>ФГБОУ ВО «Вятский государственный университет», г. Киров</a:t>
            </a:r>
            <a:endParaRPr lang="ru-RU" sz="2000" dirty="0" smtClean="0"/>
          </a:p>
          <a:p>
            <a:pPr algn="just"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err="1" smtClean="0"/>
              <a:t>Пагачева</a:t>
            </a:r>
            <a:r>
              <a:rPr lang="ru-RU" sz="2000" dirty="0" smtClean="0"/>
              <a:t> Карина Александровна, студент ФГБОУ ВО «Вятский государственный университет», г. Киров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smtClean="0"/>
              <a:t>Миролюбова Ольга Николаевна, учитель начальных классов </a:t>
            </a:r>
            <a:r>
              <a:rPr lang="ru-RU" sz="2000" dirty="0" smtClean="0"/>
              <a:t>М</a:t>
            </a:r>
            <a:r>
              <a:rPr lang="ru-RU" sz="2000" dirty="0" smtClean="0"/>
              <a:t>А</a:t>
            </a:r>
            <a:r>
              <a:rPr lang="ru-RU" sz="2000" dirty="0" smtClean="0"/>
              <a:t>ОУ «СОШ </a:t>
            </a:r>
            <a:r>
              <a:rPr lang="ru-RU" sz="2000" dirty="0" smtClean="0"/>
              <a:t>№ </a:t>
            </a:r>
            <a:r>
              <a:rPr lang="en-US" sz="2000" dirty="0" smtClean="0"/>
              <a:t>91</a:t>
            </a:r>
            <a:r>
              <a:rPr lang="ru-RU" sz="2000" dirty="0" smtClean="0"/>
              <a:t>», </a:t>
            </a:r>
            <a:r>
              <a:rPr lang="ru-RU" sz="2000" dirty="0" smtClean="0"/>
              <a:t>г. Пермь	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err="1" smtClean="0"/>
              <a:t>Коврова</a:t>
            </a:r>
            <a:r>
              <a:rPr lang="ru-RU" sz="2000" dirty="0" smtClean="0"/>
              <a:t> Мария Александровна, кандидат педагогических наук, доцент кафедры педагогики и методики дошкольного и начального образования ФГБОУ </a:t>
            </a:r>
            <a:r>
              <a:rPr lang="ru-RU" sz="2000" dirty="0"/>
              <a:t>ВО </a:t>
            </a:r>
            <a:r>
              <a:rPr lang="ru-RU" sz="2000" dirty="0" smtClean="0"/>
              <a:t>«Вятский </a:t>
            </a:r>
            <a:r>
              <a:rPr lang="ru-RU" sz="2000" dirty="0"/>
              <a:t>государственный </a:t>
            </a:r>
            <a:r>
              <a:rPr lang="ru-RU" sz="2000" dirty="0" smtClean="0"/>
              <a:t>университет» 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7055" y="2312276"/>
            <a:ext cx="111733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Низкий </a:t>
            </a:r>
            <a:r>
              <a:rPr lang="ru-RU" sz="2400" i="1" dirty="0"/>
              <a:t>познавательный интерес  к урокам </a:t>
            </a:r>
            <a:r>
              <a:rPr lang="ru-RU" sz="2400" i="1" dirty="0" smtClean="0"/>
              <a:t>русского языка из-за </a:t>
            </a:r>
            <a:r>
              <a:rPr lang="ru-RU" sz="2400" i="1" dirty="0"/>
              <a:t>однотипности </a:t>
            </a:r>
            <a:r>
              <a:rPr lang="ru-RU" sz="2400" i="1" dirty="0" smtClean="0"/>
              <a:t>предлагаемых </a:t>
            </a:r>
            <a:r>
              <a:rPr lang="ru-RU" sz="2400" i="1" dirty="0"/>
              <a:t>в </a:t>
            </a:r>
            <a:r>
              <a:rPr lang="ru-RU" sz="2400" i="1" dirty="0" smtClean="0"/>
              <a:t>учебниках </a:t>
            </a:r>
            <a:r>
              <a:rPr lang="ru-RU" sz="2400" i="1" dirty="0" smtClean="0"/>
              <a:t>заданий и </a:t>
            </a:r>
            <a:r>
              <a:rPr lang="ru-RU" sz="2400" i="1" dirty="0" smtClean="0"/>
              <a:t>используемых традиционных форм проведения </a:t>
            </a:r>
            <a:r>
              <a:rPr lang="ru-RU" sz="2400" i="1" dirty="0" smtClean="0"/>
              <a:t>уроков</a:t>
            </a:r>
            <a:r>
              <a:rPr lang="ru-RU" sz="2400" i="1" dirty="0" smtClean="0">
                <a:cs typeface="Times New Roman" pitchFamily="18" charset="0"/>
              </a:rPr>
              <a:t>.</a:t>
            </a:r>
            <a:endParaRPr lang="ru-RU" sz="2400" i="1" dirty="0"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0056" y="2076015"/>
            <a:ext cx="108318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Противоречие между требованиями ФГОС НОО к </a:t>
            </a:r>
            <a:r>
              <a:rPr lang="ru-RU" sz="2400" i="1" dirty="0" smtClean="0"/>
              <a:t>развитию </a:t>
            </a:r>
            <a:r>
              <a:rPr lang="ru-RU" sz="2400" i="1" dirty="0" smtClean="0"/>
              <a:t>у учащихся начальной школы познавательного интереса как личностного результата освоения основной образовательной программы начального общего образования и </a:t>
            </a:r>
            <a:r>
              <a:rPr lang="ru-RU" sz="2400" i="1" dirty="0" smtClean="0"/>
              <a:t>недостатком </a:t>
            </a:r>
            <a:r>
              <a:rPr lang="ru-RU" sz="2400" i="1" dirty="0" smtClean="0">
                <a:cs typeface="Times New Roman" pitchFamily="18" charset="0"/>
              </a:rPr>
              <a:t>практических </a:t>
            </a:r>
            <a:r>
              <a:rPr lang="ru-RU" sz="2400" i="1" dirty="0" smtClean="0">
                <a:cs typeface="Times New Roman" pitchFamily="18" charset="0"/>
              </a:rPr>
              <a:t>разработок нетрадиционных форм проведения уроков обобщения и систематизации знаний по русскому языку в 4 классе, в том числе с использованием </a:t>
            </a:r>
            <a:r>
              <a:rPr lang="ru-RU" sz="2400" i="1" dirty="0" err="1" smtClean="0">
                <a:cs typeface="Times New Roman" pitchFamily="18" charset="0"/>
              </a:rPr>
              <a:t>веб-квестов</a:t>
            </a:r>
            <a:r>
              <a:rPr lang="ru-RU" sz="2400" i="1" dirty="0" smtClean="0">
                <a:cs typeface="Times New Roman" pitchFamily="18" charset="0"/>
              </a:rPr>
              <a:t>.</a:t>
            </a:r>
            <a:endParaRPr lang="ru-RU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2045" y="2257554"/>
            <a:ext cx="1082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Развитие у </a:t>
            </a:r>
            <a:r>
              <a:rPr lang="ru-RU" sz="2400" i="1" dirty="0" smtClean="0">
                <a:cs typeface="Times New Roman" pitchFamily="18" charset="0"/>
              </a:rPr>
              <a:t>учащихся </a:t>
            </a:r>
            <a:r>
              <a:rPr lang="ru-RU" sz="2400" i="1" dirty="0" smtClean="0">
                <a:cs typeface="Times New Roman" pitchFamily="18" charset="0"/>
              </a:rPr>
              <a:t>4 класса познавательного </a:t>
            </a:r>
            <a:r>
              <a:rPr lang="ru-RU" sz="2400" i="1" dirty="0" smtClean="0">
                <a:cs typeface="Times New Roman" pitchFamily="18" charset="0"/>
              </a:rPr>
              <a:t>интереса </a:t>
            </a:r>
            <a:r>
              <a:rPr lang="ru-RU" sz="2400" i="1" dirty="0" smtClean="0">
                <a:cs typeface="Times New Roman" pitchFamily="18" charset="0"/>
              </a:rPr>
              <a:t>к </a:t>
            </a:r>
            <a:r>
              <a:rPr lang="ru-RU" sz="2400" i="1" dirty="0">
                <a:cs typeface="Times New Roman" pitchFamily="18" charset="0"/>
              </a:rPr>
              <a:t>урокам русского </a:t>
            </a:r>
            <a:r>
              <a:rPr lang="ru-RU" sz="2400" i="1" dirty="0" smtClean="0">
                <a:cs typeface="Times New Roman" pitchFamily="18" charset="0"/>
              </a:rPr>
              <a:t>языка через проведение уроков обобщения и систематизации знаний с использованием </a:t>
            </a:r>
            <a:r>
              <a:rPr lang="ru-RU" sz="2400" i="1" dirty="0" err="1" smtClean="0">
                <a:cs typeface="Times New Roman" pitchFamily="18" charset="0"/>
              </a:rPr>
              <a:t>веб-квестов</a:t>
            </a:r>
            <a:endParaRPr lang="ru-RU" sz="2400" i="1" dirty="0">
              <a:cs typeface="Times New Roman" pitchFamily="18" charset="0"/>
            </a:endParaRPr>
          </a:p>
          <a:p>
            <a:r>
              <a:rPr lang="ru-RU" sz="2400" i="1" dirty="0" smtClean="0"/>
              <a:t> 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85973" y="240257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Серия </a:t>
            </a:r>
            <a:r>
              <a:rPr lang="ru-RU" sz="2400" i="1" dirty="0" err="1" smtClean="0"/>
              <a:t>веб-квестов</a:t>
            </a:r>
            <a:r>
              <a:rPr lang="ru-RU" sz="2400" i="1" dirty="0" smtClean="0"/>
              <a:t> </a:t>
            </a:r>
            <a:r>
              <a:rPr lang="ru-RU" sz="2400" i="1" dirty="0">
                <a:cs typeface="Times New Roman" pitchFamily="18" charset="0"/>
              </a:rPr>
              <a:t>для проведения </a:t>
            </a:r>
            <a:r>
              <a:rPr lang="ru-RU" sz="2400" i="1" dirty="0" smtClean="0">
                <a:cs typeface="Times New Roman" pitchFamily="18" charset="0"/>
              </a:rPr>
              <a:t>уроков обобщения </a:t>
            </a:r>
            <a:r>
              <a:rPr lang="ru-RU" sz="2400" i="1" dirty="0">
                <a:cs typeface="Times New Roman" pitchFamily="18" charset="0"/>
              </a:rPr>
              <a:t>и систематизации знаний по русскому языку в </a:t>
            </a:r>
            <a:r>
              <a:rPr lang="ru-RU" sz="2400" i="1" dirty="0" smtClean="0">
                <a:cs typeface="Times New Roman" pitchFamily="18" charset="0"/>
              </a:rPr>
              <a:t>4 классе и методические рекомендации по их организации и </a:t>
            </a:r>
            <a:r>
              <a:rPr lang="ru-RU" sz="2400" i="1" dirty="0" smtClean="0">
                <a:cs typeface="Times New Roman" pitchFamily="18" charset="0"/>
              </a:rPr>
              <a:t>проведению.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218</Words>
  <Application>Microsoft Office PowerPoint</Application>
  <PresentationFormat>Произвольный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user</cp:lastModifiedBy>
  <cp:revision>62</cp:revision>
  <dcterms:created xsi:type="dcterms:W3CDTF">2021-03-02T07:04:14Z</dcterms:created>
  <dcterms:modified xsi:type="dcterms:W3CDTF">2021-11-14T16:48:47Z</dcterms:modified>
</cp:coreProperties>
</file>