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6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96661813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Текст заголовка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Текст заголовка</a:t>
            </a:r>
          </a:p>
        </p:txBody>
      </p:sp>
      <p:sp>
        <p:nvSpPr>
          <p:cNvPr id="30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9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9" name="Текст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Текст заголовка</a:t>
            </a:r>
          </a:p>
        </p:txBody>
      </p:sp>
      <p:sp>
        <p:nvSpPr>
          <p:cNvPr id="73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4" name="Текст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Текст заголовка</a:t>
            </a:r>
          </a:p>
        </p:txBody>
      </p:sp>
      <p:sp>
        <p:nvSpPr>
          <p:cNvPr id="83" name="Рисунок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Заголовок 4"/>
          <p:cNvSpPr txBox="1"/>
          <p:nvPr/>
        </p:nvSpPr>
        <p:spPr>
          <a:xfrm>
            <a:off x="1322025" y="1516028"/>
            <a:ext cx="9535160" cy="2031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lnSpc>
                <a:spcPct val="90000"/>
              </a:lnSpc>
              <a:defRPr sz="5000" b="1">
                <a:solidFill>
                  <a:srgbClr val="290059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Ropa Sans Pro Light"/>
                <a:ea typeface="Ropa Sans Pro Light"/>
                <a:cs typeface="Ropa Sans Pro Light"/>
                <a:sym typeface="Ropa Sans Pro Light"/>
              </a:defRPr>
            </a:pPr>
            <a:r>
              <a:rPr lang="ru-RU" dirty="0" smtClean="0">
                <a:latin typeface="Ropa Sans Pro" panose="020B0504020101010102" pitchFamily="34" charset="0"/>
                <a:cs typeface="Ropa Sans Pro" panose="020B0504020101010102" pitchFamily="34" charset="0"/>
              </a:rPr>
              <a:t>Карнавальные дни </a:t>
            </a:r>
            <a:r>
              <a:rPr lang="ru-RU" dirty="0" err="1" smtClean="0">
                <a:latin typeface="Ropa Sans Pro" panose="020B0504020101010102" pitchFamily="34" charset="0"/>
                <a:cs typeface="Ropa Sans Pro" panose="020B0504020101010102" pitchFamily="34" charset="0"/>
              </a:rPr>
              <a:t>Фашинга</a:t>
            </a:r>
            <a:r>
              <a:rPr lang="ru-RU" dirty="0" smtClean="0">
                <a:latin typeface="Ropa Sans Pro" panose="020B0504020101010102" pitchFamily="34" charset="0"/>
                <a:cs typeface="Ropa Sans Pro" panose="020B0504020101010102" pitchFamily="34" charset="0"/>
              </a:rPr>
              <a:t>:</a:t>
            </a:r>
          </a:p>
          <a:p>
            <a:pPr algn="ctr">
              <a:lnSpc>
                <a:spcPct val="90000"/>
              </a:lnSpc>
              <a:defRPr sz="5000" b="1">
                <a:solidFill>
                  <a:srgbClr val="290059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Ropa Sans Pro Light"/>
                <a:ea typeface="Ropa Sans Pro Light"/>
                <a:cs typeface="Ropa Sans Pro Light"/>
                <a:sym typeface="Ropa Sans Pro Light"/>
              </a:defRPr>
            </a:pPr>
            <a:r>
              <a:rPr lang="ru-RU" sz="3000" dirty="0" smtClean="0">
                <a:solidFill>
                  <a:srgbClr val="290059"/>
                </a:solidFill>
                <a:latin typeface="Ropa Sans Pro Light" panose="020B0504020101010102" pitchFamily="34" charset="0"/>
                <a:cs typeface="Ropa Sans Pro" panose="020B0504020101010102" pitchFamily="34" charset="0"/>
              </a:rPr>
              <a:t>Методические рекомендации для педагога </a:t>
            </a:r>
            <a:br>
              <a:rPr lang="ru-RU" sz="3000" dirty="0" smtClean="0">
                <a:solidFill>
                  <a:srgbClr val="290059"/>
                </a:solidFill>
                <a:latin typeface="Ropa Sans Pro Light" panose="020B0504020101010102" pitchFamily="34" charset="0"/>
                <a:cs typeface="Ropa Sans Pro" panose="020B0504020101010102" pitchFamily="34" charset="0"/>
              </a:rPr>
            </a:br>
            <a:r>
              <a:rPr lang="ru-RU" sz="3000" dirty="0" smtClean="0">
                <a:solidFill>
                  <a:srgbClr val="290059"/>
                </a:solidFill>
                <a:latin typeface="Ropa Sans Pro Light" panose="020B0504020101010102" pitchFamily="34" charset="0"/>
                <a:cs typeface="Ropa Sans Pro" panose="020B0504020101010102" pitchFamily="34" charset="0"/>
              </a:rPr>
              <a:t>по разработке и использованию цикла видеороликов </a:t>
            </a:r>
            <a:br>
              <a:rPr lang="ru-RU" sz="3000" dirty="0" smtClean="0">
                <a:solidFill>
                  <a:srgbClr val="290059"/>
                </a:solidFill>
                <a:latin typeface="Ropa Sans Pro Light" panose="020B0504020101010102" pitchFamily="34" charset="0"/>
                <a:cs typeface="Ropa Sans Pro" panose="020B0504020101010102" pitchFamily="34" charset="0"/>
              </a:rPr>
            </a:br>
            <a:r>
              <a:rPr lang="ru-RU" sz="3000" dirty="0" smtClean="0">
                <a:solidFill>
                  <a:srgbClr val="290059"/>
                </a:solidFill>
                <a:latin typeface="Ropa Sans Pro Light" panose="020B0504020101010102" pitchFamily="34" charset="0"/>
                <a:cs typeface="Ropa Sans Pro" panose="020B0504020101010102" pitchFamily="34" charset="0"/>
              </a:rPr>
              <a:t>на платформе </a:t>
            </a:r>
            <a:r>
              <a:rPr lang="ru-RU" sz="3000" dirty="0" err="1" smtClean="0">
                <a:solidFill>
                  <a:srgbClr val="290059"/>
                </a:solidFill>
                <a:latin typeface="Ropa Sans Pro Light" panose="020B0504020101010102" pitchFamily="34" charset="0"/>
                <a:cs typeface="Ropa Sans Pro" panose="020B0504020101010102" pitchFamily="34" charset="0"/>
              </a:rPr>
              <a:t>ТикТок</a:t>
            </a:r>
            <a:endParaRPr lang="ru-RU" sz="3000" dirty="0">
              <a:solidFill>
                <a:srgbClr val="290059"/>
              </a:solidFill>
              <a:latin typeface="Ropa Sans Pro Light" panose="020B0504020101010102" pitchFamily="34" charset="0"/>
              <a:cs typeface="Ropa Sans Pro" panose="020B0504020101010102" pitchFamily="34" charset="0"/>
            </a:endParaRPr>
          </a:p>
        </p:txBody>
      </p:sp>
      <p:sp>
        <p:nvSpPr>
          <p:cNvPr id="95" name="Прямоугольник 1"/>
          <p:cNvSpPr txBox="1"/>
          <p:nvPr/>
        </p:nvSpPr>
        <p:spPr>
          <a:xfrm>
            <a:off x="1535534" y="5184957"/>
            <a:ext cx="6004561" cy="10625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tabLst>
                <a:tab pos="520700" algn="l"/>
              </a:tabLst>
              <a:defRPr sz="1600" b="1">
                <a:solidFill>
                  <a:srgbClr val="203864"/>
                </a:solidFill>
              </a:defRPr>
            </a:pPr>
            <a:r>
              <a:t>Организатор</a:t>
            </a:r>
            <a:br/>
            <a:r>
              <a:rPr b="0"/>
              <a:t>АНО ДПО «Межрегиональный центр </a:t>
            </a:r>
          </a:p>
          <a:p>
            <a:pPr>
              <a:tabLst>
                <a:tab pos="520700" algn="l"/>
              </a:tabLst>
              <a:defRPr sz="1600">
                <a:solidFill>
                  <a:srgbClr val="203864"/>
                </a:solidFill>
              </a:defRPr>
            </a:pPr>
            <a:r>
              <a:t>инновационных технологий в образовании»</a:t>
            </a:r>
            <a:br/>
            <a:endParaRPr/>
          </a:p>
        </p:txBody>
      </p:sp>
      <p:pic>
        <p:nvPicPr>
          <p:cNvPr id="96" name="Рисунок 5" descr="Рисунок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84036" y="5195844"/>
            <a:ext cx="922671" cy="925354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Прямоугольник 2"/>
          <p:cNvSpPr txBox="1"/>
          <p:nvPr/>
        </p:nvSpPr>
        <p:spPr>
          <a:xfrm>
            <a:off x="7631534" y="5243022"/>
            <a:ext cx="4714299" cy="808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 b="1">
                <a:solidFill>
                  <a:srgbClr val="203864"/>
                </a:solidFill>
              </a:defRPr>
            </a:pPr>
            <a:r>
              <a:t>Ключевой партнер</a:t>
            </a:r>
            <a:br/>
            <a:r>
              <a:rPr b="0"/>
              <a:t>ФГБОУ ВО «Вятский государственный университет»</a:t>
            </a:r>
          </a:p>
          <a:p>
            <a:pPr>
              <a:defRPr sz="1600">
                <a:solidFill>
                  <a:srgbClr val="203864"/>
                </a:solidFill>
              </a:defRPr>
            </a:pPr>
            <a:r>
              <a:t>Педагогический институт</a:t>
            </a:r>
          </a:p>
        </p:txBody>
      </p:sp>
      <p:sp>
        <p:nvSpPr>
          <p:cNvPr id="98" name="object 6"/>
          <p:cNvSpPr/>
          <p:nvPr/>
        </p:nvSpPr>
        <p:spPr>
          <a:xfrm>
            <a:off x="543804" y="5243022"/>
            <a:ext cx="778221" cy="76428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99" name="Рисунок 9" descr="Рисунок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655242" y="488549"/>
            <a:ext cx="2926328" cy="102580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Рисунок 6" descr="Рисунок 6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56820" y="488549"/>
            <a:ext cx="3544000" cy="1030983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Заголовок 4"/>
          <p:cNvSpPr txBox="1"/>
          <p:nvPr/>
        </p:nvSpPr>
        <p:spPr>
          <a:xfrm>
            <a:off x="1535534" y="3747115"/>
            <a:ext cx="9059504" cy="878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lnSpc>
                <a:spcPct val="90000"/>
              </a:lnSpc>
              <a:defRPr sz="2800">
                <a:solidFill>
                  <a:srgbClr val="290059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Ropa Sans Pro Light"/>
                <a:ea typeface="Ropa Sans Pro Light"/>
                <a:cs typeface="Ropa Sans Pro Light"/>
                <a:sym typeface="Ropa Sans Pro Light"/>
              </a:defRPr>
            </a:lvl1pPr>
          </a:lstStyle>
          <a:p>
            <a:r>
              <a:rPr dirty="0" err="1"/>
              <a:t>Предметная</a:t>
            </a:r>
            <a:r>
              <a:rPr dirty="0"/>
              <a:t> </a:t>
            </a:r>
            <a:r>
              <a:rPr dirty="0" err="1"/>
              <a:t>область</a:t>
            </a:r>
            <a:r>
              <a:rPr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</a:t>
            </a:r>
            <a:r>
              <a:rPr dirty="0" err="1" smtClean="0"/>
              <a:t>емецкий</a:t>
            </a:r>
            <a:r>
              <a:rPr dirty="0" smtClean="0"/>
              <a:t> </a:t>
            </a:r>
            <a:r>
              <a:rPr dirty="0" err="1"/>
              <a:t>язык</a:t>
            </a:r>
            <a:r>
              <a:rPr dirty="0"/>
              <a:t> </a:t>
            </a:r>
            <a:endParaRPr sz="4400" dirty="0">
              <a:latin typeface="Calibri Light"/>
              <a:ea typeface="Calibri Light"/>
              <a:cs typeface="Calibri Light"/>
              <a:sym typeface="Calibri Ligh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Box 1"/>
          <p:cNvSpPr txBox="1"/>
          <p:nvPr/>
        </p:nvSpPr>
        <p:spPr>
          <a:xfrm>
            <a:off x="356271" y="534836"/>
            <a:ext cx="10781825" cy="5493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3600" b="1">
                <a:solidFill>
                  <a:srgbClr val="290059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t>Команда проекта</a:t>
            </a:r>
          </a:p>
        </p:txBody>
      </p:sp>
      <p:sp>
        <p:nvSpPr>
          <p:cNvPr id="105" name="TextBox 2"/>
          <p:cNvSpPr txBox="1"/>
          <p:nvPr/>
        </p:nvSpPr>
        <p:spPr>
          <a:xfrm>
            <a:off x="356271" y="1325547"/>
            <a:ext cx="10781825" cy="3737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50000"/>
              </a:lnSpc>
              <a:defRPr sz="2000" b="1"/>
            </a:pPr>
            <a:r>
              <a:rPr lang="ru-RU" dirty="0" smtClean="0"/>
              <a:t>Капитан: </a:t>
            </a:r>
            <a:r>
              <a:rPr lang="ru-RU" b="0" dirty="0" smtClean="0"/>
              <a:t>Тупицына Мария Владимировна</a:t>
            </a:r>
          </a:p>
          <a:p>
            <a:pPr>
              <a:lnSpc>
                <a:spcPct val="150000"/>
              </a:lnSpc>
              <a:defRPr sz="2000" b="1"/>
            </a:pPr>
            <a:r>
              <a:rPr lang="ru-RU" dirty="0" smtClean="0"/>
              <a:t>Участники: </a:t>
            </a:r>
            <a:r>
              <a:rPr lang="ru-RU" b="0" dirty="0" err="1" smtClean="0"/>
              <a:t>Погудина</a:t>
            </a:r>
            <a:r>
              <a:rPr lang="ru-RU" b="0" dirty="0" smtClean="0"/>
              <a:t> Полина Валентиновна, Якимова Елена Васильевна, Карачева Александра Олеговна (студенты ФГБОУ ВО «Вятский государственный университет», г. Киров)</a:t>
            </a:r>
          </a:p>
          <a:p>
            <a:pPr>
              <a:lnSpc>
                <a:spcPct val="150000"/>
              </a:lnSpc>
              <a:defRPr sz="2000"/>
            </a:pPr>
            <a:r>
              <a:rPr lang="ru-RU" b="1" dirty="0" smtClean="0"/>
              <a:t>Методист:</a:t>
            </a:r>
            <a:r>
              <a:rPr lang="ru-RU" dirty="0" smtClean="0"/>
              <a:t> </a:t>
            </a:r>
            <a:r>
              <a:rPr lang="ru-RU" dirty="0" err="1" smtClean="0"/>
              <a:t>Поторочина</a:t>
            </a:r>
            <a:r>
              <a:rPr lang="ru-RU" dirty="0" smtClean="0"/>
              <a:t> Галина Евгеньевна</a:t>
            </a:r>
            <a:r>
              <a:rPr lang="ru-RU" dirty="0" smtClean="0"/>
              <a:t>, </a:t>
            </a:r>
            <a:r>
              <a:rPr lang="ru-RU" dirty="0" err="1" smtClean="0"/>
              <a:t>к.п.н</a:t>
            </a:r>
            <a:r>
              <a:rPr lang="ru-RU" dirty="0" smtClean="0"/>
              <a:t>., доцент кафедры иностранных языков и удмуртской филологии (ФГБОУ ВО «</a:t>
            </a:r>
            <a:r>
              <a:rPr lang="ru-RU" dirty="0" err="1" smtClean="0"/>
              <a:t>Глазовский</a:t>
            </a:r>
            <a:r>
              <a:rPr lang="ru-RU" dirty="0" smtClean="0"/>
              <a:t> государственный педагогический институт им. В.Г. Короленко», г. Глазов)</a:t>
            </a:r>
          </a:p>
          <a:p>
            <a:pPr>
              <a:lnSpc>
                <a:spcPct val="150000"/>
              </a:lnSpc>
              <a:defRPr sz="2000"/>
            </a:pPr>
            <a:r>
              <a:rPr lang="ru-RU" b="1" dirty="0" smtClean="0"/>
              <a:t>Учитель:</a:t>
            </a:r>
            <a:r>
              <a:rPr lang="ru-RU" dirty="0" smtClean="0"/>
              <a:t> </a:t>
            </a:r>
            <a:r>
              <a:rPr lang="ru-RU" dirty="0" smtClean="0"/>
              <a:t>Южанина </a:t>
            </a:r>
            <a:r>
              <a:rPr lang="ru-RU" dirty="0" err="1" smtClean="0"/>
              <a:t>Танзиля</a:t>
            </a:r>
            <a:r>
              <a:rPr lang="ru-RU" dirty="0" smtClean="0"/>
              <a:t> </a:t>
            </a:r>
            <a:r>
              <a:rPr lang="ru-RU" dirty="0" err="1" smtClean="0"/>
              <a:t>Таировна</a:t>
            </a:r>
            <a:r>
              <a:rPr lang="ru-RU" dirty="0" smtClean="0"/>
              <a:t>, учитель немецкого и английского языков (МБОУ «Средняя общеобразовательная школа №2», г. Глазов)</a:t>
            </a:r>
            <a:endParaRPr lang="ru-RU" dirty="0"/>
          </a:p>
        </p:txBody>
      </p:sp>
      <p:pic>
        <p:nvPicPr>
          <p:cNvPr id="106" name="Рисунок 5" descr="Рисунок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5973" y="5839979"/>
            <a:ext cx="2311463" cy="6724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Рисунок 6" descr="Рисунок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704602" y="5820181"/>
            <a:ext cx="2031201" cy="712025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object 6"/>
          <p:cNvSpPr/>
          <p:nvPr/>
        </p:nvSpPr>
        <p:spPr>
          <a:xfrm>
            <a:off x="4135304" y="5794052"/>
            <a:ext cx="778220" cy="76428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09" name="Рисунок 8" descr="Рисунок 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820928" y="5713515"/>
            <a:ext cx="922671" cy="9253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Box 1"/>
          <p:cNvSpPr txBox="1"/>
          <p:nvPr/>
        </p:nvSpPr>
        <p:spPr>
          <a:xfrm>
            <a:off x="356271" y="534836"/>
            <a:ext cx="10781825" cy="8918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3600" b="1">
                <a:solidFill>
                  <a:srgbClr val="290059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t>Проблема, которую должен решать проект</a:t>
            </a:r>
          </a:p>
        </p:txBody>
      </p:sp>
      <p:sp>
        <p:nvSpPr>
          <p:cNvPr id="112" name="TextBox 2"/>
          <p:cNvSpPr txBox="1"/>
          <p:nvPr/>
        </p:nvSpPr>
        <p:spPr>
          <a:xfrm>
            <a:off x="356271" y="2769424"/>
            <a:ext cx="10781825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i="1"/>
            </a:pPr>
            <a:r>
              <a:rPr lang="ru-RU" sz="3000" dirty="0" smtClean="0"/>
              <a:t>Низкий уровень осведомленности обучающихся 7 классов о </a:t>
            </a:r>
            <a:r>
              <a:rPr lang="ru-RU" sz="3000" i="0" dirty="0" smtClean="0"/>
              <a:t> </a:t>
            </a:r>
            <a:r>
              <a:rPr lang="ru-RU" sz="3000" dirty="0" smtClean="0"/>
              <a:t>культуре страны второго иностранного языка (немецкого). </a:t>
            </a:r>
            <a:endParaRPr lang="ru-RU" sz="3000" dirty="0"/>
          </a:p>
        </p:txBody>
      </p:sp>
      <p:pic>
        <p:nvPicPr>
          <p:cNvPr id="113" name="Рисунок 5" descr="Рисунок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5973" y="5839979"/>
            <a:ext cx="2311463" cy="6724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Рисунок 6" descr="Рисунок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704602" y="5820181"/>
            <a:ext cx="2031201" cy="712025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object 6"/>
          <p:cNvSpPr/>
          <p:nvPr/>
        </p:nvSpPr>
        <p:spPr>
          <a:xfrm>
            <a:off x="4135304" y="5794052"/>
            <a:ext cx="778220" cy="76428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16" name="Рисунок 8" descr="Рисунок 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820928" y="5713515"/>
            <a:ext cx="922671" cy="9253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Box 1"/>
          <p:cNvSpPr txBox="1"/>
          <p:nvPr/>
        </p:nvSpPr>
        <p:spPr>
          <a:xfrm>
            <a:off x="356271" y="534836"/>
            <a:ext cx="10781825" cy="8918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3600" b="1">
                <a:solidFill>
                  <a:srgbClr val="290059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t>Противоречие, которое должен решать проект</a:t>
            </a:r>
          </a:p>
        </p:txBody>
      </p:sp>
      <p:sp>
        <p:nvSpPr>
          <p:cNvPr id="119" name="TextBox 2"/>
          <p:cNvSpPr txBox="1"/>
          <p:nvPr/>
        </p:nvSpPr>
        <p:spPr>
          <a:xfrm>
            <a:off x="356271" y="2361651"/>
            <a:ext cx="10781825" cy="2862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2400" i="1"/>
            </a:lvl1pPr>
          </a:lstStyle>
          <a:p>
            <a:r>
              <a:rPr lang="ru-RU" sz="3000" dirty="0" smtClean="0"/>
              <a:t>Противоречие между </a:t>
            </a:r>
            <a:r>
              <a:rPr lang="ru-RU" sz="3000" b="1" dirty="0" smtClean="0"/>
              <a:t>необходимостью </a:t>
            </a:r>
            <a:r>
              <a:rPr lang="ru-RU" sz="3000" dirty="0" smtClean="0"/>
              <a:t>повышения уровня осведомленности обучающихся 7 классов о культуре страны второго иностранного языка (немецкого) и </a:t>
            </a:r>
            <a:r>
              <a:rPr lang="ru-RU" sz="3000" b="1" dirty="0" smtClean="0"/>
              <a:t>отсутствием</a:t>
            </a:r>
            <a:r>
              <a:rPr lang="ru-RU" sz="3000" dirty="0" smtClean="0"/>
              <a:t> методических рекомендаций по разработке и использованию цикла видеороликов на платформе </a:t>
            </a:r>
            <a:r>
              <a:rPr lang="ru-RU" sz="3000" dirty="0" err="1" smtClean="0"/>
              <a:t>ТикТок</a:t>
            </a:r>
            <a:r>
              <a:rPr lang="ru-RU" sz="3000" dirty="0" smtClean="0"/>
              <a:t> на уроках немецкого языка</a:t>
            </a:r>
            <a:endParaRPr lang="ru-RU" sz="3000" dirty="0"/>
          </a:p>
        </p:txBody>
      </p:sp>
      <p:pic>
        <p:nvPicPr>
          <p:cNvPr id="120" name="Рисунок 5" descr="Рисунок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5973" y="5839979"/>
            <a:ext cx="2311463" cy="6724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Рисунок 6" descr="Рисунок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704602" y="5820181"/>
            <a:ext cx="2031201" cy="712025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object 6"/>
          <p:cNvSpPr/>
          <p:nvPr/>
        </p:nvSpPr>
        <p:spPr>
          <a:xfrm>
            <a:off x="4135304" y="5794052"/>
            <a:ext cx="778220" cy="76428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23" name="Рисунок 8" descr="Рисунок 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820928" y="5713515"/>
            <a:ext cx="922671" cy="9253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Box 1"/>
          <p:cNvSpPr txBox="1"/>
          <p:nvPr/>
        </p:nvSpPr>
        <p:spPr>
          <a:xfrm>
            <a:off x="382151" y="517584"/>
            <a:ext cx="10738361" cy="8918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3600" b="1">
                <a:solidFill>
                  <a:srgbClr val="290059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t>Цель проекта</a:t>
            </a:r>
          </a:p>
        </p:txBody>
      </p:sp>
      <p:sp>
        <p:nvSpPr>
          <p:cNvPr id="126" name="TextBox 2"/>
          <p:cNvSpPr txBox="1"/>
          <p:nvPr/>
        </p:nvSpPr>
        <p:spPr>
          <a:xfrm>
            <a:off x="382151" y="2509802"/>
            <a:ext cx="10738361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2400" i="1"/>
            </a:lvl1pPr>
          </a:lstStyle>
          <a:p>
            <a:r>
              <a:rPr lang="ru-RU" sz="3000" dirty="0" smtClean="0"/>
              <a:t>Повышение уровня осведомленности обучающихся 7 классов по теме «Карнавальные дни </a:t>
            </a:r>
            <a:r>
              <a:rPr lang="ru-RU" sz="3000" dirty="0" err="1" smtClean="0"/>
              <a:t>Фашинга</a:t>
            </a:r>
            <a:r>
              <a:rPr lang="ru-RU" sz="3000" dirty="0" smtClean="0"/>
              <a:t>» страны изучаемого языка при помощи методических рекомендаций по разработке и использованию цикла видеороликов на платформе </a:t>
            </a:r>
            <a:r>
              <a:rPr lang="ru-RU" sz="3000" dirty="0" err="1" smtClean="0"/>
              <a:t>ТикТок</a:t>
            </a:r>
            <a:r>
              <a:rPr lang="ru-RU" sz="3000" dirty="0" smtClean="0"/>
              <a:t>.</a:t>
            </a:r>
            <a:endParaRPr lang="ru-RU" sz="3000" dirty="0"/>
          </a:p>
        </p:txBody>
      </p:sp>
      <p:grpSp>
        <p:nvGrpSpPr>
          <p:cNvPr id="131" name="Группа 4"/>
          <p:cNvGrpSpPr/>
          <p:nvPr/>
        </p:nvGrpSpPr>
        <p:grpSpPr>
          <a:xfrm>
            <a:off x="585972" y="5713515"/>
            <a:ext cx="11149830" cy="925354"/>
            <a:chOff x="0" y="0"/>
            <a:chExt cx="11149828" cy="925353"/>
          </a:xfrm>
        </p:grpSpPr>
        <p:pic>
          <p:nvPicPr>
            <p:cNvPr id="127" name="Рисунок 5" descr="Рисунок 5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126463"/>
              <a:ext cx="2311464" cy="67242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8" name="Рисунок 6" descr="Рисунок 6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118628" y="106665"/>
              <a:ext cx="2031201" cy="71202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9" name="object 6"/>
            <p:cNvSpPr/>
            <p:nvPr/>
          </p:nvSpPr>
          <p:spPr>
            <a:xfrm>
              <a:off x="3549330" y="80536"/>
              <a:ext cx="778220" cy="764283"/>
            </a:xfrm>
            <a:prstGeom prst="rect">
              <a:avLst/>
            </a:prstGeom>
            <a:blipFill rotWithShape="1">
              <a:blip r:embed="rId4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pic>
          <p:nvPicPr>
            <p:cNvPr id="130" name="Рисунок 8" descr="Рисунок 8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6234955" y="0"/>
              <a:ext cx="922671" cy="9253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Box 1"/>
          <p:cNvSpPr txBox="1"/>
          <p:nvPr/>
        </p:nvSpPr>
        <p:spPr>
          <a:xfrm>
            <a:off x="356270" y="534836"/>
            <a:ext cx="10726085" cy="5493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3600" b="1">
                <a:solidFill>
                  <a:srgbClr val="290059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t>Продукт</a:t>
            </a:r>
          </a:p>
        </p:txBody>
      </p:sp>
      <p:sp>
        <p:nvSpPr>
          <p:cNvPr id="134" name="TextBox 2"/>
          <p:cNvSpPr txBox="1"/>
          <p:nvPr/>
        </p:nvSpPr>
        <p:spPr>
          <a:xfrm>
            <a:off x="356270" y="2367904"/>
            <a:ext cx="10726085" cy="2862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2400" i="1"/>
            </a:lvl1pPr>
          </a:lstStyle>
          <a:p>
            <a:r>
              <a:rPr lang="ru-RU" sz="3000" dirty="0" smtClean="0"/>
              <a:t>Методические рекомендации по разработке и использованию цикла видеороликов на платформе </a:t>
            </a:r>
            <a:r>
              <a:rPr lang="ru-RU" sz="3000" dirty="0" err="1" smtClean="0"/>
              <a:t>ТикТок</a:t>
            </a:r>
            <a:r>
              <a:rPr lang="ru-RU" sz="3000" dirty="0" smtClean="0"/>
              <a:t> по теме «Карнавальные дни </a:t>
            </a:r>
            <a:r>
              <a:rPr lang="ru-RU" sz="3000" dirty="0" err="1" smtClean="0"/>
              <a:t>Фашинга</a:t>
            </a:r>
            <a:r>
              <a:rPr lang="ru-RU" sz="3000" dirty="0" smtClean="0"/>
              <a:t>» для обучающихся 7 классов (конспекты уроков, критерии отбора материалов, критерии оценки детских творческих работ, инструкция по созданию видеороликов)</a:t>
            </a:r>
            <a:endParaRPr lang="ru-RU" sz="3000" dirty="0"/>
          </a:p>
        </p:txBody>
      </p:sp>
      <p:grpSp>
        <p:nvGrpSpPr>
          <p:cNvPr id="139" name="Группа 4"/>
          <p:cNvGrpSpPr/>
          <p:nvPr/>
        </p:nvGrpSpPr>
        <p:grpSpPr>
          <a:xfrm>
            <a:off x="585972" y="5713515"/>
            <a:ext cx="11149830" cy="925354"/>
            <a:chOff x="0" y="0"/>
            <a:chExt cx="11149828" cy="925353"/>
          </a:xfrm>
        </p:grpSpPr>
        <p:pic>
          <p:nvPicPr>
            <p:cNvPr id="135" name="Рисунок 5" descr="Рисунок 5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126463"/>
              <a:ext cx="2311464" cy="67242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6" name="Рисунок 6" descr="Рисунок 6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118628" y="106665"/>
              <a:ext cx="2031201" cy="71202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7" name="object 6"/>
            <p:cNvSpPr/>
            <p:nvPr/>
          </p:nvSpPr>
          <p:spPr>
            <a:xfrm>
              <a:off x="3549330" y="80536"/>
              <a:ext cx="778220" cy="764283"/>
            </a:xfrm>
            <a:prstGeom prst="rect">
              <a:avLst/>
            </a:prstGeom>
            <a:blipFill rotWithShape="1">
              <a:blip r:embed="rId4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pic>
          <p:nvPicPr>
            <p:cNvPr id="138" name="Рисунок 8" descr="Рисунок 8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6234955" y="0"/>
              <a:ext cx="922671" cy="9253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232</Words>
  <Application>Microsoft Office PowerPoint</Application>
  <PresentationFormat>Широкоэкранный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Ropa Sans Pro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2</cp:revision>
  <dcterms:modified xsi:type="dcterms:W3CDTF">2021-11-15T17:53:32Z</dcterms:modified>
</cp:coreProperties>
</file>