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32" r:id="rId1"/>
  </p:sldMasterIdLst>
  <p:notesMasterIdLst>
    <p:notesMasterId r:id="rId19"/>
  </p:notesMasterIdLst>
  <p:sldIdLst>
    <p:sldId id="256" r:id="rId2"/>
    <p:sldId id="258" r:id="rId3"/>
    <p:sldId id="266" r:id="rId4"/>
    <p:sldId id="277" r:id="rId5"/>
    <p:sldId id="278" r:id="rId6"/>
    <p:sldId id="279" r:id="rId7"/>
    <p:sldId id="280" r:id="rId8"/>
    <p:sldId id="281" r:id="rId9"/>
    <p:sldId id="259" r:id="rId10"/>
    <p:sldId id="257" r:id="rId11"/>
    <p:sldId id="260" r:id="rId12"/>
    <p:sldId id="282" r:id="rId13"/>
    <p:sldId id="261" r:id="rId14"/>
    <p:sldId id="262" r:id="rId15"/>
    <p:sldId id="276" r:id="rId16"/>
    <p:sldId id="264" r:id="rId17"/>
    <p:sldId id="265" r:id="rId18"/>
  </p:sldIdLst>
  <p:sldSz cx="14630400" cy="8229600"/>
  <p:notesSz cx="8229600" cy="14630400"/>
  <p:embeddedFontLst>
    <p:embeddedFont>
      <p:font typeface="Algerian" panose="04020705040A02060702" pitchFamily="82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Open Sans" panose="020B0604020202020204" charset="0"/>
      <p:regular r:id="rId25"/>
    </p:embeddedFont>
    <p:embeddedFont>
      <p:font typeface="Agency FB" panose="020B0503020202020204" pitchFamily="34" charset="0"/>
      <p:regular r:id="rId26"/>
      <p:bold r:id="rId27"/>
    </p:embeddedFont>
    <p:embeddedFont>
      <p:font typeface="Wingdings 3" panose="05040102010807070707" pitchFamily="18" charset="2"/>
      <p:regular r:id="rId28"/>
    </p:embeddedFont>
    <p:embeddedFont>
      <p:font typeface="Century Gothic" panose="020B0502020202020204" pitchFamily="34" charset="0"/>
      <p:regular r:id="rId29"/>
      <p:bold r:id="rId30"/>
      <p:italic r:id="rId31"/>
      <p:boldItalic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>
    <p:extLst>
      <p:ext uri="{19B8F6BF-5375-455C-9EA6-DF929625EA0E}">
        <p15:presenceInfo xmlns:p15="http://schemas.microsoft.com/office/powerpoint/2012/main" userId="AS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3" d="100"/>
          <a:sy n="63" d="100"/>
        </p:scale>
        <p:origin x="5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146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7056" y="3017521"/>
            <a:ext cx="10698479" cy="2715337"/>
          </a:xfrm>
        </p:spPr>
        <p:txBody>
          <a:bodyPr anchor="b">
            <a:normAutofit/>
          </a:bodyPr>
          <a:lstStyle>
            <a:lvl1pPr>
              <a:defRPr sz="648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7056" y="5732855"/>
            <a:ext cx="10698479" cy="135154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6143-E03C-4CFD-AFDC-14E5BDEA754C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5188573"/>
            <a:ext cx="2093582" cy="934307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5435449"/>
            <a:ext cx="935720" cy="43815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18641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731520"/>
            <a:ext cx="10698479" cy="3740448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5224855"/>
            <a:ext cx="10698479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30691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939" y="731520"/>
            <a:ext cx="10072711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930014" y="4206240"/>
            <a:ext cx="9043865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92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5224855"/>
            <a:ext cx="10698479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61182" y="777606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337822" y="34863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0618961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2926081"/>
            <a:ext cx="10698480" cy="3269814"/>
          </a:xfrm>
        </p:spPr>
        <p:txBody>
          <a:bodyPr anchor="b">
            <a:normAutofit/>
          </a:bodyPr>
          <a:lstStyle>
            <a:lvl1pPr algn="l">
              <a:defRPr sz="576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42959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19939" y="731520"/>
            <a:ext cx="10072711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5212080"/>
            <a:ext cx="10698480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61182" y="777606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337822" y="34863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707832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752888"/>
            <a:ext cx="10698479" cy="3456024"/>
          </a:xfrm>
        </p:spPr>
        <p:txBody>
          <a:bodyPr anchor="ctr">
            <a:normAutofit/>
          </a:bodyPr>
          <a:lstStyle>
            <a:lvl1pPr algn="l">
              <a:defRPr sz="576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5212080"/>
            <a:ext cx="10698480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94168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82809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53775" y="752887"/>
            <a:ext cx="2649121" cy="6340580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07054" y="752887"/>
            <a:ext cx="7772400" cy="63405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61573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835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4896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234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11" y="748932"/>
            <a:ext cx="10694024" cy="15370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7054" y="2560320"/>
            <a:ext cx="10698480" cy="45331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35267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05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750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550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500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440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948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2470500"/>
            <a:ext cx="10698479" cy="1762560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4236155"/>
            <a:ext cx="10698479" cy="1032480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17877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07054" y="2560320"/>
            <a:ext cx="5176637" cy="453314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28896" y="2551467"/>
            <a:ext cx="5176637" cy="453314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945339"/>
            <a:ext cx="935720" cy="43815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85687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248" y="2367244"/>
            <a:ext cx="4791278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07055" y="3058759"/>
            <a:ext cx="5211472" cy="402487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07956" y="2363370"/>
            <a:ext cx="4798801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00348" y="3054886"/>
            <a:ext cx="5206409" cy="402487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945339"/>
            <a:ext cx="935720" cy="43815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5713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11358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68668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535306"/>
            <a:ext cx="4206239" cy="1171574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7614" y="535306"/>
            <a:ext cx="6217920" cy="6497956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5" y="1918336"/>
            <a:ext cx="4206239" cy="511492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96868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5760720"/>
            <a:ext cx="10698480" cy="680086"/>
          </a:xfrm>
        </p:spPr>
        <p:txBody>
          <a:bodyPr anchor="b">
            <a:normAutofit/>
          </a:bodyPr>
          <a:lstStyle>
            <a:lvl1pPr algn="l">
              <a:defRPr sz="288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7054" y="761958"/>
            <a:ext cx="10698480" cy="4625964"/>
          </a:xfrm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440806"/>
            <a:ext cx="10698480" cy="592454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76440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74320"/>
            <a:ext cx="3421819" cy="7966354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32665" y="-943"/>
            <a:ext cx="2828009" cy="8224847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219456" cy="8229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11510" y="748932"/>
            <a:ext cx="10694024" cy="15370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4" y="2560320"/>
            <a:ext cx="10698480" cy="466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38175" y="945339"/>
            <a:ext cx="93572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rgbClr val="FE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952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5" r:id="rId23"/>
    <p:sldLayoutId id="2147483757" r:id="rId24"/>
    <p:sldLayoutId id="2147483758" r:id="rId25"/>
  </p:sldLayoutIdLst>
  <p:hf sldNum="0" hdr="0" ftr="0" dt="0"/>
  <p:txStyles>
    <p:titleStyle>
      <a:lvl1pPr algn="l" defTabSz="548640" rtl="0" eaLnBrk="1" latinLnBrk="0" hangingPunct="1">
        <a:spcBef>
          <a:spcPct val="0"/>
        </a:spcBef>
        <a:buNone/>
        <a:defRPr sz="432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11480" indent="-41148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1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9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tif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41390" y="815935"/>
            <a:ext cx="7556421" cy="2934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700"/>
              </a:lnSpc>
              <a:buNone/>
            </a:pPr>
            <a:r>
              <a:rPr lang="en-US" sz="6150" b="1" dirty="0">
                <a:solidFill>
                  <a:srgbClr val="101014"/>
                </a:solidFill>
                <a:latin typeface="Algerian" panose="04020705040A02060702" pitchFamily="82" charset="0"/>
                <a:ea typeface="Playfair Display Bold" pitchFamily="34" charset="-122"/>
                <a:cs typeface="Playfair Display Bold" pitchFamily="34" charset="-120"/>
              </a:rPr>
              <a:t>Урок 19. </a:t>
            </a:r>
            <a:endParaRPr lang="ru-RU" sz="6150" b="1" dirty="0" smtClean="0">
              <a:solidFill>
                <a:srgbClr val="101014"/>
              </a:solidFill>
              <a:latin typeface="Playfair Display Bold" pitchFamily="34" charset="0"/>
              <a:ea typeface="Playfair Display Bold" pitchFamily="34" charset="-122"/>
              <a:cs typeface="Playfair Display Bold" pitchFamily="34" charset="-120"/>
            </a:endParaRPr>
          </a:p>
          <a:p>
            <a:pPr marL="0" indent="0">
              <a:lnSpc>
                <a:spcPts val="7700"/>
              </a:lnSpc>
              <a:buNone/>
            </a:pPr>
            <a:r>
              <a:rPr lang="en-US" sz="6150" b="1" dirty="0" err="1" smtClean="0">
                <a:solidFill>
                  <a:srgbClr val="101014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Церковно</a:t>
            </a:r>
            <a:r>
              <a:rPr lang="ru-RU" sz="6150" b="1" dirty="0" smtClean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-</a:t>
            </a:r>
            <a:r>
              <a:rPr lang="en-US" sz="6150" b="1" dirty="0" err="1" smtClean="0">
                <a:solidFill>
                  <a:srgbClr val="101014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славянский</a:t>
            </a:r>
            <a:r>
              <a:rPr lang="en-US" sz="6150" b="1" dirty="0" smtClean="0">
                <a:solidFill>
                  <a:srgbClr val="101014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 </a:t>
            </a:r>
            <a:r>
              <a:rPr lang="en-US" sz="6150" b="1" dirty="0">
                <a:solidFill>
                  <a:srgbClr val="101014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язык</a:t>
            </a:r>
            <a:endParaRPr lang="en-US" sz="6150" dirty="0">
              <a:latin typeface="Agency FB" panose="020B0503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41390" y="4066698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Церковнославянский язык - это древний славянский язык, который использовался в богослужениях и письменности Русской Православной Церкви. Он имеет богатую историю и сыграл важную роль в развитии русской культуры и духовности.</a:t>
            </a:r>
            <a:endParaRPr lang="en-US" sz="1750" dirty="0">
              <a:latin typeface="Algerian" panose="04020705040A02060702" pitchFamily="8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915710" y="6556653"/>
            <a:ext cx="118943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Open Sans Medium" pitchFamily="34" charset="0"/>
                <a:ea typeface="Open Sans Medium" pitchFamily="34" charset="-122"/>
                <a:cs typeface="Open Sans Medium" pitchFamily="34" charset="-120"/>
              </a:rPr>
              <a:t>VV</a:t>
            </a:r>
            <a:endParaRPr lang="en-US" sz="750" dirty="0"/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"/>
          <a:stretch/>
        </p:blipFill>
        <p:spPr bwMode="auto">
          <a:xfrm>
            <a:off x="8523958" y="211752"/>
            <a:ext cx="5856252" cy="757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06847" y="830937"/>
            <a:ext cx="7263289" cy="643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050"/>
              </a:lnSpc>
              <a:buNone/>
            </a:pPr>
            <a:r>
              <a:rPr lang="en-US" sz="4400" b="1" dirty="0">
                <a:solidFill>
                  <a:srgbClr val="101014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Заслуги Кирилла и Мефодия</a:t>
            </a:r>
            <a:endParaRPr lang="en-US" sz="4400" dirty="0">
              <a:latin typeface="Agency FB" panose="020B0503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504146" y="1782842"/>
            <a:ext cx="22860" cy="5615702"/>
          </a:xfrm>
          <a:prstGeom prst="roundRect">
            <a:avLst>
              <a:gd name="adj" fmla="val 135069"/>
            </a:avLst>
          </a:prstGeom>
          <a:solidFill>
            <a:srgbClr val="C6C6D2"/>
          </a:solidFill>
          <a:ln/>
        </p:spPr>
      </p:sp>
      <p:sp>
        <p:nvSpPr>
          <p:cNvPr id="5" name="Shape 2"/>
          <p:cNvSpPr/>
          <p:nvPr/>
        </p:nvSpPr>
        <p:spPr>
          <a:xfrm>
            <a:off x="6724233" y="2234327"/>
            <a:ext cx="720447" cy="22860"/>
          </a:xfrm>
          <a:prstGeom prst="roundRect">
            <a:avLst>
              <a:gd name="adj" fmla="val 135069"/>
            </a:avLst>
          </a:prstGeom>
          <a:solidFill>
            <a:srgbClr val="C6C6D2"/>
          </a:solidFill>
          <a:ln/>
        </p:spPr>
      </p:sp>
      <p:sp>
        <p:nvSpPr>
          <p:cNvPr id="6" name="Shape 3"/>
          <p:cNvSpPr/>
          <p:nvPr/>
        </p:nvSpPr>
        <p:spPr>
          <a:xfrm>
            <a:off x="6284059" y="2014299"/>
            <a:ext cx="463034" cy="463034"/>
          </a:xfrm>
          <a:prstGeom prst="roundRect">
            <a:avLst>
              <a:gd name="adj" fmla="val 6668"/>
            </a:avLst>
          </a:prstGeom>
          <a:solidFill>
            <a:srgbClr val="E0E0EC"/>
          </a:solidFill>
          <a:ln/>
        </p:spPr>
      </p:sp>
      <p:sp>
        <p:nvSpPr>
          <p:cNvPr id="7" name="Text 4"/>
          <p:cNvSpPr/>
          <p:nvPr/>
        </p:nvSpPr>
        <p:spPr>
          <a:xfrm>
            <a:off x="6456343" y="2091452"/>
            <a:ext cx="118348" cy="3087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1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7647623" y="1988582"/>
            <a:ext cx="3084076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39393C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Создание письменности</a:t>
            </a:r>
            <a:endParaRPr lang="en-US" sz="2400" dirty="0">
              <a:latin typeface="Agency FB" panose="020B0503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647623" y="2433638"/>
            <a:ext cx="6262330" cy="9879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Святые братья Кирилл и Мефодий разработали первую славянскую письменность - глаголицу, которая легла в основу церковнославянского языка.</a:t>
            </a:r>
            <a:endParaRPr lang="en-US" sz="2000" dirty="0">
              <a:latin typeface="Algerian" panose="04020705040A02060702" pitchFamily="82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724233" y="4284583"/>
            <a:ext cx="720447" cy="22860"/>
          </a:xfrm>
          <a:prstGeom prst="roundRect">
            <a:avLst>
              <a:gd name="adj" fmla="val 135069"/>
            </a:avLst>
          </a:prstGeom>
          <a:solidFill>
            <a:srgbClr val="C6C6D2"/>
          </a:solidFill>
          <a:ln/>
        </p:spPr>
      </p:sp>
      <p:sp>
        <p:nvSpPr>
          <p:cNvPr id="11" name="Shape 8"/>
          <p:cNvSpPr/>
          <p:nvPr/>
        </p:nvSpPr>
        <p:spPr>
          <a:xfrm>
            <a:off x="6284059" y="4064556"/>
            <a:ext cx="463034" cy="463034"/>
          </a:xfrm>
          <a:prstGeom prst="roundRect">
            <a:avLst>
              <a:gd name="adj" fmla="val 6668"/>
            </a:avLst>
          </a:prstGeom>
          <a:solidFill>
            <a:srgbClr val="E0E0EC"/>
          </a:solidFill>
          <a:ln/>
        </p:spPr>
      </p:sp>
      <p:sp>
        <p:nvSpPr>
          <p:cNvPr id="12" name="Text 9"/>
          <p:cNvSpPr/>
          <p:nvPr/>
        </p:nvSpPr>
        <p:spPr>
          <a:xfrm>
            <a:off x="6434792" y="4141708"/>
            <a:ext cx="161568" cy="3087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2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7647623" y="4038838"/>
            <a:ext cx="3852029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39393C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Перевод Священного Писания</a:t>
            </a:r>
            <a:endParaRPr lang="en-US" sz="2400" dirty="0">
              <a:latin typeface="Agency FB" panose="020B0503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647623" y="4483894"/>
            <a:ext cx="6262330" cy="658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Они перевели Библию и богослужебные книги на славянский язык, сделав их доступными для славянских народов.</a:t>
            </a:r>
            <a:endParaRPr lang="en-US" sz="2000" dirty="0">
              <a:latin typeface="Algerian" panose="04020705040A02060702" pitchFamily="82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6724233" y="6005513"/>
            <a:ext cx="720447" cy="22860"/>
          </a:xfrm>
          <a:prstGeom prst="roundRect">
            <a:avLst>
              <a:gd name="adj" fmla="val 135069"/>
            </a:avLst>
          </a:prstGeom>
          <a:solidFill>
            <a:srgbClr val="C6C6D2"/>
          </a:solidFill>
          <a:ln/>
        </p:spPr>
      </p:sp>
      <p:sp>
        <p:nvSpPr>
          <p:cNvPr id="16" name="Shape 13"/>
          <p:cNvSpPr/>
          <p:nvPr/>
        </p:nvSpPr>
        <p:spPr>
          <a:xfrm>
            <a:off x="6284059" y="5785485"/>
            <a:ext cx="463034" cy="463034"/>
          </a:xfrm>
          <a:prstGeom prst="roundRect">
            <a:avLst>
              <a:gd name="adj" fmla="val 6668"/>
            </a:avLst>
          </a:prstGeom>
          <a:solidFill>
            <a:srgbClr val="E0E0EC"/>
          </a:solidFill>
          <a:ln/>
        </p:spPr>
      </p:sp>
      <p:sp>
        <p:nvSpPr>
          <p:cNvPr id="17" name="Text 14"/>
          <p:cNvSpPr/>
          <p:nvPr/>
        </p:nvSpPr>
        <p:spPr>
          <a:xfrm>
            <a:off x="6440150" y="5862637"/>
            <a:ext cx="150733" cy="3087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3</a:t>
            </a:r>
            <a:endParaRPr lang="en-US" sz="2400" dirty="0"/>
          </a:p>
        </p:txBody>
      </p:sp>
      <p:sp>
        <p:nvSpPr>
          <p:cNvPr id="18" name="Text 15"/>
          <p:cNvSpPr/>
          <p:nvPr/>
        </p:nvSpPr>
        <p:spPr>
          <a:xfrm>
            <a:off x="7647623" y="5759768"/>
            <a:ext cx="4027884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39393C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Распространение христианства</a:t>
            </a:r>
            <a:endParaRPr lang="en-US" sz="2400" dirty="0">
              <a:latin typeface="Agency FB" panose="020B0503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647623" y="6204823"/>
            <a:ext cx="6262330" cy="9879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Как просветители и миссионеры, Кирилл и Мефодий способствовали распространению христианства среди славянских народов</a:t>
            </a:r>
            <a:r>
              <a:rPr lang="en-US" sz="20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2000" dirty="0"/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" y="450726"/>
            <a:ext cx="4949825" cy="738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11967" y="694730"/>
            <a:ext cx="7692866" cy="19434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en-US" sz="4050" b="1" dirty="0">
                <a:solidFill>
                  <a:srgbClr val="101014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Особенности церковнославянского алфавита</a:t>
            </a:r>
            <a:endParaRPr lang="en-US" sz="4050" dirty="0">
              <a:latin typeface="Agency FB" panose="020B0503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11967" y="2949059"/>
            <a:ext cx="3742849" cy="2189202"/>
          </a:xfrm>
          <a:prstGeom prst="roundRect">
            <a:avLst>
              <a:gd name="adj" fmla="val 1420"/>
            </a:avLst>
          </a:prstGeom>
          <a:solidFill>
            <a:srgbClr val="E0E0EC"/>
          </a:solidFill>
          <a:ln/>
        </p:spPr>
      </p:sp>
      <p:sp>
        <p:nvSpPr>
          <p:cNvPr id="5" name="Text 2"/>
          <p:cNvSpPr/>
          <p:nvPr/>
        </p:nvSpPr>
        <p:spPr>
          <a:xfrm>
            <a:off x="6419255" y="3156347"/>
            <a:ext cx="2591395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800" b="1" dirty="0">
                <a:solidFill>
                  <a:srgbClr val="39393C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Буквы</a:t>
            </a:r>
            <a:endParaRPr lang="en-US" sz="2800" dirty="0">
              <a:latin typeface="Agency FB" panose="020B0503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419255" y="3604617"/>
            <a:ext cx="3328273" cy="13263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Церковнославянский алфавит состоит из 43 букв, многие из которых имеют особые формы и названия.</a:t>
            </a:r>
            <a:endParaRPr lang="en-US" sz="1600" dirty="0">
              <a:latin typeface="Algerian" panose="04020705040A02060702" pitchFamily="82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0162103" y="2949059"/>
            <a:ext cx="3742849" cy="2189202"/>
          </a:xfrm>
          <a:prstGeom prst="roundRect">
            <a:avLst>
              <a:gd name="adj" fmla="val 1420"/>
            </a:avLst>
          </a:prstGeom>
          <a:solidFill>
            <a:srgbClr val="E0E0EC"/>
          </a:solidFill>
          <a:ln/>
        </p:spPr>
      </p:sp>
      <p:sp>
        <p:nvSpPr>
          <p:cNvPr id="8" name="Text 5"/>
          <p:cNvSpPr/>
          <p:nvPr/>
        </p:nvSpPr>
        <p:spPr>
          <a:xfrm>
            <a:off x="10369391" y="3156347"/>
            <a:ext cx="2965966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400" b="1" dirty="0">
                <a:solidFill>
                  <a:srgbClr val="39393C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Диакритические знаки</a:t>
            </a:r>
            <a:endParaRPr lang="en-US" sz="2400" dirty="0">
              <a:latin typeface="Agency FB" panose="020B0503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369391" y="3604617"/>
            <a:ext cx="3328273" cy="13263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Обилие надстрочных знаков, указывающих на произношение, ударение и количество звуков.</a:t>
            </a:r>
            <a:endParaRPr lang="en-US" sz="1600" dirty="0">
              <a:latin typeface="Algerian" panose="04020705040A02060702" pitchFamily="82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211967" y="5345549"/>
            <a:ext cx="3742849" cy="2189202"/>
          </a:xfrm>
          <a:prstGeom prst="roundRect">
            <a:avLst>
              <a:gd name="adj" fmla="val 1420"/>
            </a:avLst>
          </a:prstGeom>
          <a:solidFill>
            <a:srgbClr val="E0E0EC"/>
          </a:solidFill>
          <a:ln/>
        </p:spPr>
      </p:sp>
      <p:sp>
        <p:nvSpPr>
          <p:cNvPr id="11" name="Text 8"/>
          <p:cNvSpPr/>
          <p:nvPr/>
        </p:nvSpPr>
        <p:spPr>
          <a:xfrm>
            <a:off x="6419255" y="5552837"/>
            <a:ext cx="2706410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400" b="1" dirty="0">
                <a:solidFill>
                  <a:srgbClr val="39393C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Численные значения</a:t>
            </a:r>
            <a:endParaRPr lang="en-US" sz="2400" dirty="0">
              <a:latin typeface="Agency FB" panose="020B0503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419255" y="6001107"/>
            <a:ext cx="3328273" cy="13263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39393C"/>
                </a:solidFill>
                <a:latin typeface="Agency FB" panose="020B0503020202020204" pitchFamily="34" charset="0"/>
                <a:ea typeface="Open Sans" pitchFamily="34" charset="-122"/>
                <a:cs typeface="Open Sans" pitchFamily="34" charset="-120"/>
              </a:rPr>
              <a:t>Буквы алфавита также обозначают цифры, что важно для понимания церковнославянских текстов.</a:t>
            </a:r>
            <a:endParaRPr lang="en-US" sz="1600" dirty="0">
              <a:latin typeface="Agency FB" panose="020B0503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10162103" y="5345549"/>
            <a:ext cx="3742849" cy="2189202"/>
          </a:xfrm>
          <a:prstGeom prst="roundRect">
            <a:avLst>
              <a:gd name="adj" fmla="val 1420"/>
            </a:avLst>
          </a:prstGeom>
          <a:solidFill>
            <a:srgbClr val="E0E0EC"/>
          </a:solidFill>
          <a:ln/>
        </p:spPr>
      </p:sp>
      <p:sp>
        <p:nvSpPr>
          <p:cNvPr id="14" name="Text 11"/>
          <p:cNvSpPr/>
          <p:nvPr/>
        </p:nvSpPr>
        <p:spPr>
          <a:xfrm>
            <a:off x="10369391" y="5552837"/>
            <a:ext cx="2591395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400" b="1" dirty="0">
                <a:solidFill>
                  <a:srgbClr val="39393C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Каллиграфия</a:t>
            </a:r>
            <a:endParaRPr lang="en-US" sz="2400" dirty="0">
              <a:latin typeface="Agency FB" panose="020B0503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0369391" y="6001107"/>
            <a:ext cx="3328273" cy="13263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Церковнославянские рукописи отличаются красивым, орнаментированным почерком и миниатюрами.</a:t>
            </a:r>
            <a:endParaRPr lang="en-US" sz="1600" dirty="0">
              <a:latin typeface="Algerian" panose="04020705040A02060702" pitchFamily="82" charset="0"/>
            </a:endParaRPr>
          </a:p>
        </p:txBody>
      </p:sp>
      <p:pic>
        <p:nvPicPr>
          <p:cNvPr id="1026" name="Picture 2" descr="https://otvet.imgsmail.ru/download/27473779_bb62e7b72aa8c881d585d347a4910e25_8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87680"/>
            <a:ext cx="56769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88631" y="1684420"/>
            <a:ext cx="5544165" cy="999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1343442"/>
            <a:ext cx="8749678" cy="335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88631" y="185246"/>
            <a:ext cx="8005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Попробуйте прочесть </a:t>
            </a:r>
            <a:endParaRPr lang="ru-RU" sz="3200" dirty="0"/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t="24717" r="13780" b="20801"/>
          <a:stretch/>
        </p:blipFill>
        <p:spPr bwMode="auto">
          <a:xfrm>
            <a:off x="2898775" y="4860757"/>
            <a:ext cx="8694821" cy="316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31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9465" y="880586"/>
            <a:ext cx="7717869" cy="1273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101014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Чтение и понимание церковнославянских текстов</a:t>
            </a:r>
            <a:endParaRPr lang="en-US" sz="4000" dirty="0">
              <a:latin typeface="Agency FB" panose="020B0503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465" y="2459355"/>
            <a:ext cx="1018699" cy="162984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23678" y="2663071"/>
            <a:ext cx="2546747" cy="318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39393C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Изучение азбуки</a:t>
            </a:r>
            <a:endParaRPr lang="en-US" sz="2400" dirty="0">
              <a:latin typeface="Agency FB" panose="020B0503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7523678" y="3103483"/>
            <a:ext cx="6393656" cy="6517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Знание букв и их названий является основой для чтения церковнославянских текстов.</a:t>
            </a:r>
            <a:endParaRPr lang="en-US" sz="2000" dirty="0">
              <a:latin typeface="Algerian" panose="04020705040A02060702" pitchFamily="82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465" y="4089202"/>
            <a:ext cx="1018699" cy="162984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23678" y="4292918"/>
            <a:ext cx="2867144" cy="318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39393C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Понимание структуры</a:t>
            </a:r>
            <a:endParaRPr lang="en-US" sz="2400" dirty="0">
              <a:latin typeface="Agency FB" panose="020B0503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7523678" y="4733330"/>
            <a:ext cx="6393656" cy="6517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Изучение грамматики, синтаксиса и специфической лексики церковнославянского языка.</a:t>
            </a:r>
            <a:endParaRPr lang="en-US" sz="2000" dirty="0">
              <a:latin typeface="Algerian" panose="04020705040A02060702" pitchFamily="82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9465" y="5719048"/>
            <a:ext cx="1018699" cy="162984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23678" y="5922764"/>
            <a:ext cx="2546747" cy="318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39393C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Практика чтения</a:t>
            </a:r>
            <a:endParaRPr lang="en-US" sz="2400" dirty="0">
              <a:latin typeface="Agency FB" panose="020B0503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7523678" y="6363176"/>
            <a:ext cx="6393656" cy="6517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Регулярное чтение церковных книг и текстов помогает совершенствовать навыки</a:t>
            </a:r>
            <a:r>
              <a:rPr lang="en-US" sz="20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05922" y="920472"/>
            <a:ext cx="7732157" cy="12608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950"/>
              </a:lnSpc>
              <a:buNone/>
            </a:pPr>
            <a:r>
              <a:rPr lang="en-US" sz="4800" b="1" dirty="0">
                <a:solidFill>
                  <a:srgbClr val="101014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Практическое применение церковнославянского</a:t>
            </a:r>
            <a:endParaRPr lang="en-US" sz="4800" dirty="0">
              <a:latin typeface="Agency FB" panose="020B0503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22" y="2483882"/>
            <a:ext cx="504230" cy="50423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05922" y="3189803"/>
            <a:ext cx="2521506" cy="315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b="1" dirty="0">
                <a:solidFill>
                  <a:srgbClr val="39393C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Богослужение</a:t>
            </a:r>
            <a:endParaRPr lang="en-US" sz="2400" dirty="0">
              <a:latin typeface="Agency FB" panose="020B0503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705922" y="3625929"/>
            <a:ext cx="3714750" cy="967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Церковнославянский используется во время богослужений в Русской Православной Церкви.</a:t>
            </a:r>
            <a:endParaRPr lang="en-US" sz="1550" dirty="0">
              <a:latin typeface="Algerian" panose="04020705040A02060702" pitchFamily="82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209" y="2483882"/>
            <a:ext cx="504230" cy="50423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723209" y="3189803"/>
            <a:ext cx="2847737" cy="315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b="1" dirty="0">
                <a:solidFill>
                  <a:srgbClr val="39393C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Церковная литература</a:t>
            </a:r>
            <a:endParaRPr lang="en-US" sz="2400" dirty="0">
              <a:latin typeface="Agency FB" panose="020B0503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4723209" y="3625929"/>
            <a:ext cx="3714869" cy="967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Библия, молитвословы, псалтири и другие книги издаются на церковнославянском языке.</a:t>
            </a:r>
            <a:endParaRPr lang="en-US" sz="1550" dirty="0">
              <a:latin typeface="Algerian" panose="04020705040A02060702" pitchFamily="82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922" y="5198983"/>
            <a:ext cx="504230" cy="50423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05922" y="5904905"/>
            <a:ext cx="2656522" cy="315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b="1" dirty="0">
                <a:solidFill>
                  <a:srgbClr val="39393C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Церковное искусство</a:t>
            </a:r>
            <a:endParaRPr lang="en-US" sz="2400" dirty="0">
              <a:latin typeface="Agency FB" panose="020B0503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705922" y="6341031"/>
            <a:ext cx="3714750" cy="967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Церковнославянский язык используется в церковной музыке, иконописи и каллиграфии.</a:t>
            </a:r>
            <a:endParaRPr lang="en-US" sz="1550" dirty="0">
              <a:latin typeface="Algerian" panose="04020705040A02060702" pitchFamily="82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3209" y="5198983"/>
            <a:ext cx="504230" cy="50423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4723209" y="5904905"/>
            <a:ext cx="2521506" cy="315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b="1" dirty="0">
                <a:solidFill>
                  <a:srgbClr val="39393C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Преподавание</a:t>
            </a:r>
            <a:endParaRPr lang="en-US" sz="2400" dirty="0">
              <a:latin typeface="Agency FB" panose="020B0503020202020204" pitchFamily="34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4723209" y="6341031"/>
            <a:ext cx="3714869" cy="967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Изучение церковнославянского языка входит в программу подготовки священнослужителей.</a:t>
            </a:r>
            <a:endParaRPr lang="en-US" sz="1550" dirty="0">
              <a:latin typeface="Algerian" panose="04020705040A02060702" pitchFamily="82" charset="0"/>
            </a:endParaRPr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568" y="351301"/>
            <a:ext cx="5848403" cy="734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53136" y="2804539"/>
            <a:ext cx="6866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Молитва </a:t>
            </a:r>
            <a:r>
              <a:rPr lang="en-US" sz="3600" dirty="0" smtClean="0"/>
              <a:t>“</a:t>
            </a:r>
            <a:r>
              <a:rPr lang="ru-RU" sz="3600" dirty="0" smtClean="0"/>
              <a:t>Отче наш</a:t>
            </a:r>
            <a:r>
              <a:rPr lang="en-US" sz="3600" dirty="0" smtClean="0"/>
              <a:t>”</a:t>
            </a:r>
            <a:r>
              <a:rPr lang="ru-RU" sz="3600" dirty="0" smtClean="0"/>
              <a:t> на церковнославянском языке 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7611978" y="5628373"/>
            <a:ext cx="84782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Прослушайте и ответьте на вопросы</a:t>
            </a:r>
            <a:r>
              <a:rPr lang="en-US" sz="2800" dirty="0" smtClean="0"/>
              <a:t>:</a:t>
            </a:r>
          </a:p>
          <a:p>
            <a:pPr marL="342900" indent="-342900">
              <a:buAutoNum type="arabicPeriod"/>
            </a:pPr>
            <a:r>
              <a:rPr lang="ru-RU" sz="2800" dirty="0" smtClean="0"/>
              <a:t>В Чем особенность этого языка</a:t>
            </a:r>
          </a:p>
          <a:p>
            <a:pPr marL="342900" indent="-342900">
              <a:buAutoNum type="arabicPeriod"/>
            </a:pPr>
            <a:r>
              <a:rPr lang="ru-RU" sz="2800" dirty="0"/>
              <a:t> </a:t>
            </a:r>
            <a:r>
              <a:rPr lang="ru-RU" sz="2800" dirty="0" smtClean="0"/>
              <a:t>Где вы могли его услышать </a:t>
            </a:r>
            <a:endParaRPr lang="ru-RU" sz="2800" dirty="0"/>
          </a:p>
        </p:txBody>
      </p:sp>
      <p:pic>
        <p:nvPicPr>
          <p:cNvPr id="5" name="Молитва Отче наш на церковно славянском язык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33222" y="505327"/>
            <a:ext cx="1540042" cy="1540042"/>
          </a:xfrm>
          <a:prstGeom prst="rect">
            <a:avLst/>
          </a:prstGeom>
        </p:spPr>
      </p:pic>
      <p:pic>
        <p:nvPicPr>
          <p:cNvPr id="7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7909" y="0"/>
            <a:ext cx="6680910" cy="8229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23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22609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800" b="1" dirty="0">
                <a:solidFill>
                  <a:srgbClr val="101014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Почему в храмах используют церковнославянский язык</a:t>
            </a:r>
            <a:endParaRPr lang="en-US" sz="4800" dirty="0">
              <a:latin typeface="Agency FB" panose="020B0503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8071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101014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Традиция</a:t>
            </a:r>
            <a:endParaRPr lang="en-US" sz="2800" dirty="0">
              <a:latin typeface="Agency FB" panose="020B0503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4388287"/>
            <a:ext cx="397811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Использование церковнославянского языка в богослужении имеет многовековую традицию в Русской Православной Церкви.</a:t>
            </a:r>
            <a:endParaRPr lang="en-US" sz="1750" dirty="0">
              <a:latin typeface="Algerian" panose="04020705040A02060702" pitchFamily="8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332928" y="38071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101014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Единство</a:t>
            </a:r>
            <a:endParaRPr lang="en-US" sz="2800" dirty="0">
              <a:latin typeface="Agency FB" panose="020B0503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347096" y="4388287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Церковнославянский язык объединяет всех православных христиан, независимо от национальности.</a:t>
            </a:r>
            <a:endParaRPr lang="en-US" sz="1750" dirty="0">
              <a:latin typeface="Algerian" panose="04020705040A02060702" pitchFamily="82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9872067" y="38071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101014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Сакральность</a:t>
            </a:r>
            <a:endParaRPr lang="en-US" sz="2800" dirty="0">
              <a:latin typeface="Agency FB" panose="020B0503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9872067" y="4388287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Церковнославянский воспринимается как священный, возвышенный язык богослужения</a:t>
            </a: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044" y="40293"/>
            <a:ext cx="5345904" cy="356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64525"/>
            <a:ext cx="648283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01014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Заключение и вопросы</a:t>
            </a:r>
            <a:endParaRPr lang="en-US" sz="4450" dirty="0">
              <a:latin typeface="Agency FB" panose="020B0503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913465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0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Церковнославянский язык - это неотъемлемая часть православной традиции и культуры. Он продолжает играть важную роль в духовной жизни верующих, сохраняя связь поколений и передавая богатое наследие Русской Церкви.</a:t>
            </a:r>
            <a:endParaRPr lang="en-US" sz="2000" dirty="0">
              <a:latin typeface="Algerian" panose="04020705040A020607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70069" y="616387"/>
            <a:ext cx="7576661" cy="20991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101014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Что такое церковнославянский язык?</a:t>
            </a:r>
            <a:endParaRPr lang="en-US" sz="4400" dirty="0">
              <a:latin typeface="Agency FB" panose="020B0503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70069" y="3303270"/>
            <a:ext cx="503753" cy="503753"/>
          </a:xfrm>
          <a:prstGeom prst="roundRect">
            <a:avLst>
              <a:gd name="adj" fmla="val 6668"/>
            </a:avLst>
          </a:prstGeom>
          <a:solidFill>
            <a:srgbClr val="E0E0EC"/>
          </a:solidFill>
          <a:ln/>
        </p:spPr>
      </p:sp>
      <p:sp>
        <p:nvSpPr>
          <p:cNvPr id="5" name="Text 2"/>
          <p:cNvSpPr/>
          <p:nvPr/>
        </p:nvSpPr>
        <p:spPr>
          <a:xfrm>
            <a:off x="6457593" y="3387209"/>
            <a:ext cx="128707" cy="3358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1</a:t>
            </a:r>
            <a:endParaRPr lang="en-US" sz="2600" dirty="0"/>
          </a:p>
        </p:txBody>
      </p:sp>
      <p:sp>
        <p:nvSpPr>
          <p:cNvPr id="6" name="Text 3"/>
          <p:cNvSpPr/>
          <p:nvPr/>
        </p:nvSpPr>
        <p:spPr>
          <a:xfrm>
            <a:off x="6997660" y="3303270"/>
            <a:ext cx="2948821" cy="6996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Древний славянский язык</a:t>
            </a:r>
            <a:endParaRPr lang="en-US" sz="2200" dirty="0">
              <a:latin typeface="Agency FB" panose="020B0503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997660" y="4137184"/>
            <a:ext cx="2948821" cy="17912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Церковнославянский язык - это древнейшая форма славянского письменного языка, возникшая в IX веке.</a:t>
            </a:r>
            <a:endParaRPr lang="en-US" sz="1750" dirty="0">
              <a:latin typeface="Algerian" panose="04020705040A02060702" pitchFamily="82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10170319" y="3303270"/>
            <a:ext cx="503753" cy="503753"/>
          </a:xfrm>
          <a:prstGeom prst="roundRect">
            <a:avLst>
              <a:gd name="adj" fmla="val 6668"/>
            </a:avLst>
          </a:prstGeom>
          <a:solidFill>
            <a:srgbClr val="E0E0EC"/>
          </a:solidFill>
          <a:ln/>
        </p:spPr>
      </p:sp>
      <p:sp>
        <p:nvSpPr>
          <p:cNvPr id="9" name="Text 6"/>
          <p:cNvSpPr/>
          <p:nvPr/>
        </p:nvSpPr>
        <p:spPr>
          <a:xfrm>
            <a:off x="10334387" y="3387209"/>
            <a:ext cx="175617" cy="3358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2</a:t>
            </a:r>
            <a:endParaRPr lang="en-US" sz="2600" dirty="0"/>
          </a:p>
        </p:txBody>
      </p:sp>
      <p:sp>
        <p:nvSpPr>
          <p:cNvPr id="10" name="Text 7"/>
          <p:cNvSpPr/>
          <p:nvPr/>
        </p:nvSpPr>
        <p:spPr>
          <a:xfrm>
            <a:off x="10897910" y="3303270"/>
            <a:ext cx="2799040" cy="349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Язык богослужений</a:t>
            </a:r>
            <a:endParaRPr lang="en-US" sz="2200" dirty="0">
              <a:latin typeface="Agency FB" panose="020B0503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897910" y="3787378"/>
            <a:ext cx="2948821" cy="2149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Он использовался в богослужениях и литературе Русской Православной Церкви на протяжении многих веков.</a:t>
            </a:r>
            <a:endParaRPr lang="en-US" sz="1750" dirty="0">
              <a:latin typeface="Algerian" panose="04020705040A02060702" pitchFamily="82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270069" y="6412587"/>
            <a:ext cx="503753" cy="503753"/>
          </a:xfrm>
          <a:prstGeom prst="roundRect">
            <a:avLst>
              <a:gd name="adj" fmla="val 6668"/>
            </a:avLst>
          </a:prstGeom>
          <a:solidFill>
            <a:srgbClr val="E0E0EC"/>
          </a:solidFill>
          <a:ln/>
        </p:spPr>
      </p:sp>
      <p:sp>
        <p:nvSpPr>
          <p:cNvPr id="13" name="Text 10"/>
          <p:cNvSpPr/>
          <p:nvPr/>
        </p:nvSpPr>
        <p:spPr>
          <a:xfrm>
            <a:off x="6439972" y="6496526"/>
            <a:ext cx="163949" cy="3358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3</a:t>
            </a:r>
            <a:endParaRPr lang="en-US" sz="2600" dirty="0"/>
          </a:p>
        </p:txBody>
      </p:sp>
      <p:sp>
        <p:nvSpPr>
          <p:cNvPr id="14" name="Text 11"/>
          <p:cNvSpPr/>
          <p:nvPr/>
        </p:nvSpPr>
        <p:spPr>
          <a:xfrm>
            <a:off x="6997660" y="6412587"/>
            <a:ext cx="3054906" cy="349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Сохранение традиции</a:t>
            </a:r>
            <a:endParaRPr lang="en-US" sz="2200" dirty="0">
              <a:latin typeface="Agency FB" panose="020B0503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997660" y="6896695"/>
            <a:ext cx="6849070" cy="7165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Церковнославянский язык сыграл важную роль в сохранении и передаче православной культуры и традиций.</a:t>
            </a:r>
            <a:endParaRPr lang="en-US" sz="1750" dirty="0">
              <a:latin typeface="Algerian" panose="04020705040A02060702" pitchFamily="82" charset="0"/>
            </a:endParaRPr>
          </a:p>
        </p:txBody>
      </p:sp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18" y="816474"/>
            <a:ext cx="5446939" cy="703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2120" y="731520"/>
            <a:ext cx="11521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Прочитайте учебник и дайте определение терминам </a:t>
            </a:r>
            <a:endParaRPr lang="ru-RU" sz="40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159220"/>
              </p:ext>
            </p:extLst>
          </p:nvPr>
        </p:nvGraphicFramePr>
        <p:xfrm>
          <a:off x="960120" y="2420719"/>
          <a:ext cx="13289280" cy="4726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644640">
                  <a:extLst>
                    <a:ext uri="{9D8B030D-6E8A-4147-A177-3AD203B41FA5}">
                      <a16:colId xmlns:a16="http://schemas.microsoft.com/office/drawing/2014/main" val="3838224267"/>
                    </a:ext>
                  </a:extLst>
                </a:gridCol>
                <a:gridCol w="6644640">
                  <a:extLst>
                    <a:ext uri="{9D8B030D-6E8A-4147-A177-3AD203B41FA5}">
                      <a16:colId xmlns:a16="http://schemas.microsoft.com/office/drawing/2014/main" val="1512940824"/>
                    </a:ext>
                  </a:extLst>
                </a:gridCol>
              </a:tblGrid>
              <a:tr h="94536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Молитва 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893073"/>
                  </a:ext>
                </a:extLst>
              </a:tr>
              <a:tr h="94536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Песнопение 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7310903"/>
                  </a:ext>
                </a:extLst>
              </a:tr>
              <a:tr h="94536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Псалом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801567"/>
                  </a:ext>
                </a:extLst>
              </a:tr>
              <a:tr h="94536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Псалтирь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988944"/>
                  </a:ext>
                </a:extLst>
              </a:tr>
              <a:tr h="94536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Миссионер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342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999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39887"/>
              </p:ext>
            </p:extLst>
          </p:nvPr>
        </p:nvGraphicFramePr>
        <p:xfrm>
          <a:off x="960120" y="2420719"/>
          <a:ext cx="13289280" cy="4726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644640">
                  <a:extLst>
                    <a:ext uri="{9D8B030D-6E8A-4147-A177-3AD203B41FA5}">
                      <a16:colId xmlns:a16="http://schemas.microsoft.com/office/drawing/2014/main" val="3838224267"/>
                    </a:ext>
                  </a:extLst>
                </a:gridCol>
                <a:gridCol w="6644640">
                  <a:extLst>
                    <a:ext uri="{9D8B030D-6E8A-4147-A177-3AD203B41FA5}">
                      <a16:colId xmlns:a16="http://schemas.microsoft.com/office/drawing/2014/main" val="1512940824"/>
                    </a:ext>
                  </a:extLst>
                </a:gridCol>
              </a:tblGrid>
              <a:tr h="94536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Молитва 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893073"/>
                  </a:ext>
                </a:extLst>
              </a:tr>
              <a:tr h="94536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Песнопение 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7310903"/>
                  </a:ext>
                </a:extLst>
              </a:tr>
              <a:tr h="94536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Псалом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801567"/>
                  </a:ext>
                </a:extLst>
              </a:tr>
              <a:tr h="94536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Псалтирь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988944"/>
                  </a:ext>
                </a:extLst>
              </a:tr>
              <a:tr h="94536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Миссионер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3426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716253" y="2484887"/>
            <a:ext cx="6336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50"/>
              </a:lnSpc>
            </a:pP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Обращение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к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Богу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с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просьбами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благодарностью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или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прославлением</a:t>
            </a:r>
            <a:endParaRPr lang="en-US" sz="24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9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075366"/>
              </p:ext>
            </p:extLst>
          </p:nvPr>
        </p:nvGraphicFramePr>
        <p:xfrm>
          <a:off x="960120" y="2420719"/>
          <a:ext cx="13289280" cy="4726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644640">
                  <a:extLst>
                    <a:ext uri="{9D8B030D-6E8A-4147-A177-3AD203B41FA5}">
                      <a16:colId xmlns:a16="http://schemas.microsoft.com/office/drawing/2014/main" val="3838224267"/>
                    </a:ext>
                  </a:extLst>
                </a:gridCol>
                <a:gridCol w="6644640">
                  <a:extLst>
                    <a:ext uri="{9D8B030D-6E8A-4147-A177-3AD203B41FA5}">
                      <a16:colId xmlns:a16="http://schemas.microsoft.com/office/drawing/2014/main" val="1512940824"/>
                    </a:ext>
                  </a:extLst>
                </a:gridCol>
              </a:tblGrid>
              <a:tr h="94536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Молитва 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893073"/>
                  </a:ext>
                </a:extLst>
              </a:tr>
              <a:tr h="94536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Песнопение 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7310903"/>
                  </a:ext>
                </a:extLst>
              </a:tr>
              <a:tr h="94536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Псалом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801567"/>
                  </a:ext>
                </a:extLst>
              </a:tr>
              <a:tr h="94536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Псалтирь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988944"/>
                  </a:ext>
                </a:extLst>
              </a:tr>
              <a:tr h="94536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Миссионер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34260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636042" y="3497179"/>
            <a:ext cx="66133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Религиозная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песня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исполняемая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во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время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богослужения</a:t>
            </a:r>
            <a:endParaRPr lang="en-US" sz="2400" dirty="0">
              <a:latin typeface="Algerian" panose="04020705040A02060702" pitchFamily="82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716253" y="2484887"/>
            <a:ext cx="6336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50"/>
              </a:lnSpc>
            </a:pP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Обращение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к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Богу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с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просьбами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благодарностью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или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прославлением</a:t>
            </a:r>
            <a:endParaRPr lang="en-US" sz="24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31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770745"/>
              </p:ext>
            </p:extLst>
          </p:nvPr>
        </p:nvGraphicFramePr>
        <p:xfrm>
          <a:off x="960120" y="2420719"/>
          <a:ext cx="13289280" cy="4726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644640">
                  <a:extLst>
                    <a:ext uri="{9D8B030D-6E8A-4147-A177-3AD203B41FA5}">
                      <a16:colId xmlns:a16="http://schemas.microsoft.com/office/drawing/2014/main" val="3838224267"/>
                    </a:ext>
                  </a:extLst>
                </a:gridCol>
                <a:gridCol w="6644640">
                  <a:extLst>
                    <a:ext uri="{9D8B030D-6E8A-4147-A177-3AD203B41FA5}">
                      <a16:colId xmlns:a16="http://schemas.microsoft.com/office/drawing/2014/main" val="1512940824"/>
                    </a:ext>
                  </a:extLst>
                </a:gridCol>
              </a:tblGrid>
              <a:tr h="94536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Молитва 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893073"/>
                  </a:ext>
                </a:extLst>
              </a:tr>
              <a:tr h="94536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Песнопение 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7310903"/>
                  </a:ext>
                </a:extLst>
              </a:tr>
              <a:tr h="94536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Псалом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801567"/>
                  </a:ext>
                </a:extLst>
              </a:tr>
              <a:tr h="94536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Псалтирь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988944"/>
                  </a:ext>
                </a:extLst>
              </a:tr>
              <a:tr h="94536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Миссионер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3426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716253" y="2484887"/>
            <a:ext cx="6336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50"/>
              </a:lnSpc>
            </a:pP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Обращение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к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Богу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с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просьбами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благодарностью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или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прославлением</a:t>
            </a:r>
            <a:endParaRPr lang="en-US" sz="2400" dirty="0">
              <a:latin typeface="Algerian" panose="04020705040A02060702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36042" y="3497179"/>
            <a:ext cx="66133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Религиозная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песня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исполняемая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во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время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богослужения</a:t>
            </a:r>
            <a:endParaRPr lang="en-US" sz="2400" dirty="0">
              <a:latin typeface="Algerian" panose="04020705040A02060702" pitchFamily="82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636042" y="4332460"/>
            <a:ext cx="6336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50"/>
              </a:lnSpc>
            </a:pP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Религиозное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песнопение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входящее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в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состав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Книги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Псалмов</a:t>
            </a:r>
            <a:endParaRPr lang="en-US" sz="24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0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332589"/>
              </p:ext>
            </p:extLst>
          </p:nvPr>
        </p:nvGraphicFramePr>
        <p:xfrm>
          <a:off x="960120" y="2420719"/>
          <a:ext cx="13289280" cy="4726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644640">
                  <a:extLst>
                    <a:ext uri="{9D8B030D-6E8A-4147-A177-3AD203B41FA5}">
                      <a16:colId xmlns:a16="http://schemas.microsoft.com/office/drawing/2014/main" val="3838224267"/>
                    </a:ext>
                  </a:extLst>
                </a:gridCol>
                <a:gridCol w="6644640">
                  <a:extLst>
                    <a:ext uri="{9D8B030D-6E8A-4147-A177-3AD203B41FA5}">
                      <a16:colId xmlns:a16="http://schemas.microsoft.com/office/drawing/2014/main" val="1512940824"/>
                    </a:ext>
                  </a:extLst>
                </a:gridCol>
              </a:tblGrid>
              <a:tr h="94536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Молитва 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893073"/>
                  </a:ext>
                </a:extLst>
              </a:tr>
              <a:tr h="94536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Песнопение 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7310903"/>
                  </a:ext>
                </a:extLst>
              </a:tr>
              <a:tr h="94536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Псалом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801567"/>
                  </a:ext>
                </a:extLst>
              </a:tr>
              <a:tr h="94536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Псалтирь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988944"/>
                  </a:ext>
                </a:extLst>
              </a:tr>
              <a:tr h="94536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Миссионер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3426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716253" y="2484887"/>
            <a:ext cx="6336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50"/>
              </a:lnSpc>
            </a:pP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Обращение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к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Богу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с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просьбами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благодарностью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или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прославлением</a:t>
            </a:r>
            <a:endParaRPr lang="en-US" sz="2400" dirty="0">
              <a:latin typeface="Algerian" panose="04020705040A02060702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36042" y="3497179"/>
            <a:ext cx="66133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Религиозная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песня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исполняемая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во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время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богослужения</a:t>
            </a:r>
            <a:endParaRPr lang="en-US" sz="2400" dirty="0">
              <a:latin typeface="Algerian" panose="04020705040A02060702" pitchFamily="82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636042" y="4332460"/>
            <a:ext cx="6336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50"/>
              </a:lnSpc>
            </a:pP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Религиозное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песнопение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входящее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в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состав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Книги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Псалмов</a:t>
            </a:r>
            <a:endParaRPr lang="en-US" sz="2400" dirty="0">
              <a:latin typeface="Algerian" panose="04020705040A02060702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16252" y="5309937"/>
            <a:ext cx="653314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Сборник</a:t>
            </a:r>
            <a:r>
              <a:rPr lang="en-US" sz="28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8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псалмов</a:t>
            </a:r>
            <a:r>
              <a:rPr lang="en-US" sz="28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28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часть</a:t>
            </a:r>
            <a:r>
              <a:rPr lang="en-US" sz="28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8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Библии</a:t>
            </a:r>
            <a:endParaRPr lang="en-US" sz="2800" dirty="0">
              <a:latin typeface="Algerian" panose="04020705040A02060702" pitchFamily="82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501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332589"/>
              </p:ext>
            </p:extLst>
          </p:nvPr>
        </p:nvGraphicFramePr>
        <p:xfrm>
          <a:off x="960120" y="2420719"/>
          <a:ext cx="13289280" cy="4726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644640">
                  <a:extLst>
                    <a:ext uri="{9D8B030D-6E8A-4147-A177-3AD203B41FA5}">
                      <a16:colId xmlns:a16="http://schemas.microsoft.com/office/drawing/2014/main" val="3838224267"/>
                    </a:ext>
                  </a:extLst>
                </a:gridCol>
                <a:gridCol w="6644640">
                  <a:extLst>
                    <a:ext uri="{9D8B030D-6E8A-4147-A177-3AD203B41FA5}">
                      <a16:colId xmlns:a16="http://schemas.microsoft.com/office/drawing/2014/main" val="1512940824"/>
                    </a:ext>
                  </a:extLst>
                </a:gridCol>
              </a:tblGrid>
              <a:tr h="94536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Молитва 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893073"/>
                  </a:ext>
                </a:extLst>
              </a:tr>
              <a:tr h="94536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Песнопение 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7310903"/>
                  </a:ext>
                </a:extLst>
              </a:tr>
              <a:tr h="94536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Псалом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801567"/>
                  </a:ext>
                </a:extLst>
              </a:tr>
              <a:tr h="94536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Псалтирь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988944"/>
                  </a:ext>
                </a:extLst>
              </a:tr>
              <a:tr h="945368">
                <a:tc>
                  <a:txBody>
                    <a:bodyPr/>
                    <a:lstStyle/>
                    <a:p>
                      <a:r>
                        <a:rPr lang="ru-RU" sz="4800" dirty="0" smtClean="0"/>
                        <a:t>Миссионер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3426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716253" y="2484887"/>
            <a:ext cx="6336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50"/>
              </a:lnSpc>
            </a:pP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Обращение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к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Богу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с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просьбами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благодарностью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или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прославлением</a:t>
            </a:r>
            <a:endParaRPr lang="en-US" sz="2400" dirty="0">
              <a:latin typeface="Algerian" panose="04020705040A02060702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36042" y="3497179"/>
            <a:ext cx="66133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Религиозная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песня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исполняемая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во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время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богослужения</a:t>
            </a:r>
            <a:endParaRPr lang="en-US" sz="2400" dirty="0">
              <a:latin typeface="Algerian" panose="04020705040A02060702" pitchFamily="82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636042" y="4332460"/>
            <a:ext cx="6336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50"/>
              </a:lnSpc>
            </a:pP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Религиозное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песнопение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входящее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в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состав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Книги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Псалмов</a:t>
            </a:r>
            <a:endParaRPr lang="en-US" sz="2400" dirty="0">
              <a:latin typeface="Algerian" panose="04020705040A02060702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16252" y="5309937"/>
            <a:ext cx="653314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Сборник</a:t>
            </a:r>
            <a:r>
              <a:rPr lang="en-US" sz="28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8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псалмов</a:t>
            </a:r>
            <a:r>
              <a:rPr lang="en-US" sz="28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28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часть</a:t>
            </a:r>
            <a:r>
              <a:rPr lang="en-US" sz="28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8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Библии</a:t>
            </a:r>
            <a:endParaRPr lang="en-US" sz="2800" dirty="0">
              <a:latin typeface="Algerian" panose="04020705040A02060702" pitchFamily="82" charset="0"/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716253" y="6256313"/>
            <a:ext cx="63366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Человек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занимающийся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распространением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религии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, в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данном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случае</a:t>
            </a:r>
            <a:r>
              <a:rPr lang="en-US" sz="240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 - </a:t>
            </a:r>
            <a:r>
              <a:rPr lang="en-US" sz="2400" dirty="0" err="1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христианства</a:t>
            </a:r>
            <a:endParaRPr lang="en-US" sz="2400" dirty="0">
              <a:latin typeface="Algerian" panose="04020705040A02060702" pitchFamily="82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79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58509"/>
            <a:ext cx="125738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01014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Происхождение церковнославянского языка</a:t>
            </a:r>
            <a:endParaRPr lang="en-US" sz="4450" dirty="0">
              <a:latin typeface="Agency FB" panose="020B0503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01014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Глаголица</a:t>
            </a:r>
            <a:endParaRPr lang="en-US" sz="2200" dirty="0">
              <a:latin typeface="Agency FB" panose="020B0503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4215408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Первая славянская азбука, созданная Кириллом и Мефодием в IX веке.</a:t>
            </a:r>
            <a:endParaRPr lang="en-US" sz="1750" dirty="0">
              <a:latin typeface="Algerian" panose="04020705040A02060702" pitchFamily="8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332928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01014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Кириллица</a:t>
            </a:r>
            <a:endParaRPr lang="en-US" sz="2200" dirty="0">
              <a:latin typeface="Agency FB" panose="020B0503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332928" y="4215408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Позднее на основе глаголицы была создана более простая и удобная кириллица</a:t>
            </a: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01014"/>
                </a:solidFill>
                <a:latin typeface="Agency FB" panose="020B0503020202020204" pitchFamily="34" charset="0"/>
                <a:ea typeface="Playfair Display Bold" pitchFamily="34" charset="-122"/>
                <a:cs typeface="Playfair Display Bold" pitchFamily="34" charset="-120"/>
              </a:rPr>
              <a:t>Древнеболгарский</a:t>
            </a:r>
            <a:endParaRPr lang="en-US" sz="2200" dirty="0">
              <a:latin typeface="Agency FB" panose="020B0503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9872067" y="4215408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Algerian" panose="04020705040A02060702" pitchFamily="82" charset="0"/>
                <a:ea typeface="Open Sans" pitchFamily="34" charset="-122"/>
                <a:cs typeface="Open Sans" pitchFamily="34" charset="-120"/>
              </a:rPr>
              <a:t>Церковнославянский язык основывается на древнеболгарском - первом литературном языке славян.</a:t>
            </a:r>
            <a:endParaRPr lang="en-US" sz="1750" dirty="0">
              <a:latin typeface="Algerian" panose="04020705040A020607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158</TotalTime>
  <Words>627</Words>
  <Application>Microsoft Office PowerPoint</Application>
  <PresentationFormat>Произвольный</PresentationFormat>
  <Paragraphs>125</Paragraphs>
  <Slides>17</Slides>
  <Notes>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Algerian</vt:lpstr>
      <vt:lpstr>Calibri</vt:lpstr>
      <vt:lpstr>Open Sans</vt:lpstr>
      <vt:lpstr>Agency FB</vt:lpstr>
      <vt:lpstr>Playfair Display Bold</vt:lpstr>
      <vt:lpstr>Open Sans Medium</vt:lpstr>
      <vt:lpstr>Wingdings 3</vt:lpstr>
      <vt:lpstr>Century Gothic</vt:lpstr>
      <vt:lpstr>Arial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ASUS</cp:lastModifiedBy>
  <cp:revision>15</cp:revision>
  <dcterms:created xsi:type="dcterms:W3CDTF">2024-11-30T10:17:33Z</dcterms:created>
  <dcterms:modified xsi:type="dcterms:W3CDTF">2024-12-03T16:26:10Z</dcterms:modified>
</cp:coreProperties>
</file>