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79" r:id="rId7"/>
    <p:sldId id="260" r:id="rId8"/>
    <p:sldId id="261" r:id="rId9"/>
    <p:sldId id="264" r:id="rId10"/>
    <p:sldId id="265" r:id="rId11"/>
    <p:sldId id="266" r:id="rId12"/>
    <p:sldId id="267" r:id="rId13"/>
    <p:sldId id="275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7" r:id="rId22"/>
    <p:sldId id="278" r:id="rId23"/>
  </p:sldIdLst>
  <p:sldSz cx="18288000" cy="10287000"/>
  <p:notesSz cx="6858000" cy="9144000"/>
  <p:embeddedFontLst>
    <p:embeddedFont>
      <p:font typeface="Anaphora Bold" panose="020B0604020202020204" charset="0"/>
      <p:regular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Anaphora" panose="020B0604020202020204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9" autoAdjust="0"/>
    <p:restoredTop sz="88970" autoAdjust="0"/>
  </p:normalViewPr>
  <p:slideViewPr>
    <p:cSldViewPr>
      <p:cViewPr varScale="1">
        <p:scale>
          <a:sx n="53" d="100"/>
          <a:sy n="53" d="100"/>
        </p:scale>
        <p:origin x="8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12" Type="http://schemas.openxmlformats.org/officeDocument/2006/relationships/image" Target="../media/image10.svg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openxmlformats.org/officeDocument/2006/relationships/image" Target="../media/image14.sv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5" Type="http://schemas.openxmlformats.org/officeDocument/2006/relationships/image" Target="../media/image8.png"/><Relationship Id="rId10" Type="http://schemas.openxmlformats.org/officeDocument/2006/relationships/image" Target="../media/image8.svg"/><Relationship Id="rId19" Type="http://schemas.openxmlformats.org/officeDocument/2006/relationships/image" Target="../media/image16.sv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7" Type="http://schemas.openxmlformats.org/officeDocument/2006/relationships/image" Target="../media/image29.png"/><Relationship Id="rId12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7" Type="http://schemas.openxmlformats.org/officeDocument/2006/relationships/image" Target="../media/image29.png"/><Relationship Id="rId12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7" Type="http://schemas.openxmlformats.org/officeDocument/2006/relationships/image" Target="../media/image29.png"/><Relationship Id="rId12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0.svg"/><Relationship Id="rId3" Type="http://schemas.openxmlformats.org/officeDocument/2006/relationships/image" Target="../media/image420.svg"/><Relationship Id="rId7" Type="http://schemas.openxmlformats.org/officeDocument/2006/relationships/image" Target="../media/image41.svg"/><Relationship Id="rId17" Type="http://schemas.openxmlformats.org/officeDocument/2006/relationships/image" Target="../media/image29.png"/><Relationship Id="rId12" Type="http://schemas.openxmlformats.org/officeDocument/2006/relationships/image" Target="../media/image460.svg"/><Relationship Id="rId2" Type="http://schemas.openxmlformats.org/officeDocument/2006/relationships/image" Target="../media/image25.png"/><Relationship Id="rId16" Type="http://schemas.openxmlformats.org/officeDocument/2006/relationships/image" Target="../media/image50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1.svg"/><Relationship Id="rId15" Type="http://schemas.openxmlformats.org/officeDocument/2006/relationships/image" Target="../media/image28.png"/><Relationship Id="rId10" Type="http://schemas.openxmlformats.org/officeDocument/2006/relationships/image" Target="../media/image440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0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7" Type="http://schemas.openxmlformats.org/officeDocument/2006/relationships/image" Target="../media/image29.png"/><Relationship Id="rId12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2" Type="http://schemas.openxmlformats.org/officeDocument/2006/relationships/image" Target="../media/image46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2" Type="http://schemas.openxmlformats.org/officeDocument/2006/relationships/image" Target="../media/image46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2" Type="http://schemas.openxmlformats.org/officeDocument/2006/relationships/image" Target="../media/image46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2" Type="http://schemas.openxmlformats.org/officeDocument/2006/relationships/image" Target="../media/image46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2" Type="http://schemas.openxmlformats.org/officeDocument/2006/relationships/image" Target="../media/image46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8" Type="http://schemas.openxmlformats.org/officeDocument/2006/relationships/image" Target="../media/image15.pn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17" Type="http://schemas.openxmlformats.org/officeDocument/2006/relationships/image" Target="../media/image14.png"/><Relationship Id="rId12" Type="http://schemas.openxmlformats.org/officeDocument/2006/relationships/image" Target="../media/image20.svg"/><Relationship Id="rId2" Type="http://schemas.openxmlformats.org/officeDocument/2006/relationships/image" Target="../media/image1.png"/><Relationship Id="rId16" Type="http://schemas.openxmlformats.org/officeDocument/2006/relationships/image" Target="../media/image2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5" Type="http://schemas.openxmlformats.org/officeDocument/2006/relationships/image" Target="../media/image13.png"/><Relationship Id="rId4" Type="http://schemas.openxmlformats.org/officeDocument/2006/relationships/image" Target="../media/image2.png"/><Relationship Id="rId9" Type="http://schemas.openxmlformats.org/officeDocument/2006/relationships/image" Target="../media/image12.png"/><Relationship Id="rId14" Type="http://schemas.openxmlformats.org/officeDocument/2006/relationships/image" Target="../media/image22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0.svg"/><Relationship Id="rId3" Type="http://schemas.openxmlformats.org/officeDocument/2006/relationships/image" Target="../media/image420.svg"/><Relationship Id="rId7" Type="http://schemas.openxmlformats.org/officeDocument/2006/relationships/image" Target="../media/image41.svg"/><Relationship Id="rId12" Type="http://schemas.openxmlformats.org/officeDocument/2006/relationships/image" Target="../media/image460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1.svg"/><Relationship Id="rId15" Type="http://schemas.openxmlformats.org/officeDocument/2006/relationships/image" Target="../media/image28.png"/><Relationship Id="rId10" Type="http://schemas.openxmlformats.org/officeDocument/2006/relationships/image" Target="../media/image440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0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7.png"/><Relationship Id="rId18" Type="http://schemas.openxmlformats.org/officeDocument/2006/relationships/image" Target="../media/image521.svg"/><Relationship Id="rId3" Type="http://schemas.openxmlformats.org/officeDocument/2006/relationships/image" Target="../media/image421.svg"/><Relationship Id="rId7" Type="http://schemas.openxmlformats.org/officeDocument/2006/relationships/image" Target="../media/image43.svg"/><Relationship Id="rId12" Type="http://schemas.openxmlformats.org/officeDocument/2006/relationships/image" Target="../media/image461.svg"/><Relationship Id="rId17" Type="http://schemas.openxmlformats.org/officeDocument/2006/relationships/image" Target="../media/image29.png"/><Relationship Id="rId2" Type="http://schemas.openxmlformats.org/officeDocument/2006/relationships/image" Target="../media/image25.png"/><Relationship Id="rId16" Type="http://schemas.openxmlformats.org/officeDocument/2006/relationships/image" Target="../media/image501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30.png"/><Relationship Id="rId5" Type="http://schemas.openxmlformats.org/officeDocument/2006/relationships/image" Target="../media/image23.svg"/><Relationship Id="rId15" Type="http://schemas.openxmlformats.org/officeDocument/2006/relationships/image" Target="../media/image28.png"/><Relationship Id="rId10" Type="http://schemas.openxmlformats.org/officeDocument/2006/relationships/image" Target="../media/image441.sv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1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40.svg"/><Relationship Id="rId4" Type="http://schemas.openxmlformats.org/officeDocument/2006/relationships/image" Target="../media/image2.png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.svg"/><Relationship Id="rId7" Type="http://schemas.openxmlformats.org/officeDocument/2006/relationships/image" Target="../media/image16.png"/><Relationship Id="rId12" Type="http://schemas.openxmlformats.org/officeDocument/2006/relationships/image" Target="../media/image3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18.png"/><Relationship Id="rId5" Type="http://schemas.openxmlformats.org/officeDocument/2006/relationships/image" Target="../media/image4.svg"/><Relationship Id="rId10" Type="http://schemas.openxmlformats.org/officeDocument/2006/relationships/image" Target="../media/image28.sv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2.png"/><Relationship Id="rId3" Type="http://schemas.openxmlformats.org/officeDocument/2006/relationships/image" Target="../media/image2.svg"/><Relationship Id="rId7" Type="http://schemas.openxmlformats.org/officeDocument/2006/relationships/image" Target="../media/image4.svg"/><Relationship Id="rId12" Type="http://schemas.openxmlformats.org/officeDocument/2006/relationships/image" Target="../media/image3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1.png"/><Relationship Id="rId5" Type="http://schemas.openxmlformats.org/officeDocument/2006/relationships/image" Target="../media/image32.svg"/><Relationship Id="rId10" Type="http://schemas.openxmlformats.org/officeDocument/2006/relationships/image" Target="../media/image34.svg"/><Relationship Id="rId4" Type="http://schemas.openxmlformats.org/officeDocument/2006/relationships/image" Target="../media/image19.png"/><Relationship Id="rId9" Type="http://schemas.openxmlformats.org/officeDocument/2006/relationships/image" Target="../media/image20.png"/><Relationship Id="rId14" Type="http://schemas.openxmlformats.org/officeDocument/2006/relationships/image" Target="../media/image3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87" Type="http://schemas.openxmlformats.org/officeDocument/2006/relationships/image" Target="../media/image23.png"/><Relationship Id="rId24" Type="http://schemas.openxmlformats.org/officeDocument/2006/relationships/image" Target="../media/image66.svg"/><Relationship Id="rId5" Type="http://schemas.openxmlformats.org/officeDocument/2006/relationships/image" Target="../media/image4.svg"/><Relationship Id="rId86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87" Type="http://schemas.openxmlformats.org/officeDocument/2006/relationships/image" Target="../media/image23.png"/><Relationship Id="rId24" Type="http://schemas.openxmlformats.org/officeDocument/2006/relationships/image" Target="../media/image66.svg"/><Relationship Id="rId5" Type="http://schemas.openxmlformats.org/officeDocument/2006/relationships/image" Target="../media/image4.svg"/><Relationship Id="rId86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40.svg"/><Relationship Id="rId4" Type="http://schemas.openxmlformats.org/officeDocument/2006/relationships/image" Target="../media/image2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7" Type="http://schemas.openxmlformats.org/officeDocument/2006/relationships/image" Target="../media/image29.png"/><Relationship Id="rId12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8" Type="http://schemas.openxmlformats.org/officeDocument/2006/relationships/image" Target="../media/image52.svg"/><Relationship Id="rId3" Type="http://schemas.openxmlformats.org/officeDocument/2006/relationships/image" Target="../media/image42.svg"/><Relationship Id="rId7" Type="http://schemas.openxmlformats.org/officeDocument/2006/relationships/image" Target="../media/image4.svg"/><Relationship Id="rId17" Type="http://schemas.openxmlformats.org/officeDocument/2006/relationships/image" Target="../media/image29.png"/><Relationship Id="rId12" Type="http://schemas.openxmlformats.org/officeDocument/2006/relationships/image" Target="../media/image46.svg"/><Relationship Id="rId2" Type="http://schemas.openxmlformats.org/officeDocument/2006/relationships/image" Target="../media/image25.png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2.svg"/><Relationship Id="rId15" Type="http://schemas.openxmlformats.org/officeDocument/2006/relationships/image" Target="../media/image28.png"/><Relationship Id="rId10" Type="http://schemas.openxmlformats.org/officeDocument/2006/relationships/image" Target="../media/image44.svg"/><Relationship Id="rId19" Type="http://schemas.openxmlformats.org/officeDocument/2006/relationships/image" Target="../media/image30.png"/><Relationship Id="rId4" Type="http://schemas.openxmlformats.org/officeDocument/2006/relationships/image" Target="../media/image1.png"/><Relationship Id="rId9" Type="http://schemas.openxmlformats.org/officeDocument/2006/relationships/image" Target="../media/image26.png"/><Relationship Id="rId14" Type="http://schemas.openxmlformats.org/officeDocument/2006/relationships/image" Target="../media/image4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138721" y="-2740773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52550" y="7774518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 t="6174" r="52678" b="18139"/>
          <a:stretch>
            <a:fillRect/>
          </a:stretch>
        </p:blipFill>
        <p:spPr>
          <a:xfrm>
            <a:off x="258356" y="7768664"/>
            <a:ext cx="2344063" cy="4182536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 rot="-897316">
            <a:off x="15928413" y="315781"/>
            <a:ext cx="2085043" cy="3304823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7031100" y="3052257"/>
            <a:ext cx="3824451" cy="4592682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7005653" y="6084588"/>
            <a:ext cx="3784699" cy="1854502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>
            <a:off x="12530654" y="4696383"/>
            <a:ext cx="4159930" cy="3093475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13322892" y="6187015"/>
            <a:ext cx="1503574" cy="736751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rcRect/>
          <a:stretch>
            <a:fillRect/>
          </a:stretch>
        </p:blipFill>
        <p:spPr>
          <a:xfrm rot="5331504" flipV="1">
            <a:off x="13560400" y="4876216"/>
            <a:ext cx="2472713" cy="69854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20"/>
          <a:srcRect l="33000" t="25111" r="45000" b="26000"/>
          <a:stretch/>
        </p:blipFill>
        <p:spPr>
          <a:xfrm>
            <a:off x="654906" y="1709886"/>
            <a:ext cx="5270905" cy="65886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3844116" y="5003984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7444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5018255" y="4906920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16158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5049385" y="6207640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24295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1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4002506" y="6197610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24237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3923347" y="7417216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24237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1621572" y="7417216"/>
            <a:ext cx="1307099" cy="1852846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3237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38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39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40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41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42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1474759" y="5171037"/>
            <a:ext cx="1307099" cy="1852846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40395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 Обращайтесь почтительно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38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39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40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41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42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6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2849341" y="5053987"/>
            <a:ext cx="1307099" cy="1852846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40395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 Обращайтесь почтительно с этим могущественным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38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39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40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41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42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1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2735496" y="3838468"/>
            <a:ext cx="1307099" cy="1852846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48474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 Обращайтесь почтительно с этим 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могущественным орудием; в руках умелых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38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39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40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41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42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9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1689407" y="3825910"/>
            <a:ext cx="1307099" cy="1852846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564622" cy="56553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 Обращайтесь почтительно с этим могущественным орудием; в руках умелых оно в состоянии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43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44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45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46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47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7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52550" y="7774518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 t="6174" r="52678" b="18139"/>
          <a:stretch>
            <a:fillRect/>
          </a:stretch>
        </p:blipFill>
        <p:spPr>
          <a:xfrm>
            <a:off x="258356" y="7768664"/>
            <a:ext cx="2344063" cy="4182536"/>
          </a:xfrm>
          <a:prstGeom prst="rect">
            <a:avLst/>
          </a:prstGeom>
        </p:spPr>
      </p:pic>
      <p:sp>
        <p:nvSpPr>
          <p:cNvPr id="29" name="TextBox 29"/>
          <p:cNvSpPr txBox="1"/>
          <p:nvPr/>
        </p:nvSpPr>
        <p:spPr>
          <a:xfrm>
            <a:off x="2565843" y="1253935"/>
            <a:ext cx="16542116" cy="2647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332"/>
              </a:lnSpc>
            </a:pPr>
            <a:r>
              <a:rPr lang="en-US" sz="9392" dirty="0" err="1">
                <a:solidFill>
                  <a:srgbClr val="2C2840"/>
                </a:solidFill>
                <a:latin typeface="Anaphora Bold"/>
              </a:rPr>
              <a:t>Чередующиеся</a:t>
            </a:r>
            <a:r>
              <a:rPr lang="en-US" sz="9392" dirty="0">
                <a:solidFill>
                  <a:srgbClr val="2C2840"/>
                </a:solidFill>
                <a:latin typeface="Anaphora Bold"/>
              </a:rPr>
              <a:t> </a:t>
            </a:r>
            <a:r>
              <a:rPr lang="en-US" sz="9392" dirty="0" err="1">
                <a:solidFill>
                  <a:srgbClr val="2C2840"/>
                </a:solidFill>
                <a:latin typeface="Anaphora Bold"/>
              </a:rPr>
              <a:t>гласные</a:t>
            </a:r>
            <a:r>
              <a:rPr lang="en-US" sz="9392" dirty="0">
                <a:solidFill>
                  <a:srgbClr val="2C2840"/>
                </a:solidFill>
                <a:latin typeface="Anaphora Bold"/>
              </a:rPr>
              <a:t> </a:t>
            </a:r>
          </a:p>
          <a:p>
            <a:pPr algn="ctr">
              <a:lnSpc>
                <a:spcPts val="10332"/>
              </a:lnSpc>
            </a:pPr>
            <a:r>
              <a:rPr lang="en-US" sz="9392" dirty="0">
                <a:solidFill>
                  <a:srgbClr val="2C2840"/>
                </a:solidFill>
                <a:latin typeface="Anaphora Bold"/>
              </a:rPr>
              <a:t>в </a:t>
            </a:r>
            <a:r>
              <a:rPr lang="en-US" sz="9392" dirty="0" err="1">
                <a:solidFill>
                  <a:srgbClr val="2C2840"/>
                </a:solidFill>
                <a:latin typeface="Anaphora Bold"/>
              </a:rPr>
              <a:t>корне</a:t>
            </a:r>
            <a:r>
              <a:rPr lang="en-US" sz="9392" dirty="0">
                <a:solidFill>
                  <a:srgbClr val="2C2840"/>
                </a:solidFill>
                <a:latin typeface="Anaphora Bold"/>
              </a:rPr>
              <a:t> </a:t>
            </a:r>
            <a:r>
              <a:rPr lang="en-US" sz="9392" dirty="0" err="1">
                <a:solidFill>
                  <a:srgbClr val="2C2840"/>
                </a:solidFill>
                <a:latin typeface="Anaphora Bold"/>
              </a:rPr>
              <a:t>слова</a:t>
            </a:r>
            <a:endParaRPr lang="en-US" sz="9392" dirty="0">
              <a:solidFill>
                <a:srgbClr val="2C2840"/>
              </a:solidFill>
              <a:latin typeface="Anaphora Bold"/>
            </a:endParaRPr>
          </a:p>
        </p:txBody>
      </p:sp>
      <p:pic>
        <p:nvPicPr>
          <p:cNvPr id="32" name="Picture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11156720" y="4774533"/>
            <a:ext cx="5787902" cy="4556657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>
            <a:fillRect/>
          </a:stretch>
        </p:blipFill>
        <p:spPr>
          <a:xfrm>
            <a:off x="8163844" y="6941831"/>
            <a:ext cx="4606394" cy="2629832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2220173" y="4581679"/>
            <a:ext cx="3723270" cy="511949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50" y="599209"/>
            <a:ext cx="2949887" cy="294988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1444610" y="2682223"/>
            <a:ext cx="1307099" cy="1852846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65787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 Обращайтесь почтительно с этим могущественным орудием; в руках умелых оно в состоянии совершать чудеса».</a:t>
            </a:r>
          </a:p>
          <a:p>
            <a:pPr>
              <a:lnSpc>
                <a:spcPct val="150000"/>
              </a:lnSpc>
            </a:pP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</p:spTree>
    <p:extLst>
      <p:ext uri="{BB962C8B-B14F-4D97-AF65-F5344CB8AC3E}">
        <p14:creationId xmlns:p14="http://schemas.microsoft.com/office/powerpoint/2010/main" val="421324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9295041" y="2628759"/>
            <a:ext cx="1307099" cy="1852846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235489" y="8769196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4912617" y="8985506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5738754" y="8995512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309805" y="8769196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351951" y="8696840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65787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язык, наш прекрасный русский язык </a:t>
            </a:r>
            <a:r>
              <a:rPr lang="en-US" sz="3600" dirty="0" smtClean="0">
                <a:solidFill>
                  <a:srgbClr val="2C2840"/>
                </a:solidFill>
                <a:latin typeface="Anaphora"/>
              </a:rPr>
              <a:t>—</a:t>
            </a:r>
            <a:r>
              <a:rPr lang="ru-RU" sz="36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это клад, это достояние, переданное нам нашими предшественниками! Обращайтесь почтительно с этим могущественным орудием; в руках умелых оно в состоянии совершать чудеса».</a:t>
            </a:r>
          </a:p>
          <a:p>
            <a:pPr>
              <a:lnSpc>
                <a:spcPct val="150000"/>
              </a:lnSpc>
            </a:pP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sp>
        <p:nvSpPr>
          <p:cNvPr id="37" name="TextBox 28"/>
          <p:cNvSpPr txBox="1"/>
          <p:nvPr/>
        </p:nvSpPr>
        <p:spPr>
          <a:xfrm>
            <a:off x="4280247" y="6798558"/>
            <a:ext cx="3341668" cy="15927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2C2840"/>
                </a:solidFill>
                <a:latin typeface="Anaphora"/>
              </a:rPr>
              <a:t>И. С. Тургенев</a:t>
            </a:r>
          </a:p>
          <a:p>
            <a:pPr>
              <a:lnSpc>
                <a:spcPct val="150000"/>
              </a:lnSpc>
            </a:pP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</p:spTree>
    <p:extLst>
      <p:ext uri="{BB962C8B-B14F-4D97-AF65-F5344CB8AC3E}">
        <p14:creationId xmlns:p14="http://schemas.microsoft.com/office/powerpoint/2010/main" val="114949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 rot="-137465" flipH="1">
            <a:off x="-210492" y="7619005"/>
            <a:ext cx="2421156" cy="3837567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2563657" y="447143"/>
            <a:ext cx="13793274" cy="9254033"/>
          </a:xfrm>
          <a:prstGeom prst="rect">
            <a:avLst/>
          </a:prstGeom>
        </p:spPr>
      </p:pic>
      <p:sp>
        <p:nvSpPr>
          <p:cNvPr id="30" name="TextBox 30"/>
          <p:cNvSpPr txBox="1"/>
          <p:nvPr/>
        </p:nvSpPr>
        <p:spPr>
          <a:xfrm>
            <a:off x="2674679" y="3908427"/>
            <a:ext cx="13530475" cy="29059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087"/>
              </a:lnSpc>
              <a:spcBef>
                <a:spcPct val="0"/>
              </a:spcBef>
            </a:pPr>
            <a:r>
              <a:rPr lang="ru-RU" sz="13800" dirty="0" smtClean="0">
                <a:solidFill>
                  <a:srgbClr val="000000"/>
                </a:solidFill>
                <a:latin typeface="Anaphora"/>
              </a:rPr>
              <a:t>Спасибо, </a:t>
            </a:r>
          </a:p>
          <a:p>
            <a:pPr algn="ctr">
              <a:spcBef>
                <a:spcPct val="0"/>
              </a:spcBef>
            </a:pPr>
            <a:r>
              <a:rPr lang="ru-RU" sz="13800" dirty="0" smtClean="0">
                <a:solidFill>
                  <a:srgbClr val="000000"/>
                </a:solidFill>
                <a:latin typeface="Anaphora"/>
              </a:rPr>
              <a:t>друзья!</a:t>
            </a:r>
            <a:endParaRPr lang="en-US" sz="13800" dirty="0">
              <a:solidFill>
                <a:srgbClr val="000000"/>
              </a:solidFill>
              <a:latin typeface="Anaphora"/>
            </a:endParaRPr>
          </a:p>
        </p:txBody>
      </p:sp>
    </p:spTree>
    <p:extLst>
      <p:ext uri="{BB962C8B-B14F-4D97-AF65-F5344CB8AC3E}">
        <p14:creationId xmlns:p14="http://schemas.microsoft.com/office/powerpoint/2010/main" val="140181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452003" y="1066800"/>
            <a:ext cx="16244274" cy="31965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Чередующиеся гласные в корне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 — явление, при котором гласные «а» и «о», «и» и «е» могут меняться в разных формах одного и того же слова или в родственных словах.</a:t>
            </a:r>
          </a:p>
        </p:txBody>
      </p:sp>
      <p:pic>
        <p:nvPicPr>
          <p:cNvPr id="15" name="Picture 15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sp>
        <p:nvSpPr>
          <p:cNvPr id="29" name="TextBox 29"/>
          <p:cNvSpPr txBox="1"/>
          <p:nvPr/>
        </p:nvSpPr>
        <p:spPr>
          <a:xfrm>
            <a:off x="6174844" y="4819953"/>
            <a:ext cx="16244274" cy="16329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 dirty="0">
                <a:solidFill>
                  <a:srgbClr val="009B3E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з</a:t>
            </a:r>
            <a:r>
              <a:rPr lang="en-US" sz="5695" b="1" u="sng" dirty="0" err="1">
                <a:solidFill>
                  <a:srgbClr val="009B3E"/>
                </a:solidFill>
                <a:latin typeface="Anaphora"/>
              </a:rPr>
              <a:t>о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ри</a:t>
            </a:r>
            <a:r>
              <a:rPr lang="en-US" sz="5695" dirty="0">
                <a:solidFill>
                  <a:srgbClr val="009B3E"/>
                </a:solidFill>
                <a:latin typeface="Anaphora"/>
              </a:rPr>
              <a:t>, 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з</a:t>
            </a:r>
            <a:r>
              <a:rPr lang="en-US" sz="5695" b="1" u="sng" dirty="0" err="1">
                <a:solidFill>
                  <a:srgbClr val="009B3E"/>
                </a:solidFill>
                <a:latin typeface="Anaphora"/>
              </a:rPr>
              <a:t>а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ря</a:t>
            </a:r>
            <a:r>
              <a:rPr lang="en-US" sz="5695" dirty="0">
                <a:solidFill>
                  <a:srgbClr val="009B3E"/>
                </a:solidFill>
                <a:latin typeface="Anaphora"/>
              </a:rPr>
              <a:t>, 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з</a:t>
            </a:r>
            <a:r>
              <a:rPr lang="en-US" sz="5695" b="1" u="sng" dirty="0" err="1">
                <a:solidFill>
                  <a:srgbClr val="009B3E"/>
                </a:solidFill>
                <a:latin typeface="Anaphora"/>
              </a:rPr>
              <a:t>о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рька</a:t>
            </a:r>
            <a:endParaRPr lang="en-US" sz="5695" dirty="0">
              <a:solidFill>
                <a:srgbClr val="009B3E"/>
              </a:solidFill>
              <a:latin typeface="Anaphora"/>
            </a:endParaRPr>
          </a:p>
          <a:p>
            <a:pPr>
              <a:lnSpc>
                <a:spcPts val="6264"/>
              </a:lnSpc>
            </a:pPr>
            <a:r>
              <a:rPr lang="en-US" sz="5695" dirty="0" err="1">
                <a:solidFill>
                  <a:srgbClr val="009B3E"/>
                </a:solidFill>
                <a:latin typeface="Anaphora"/>
              </a:rPr>
              <a:t>расст</a:t>
            </a:r>
            <a:r>
              <a:rPr lang="en-US" sz="5695" b="1" u="sng" dirty="0" err="1">
                <a:solidFill>
                  <a:srgbClr val="009B3E"/>
                </a:solidFill>
                <a:latin typeface="Anaphora"/>
              </a:rPr>
              <a:t>и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лать</a:t>
            </a:r>
            <a:r>
              <a:rPr lang="en-US" sz="5695" dirty="0">
                <a:solidFill>
                  <a:srgbClr val="009B3E"/>
                </a:solidFill>
                <a:latin typeface="Anaphora"/>
              </a:rPr>
              <a:t>, 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расст</a:t>
            </a:r>
            <a:r>
              <a:rPr lang="en-US" sz="5695" b="1" u="sng" dirty="0" err="1">
                <a:solidFill>
                  <a:srgbClr val="009B3E"/>
                </a:solidFill>
                <a:latin typeface="Anaphora"/>
              </a:rPr>
              <a:t>е</a:t>
            </a:r>
            <a:r>
              <a:rPr lang="en-US" sz="5695" dirty="0" err="1">
                <a:solidFill>
                  <a:srgbClr val="009B3E"/>
                </a:solidFill>
                <a:latin typeface="Anaphora"/>
              </a:rPr>
              <a:t>лить</a:t>
            </a:r>
            <a:endParaRPr lang="en-US" sz="5695" dirty="0">
              <a:solidFill>
                <a:srgbClr val="009B3E"/>
              </a:solidFill>
              <a:latin typeface="Anaphora"/>
            </a:endParaRPr>
          </a:p>
        </p:txBody>
      </p:sp>
      <p:pic>
        <p:nvPicPr>
          <p:cNvPr id="30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>
            <a:off x="706136" y="4808333"/>
            <a:ext cx="4122248" cy="4823908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4208464" y="6889572"/>
            <a:ext cx="3146510" cy="2534371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 t="69509"/>
          <a:stretch>
            <a:fillRect/>
          </a:stretch>
        </p:blipFill>
        <p:spPr>
          <a:xfrm>
            <a:off x="4858656" y="6723181"/>
            <a:ext cx="8975585" cy="28671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-450588" y="6321486"/>
            <a:ext cx="9910882" cy="967662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829631" y="7568955"/>
            <a:ext cx="9910882" cy="9676624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4739628" y="4364674"/>
            <a:ext cx="943816" cy="681263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3414808" y="1233854"/>
            <a:ext cx="14184941" cy="47776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 dirty="0">
                <a:solidFill>
                  <a:srgbClr val="2C2840"/>
                </a:solidFill>
                <a:latin typeface="Anaphora"/>
              </a:rPr>
              <a:t>В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корнях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-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кас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- — -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кос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- </a:t>
            </a:r>
            <a:r>
              <a:rPr lang="en-US" sz="5695" dirty="0">
                <a:solidFill>
                  <a:srgbClr val="DB4231"/>
                </a:solidFill>
                <a:latin typeface="Anaphora Bold"/>
              </a:rPr>
              <a:t>А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пишется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если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есть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суффикс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>
                <a:solidFill>
                  <a:srgbClr val="008D38"/>
                </a:solidFill>
                <a:latin typeface="Anaphora Bold"/>
              </a:rPr>
              <a:t>А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во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всех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остальных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случаях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 err="1">
                <a:solidFill>
                  <a:srgbClr val="2C2840"/>
                </a:solidFill>
                <a:latin typeface="Anaphora"/>
              </a:rPr>
              <a:t>пишем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5695" dirty="0">
                <a:solidFill>
                  <a:srgbClr val="DB4231"/>
                </a:solidFill>
                <a:latin typeface="Anaphora Bold"/>
              </a:rPr>
              <a:t>О</a:t>
            </a:r>
            <a:r>
              <a:rPr lang="en-US" sz="5695" dirty="0">
                <a:solidFill>
                  <a:srgbClr val="2C2840"/>
                </a:solidFill>
                <a:latin typeface="Anaphora"/>
              </a:rPr>
              <a:t>: </a:t>
            </a:r>
          </a:p>
          <a:p>
            <a:pPr>
              <a:lnSpc>
                <a:spcPts val="6264"/>
              </a:lnSpc>
            </a:pPr>
            <a:endParaRPr lang="en-US" sz="5695" dirty="0">
              <a:solidFill>
                <a:srgbClr val="2C2840"/>
              </a:solidFill>
              <a:latin typeface="Anaphora"/>
            </a:endParaRPr>
          </a:p>
          <a:p>
            <a:pPr>
              <a:lnSpc>
                <a:spcPts val="6264"/>
              </a:lnSpc>
            </a:pPr>
            <a:r>
              <a:rPr lang="en-US" sz="5695" dirty="0" err="1">
                <a:solidFill>
                  <a:srgbClr val="008D38"/>
                </a:solidFill>
                <a:latin typeface="Anaphora"/>
              </a:rPr>
              <a:t>к</a:t>
            </a:r>
            <a:r>
              <a:rPr lang="en-US" sz="5695" u="sng" dirty="0" err="1">
                <a:solidFill>
                  <a:srgbClr val="008D38"/>
                </a:solidFill>
                <a:latin typeface="Anaphora"/>
              </a:rPr>
              <a:t>а</a:t>
            </a:r>
            <a:r>
              <a:rPr lang="en-US" sz="5695" dirty="0" err="1">
                <a:solidFill>
                  <a:srgbClr val="008D38"/>
                </a:solidFill>
                <a:latin typeface="Anaphora"/>
              </a:rPr>
              <a:t>с</a:t>
            </a:r>
            <a:r>
              <a:rPr lang="en-US" sz="5695" u="sng" dirty="0" err="1">
                <a:solidFill>
                  <a:srgbClr val="008D38"/>
                </a:solidFill>
                <a:latin typeface="Anaphora Bold"/>
              </a:rPr>
              <a:t>а</a:t>
            </a:r>
            <a:r>
              <a:rPr lang="en-US" sz="5695" dirty="0" err="1">
                <a:solidFill>
                  <a:srgbClr val="008D38"/>
                </a:solidFill>
                <a:latin typeface="Anaphora"/>
              </a:rPr>
              <a:t>ться</a:t>
            </a:r>
            <a:r>
              <a:rPr lang="en-US" sz="5695" dirty="0">
                <a:solidFill>
                  <a:srgbClr val="008D38"/>
                </a:solidFill>
                <a:latin typeface="Anaphora"/>
              </a:rPr>
              <a:t>, </a:t>
            </a:r>
            <a:r>
              <a:rPr lang="en-US" sz="5695" dirty="0" err="1">
                <a:solidFill>
                  <a:srgbClr val="008D38"/>
                </a:solidFill>
                <a:latin typeface="Anaphora"/>
              </a:rPr>
              <a:t>к</a:t>
            </a:r>
            <a:r>
              <a:rPr lang="en-US" sz="5695" u="sng" dirty="0" err="1">
                <a:solidFill>
                  <a:srgbClr val="008D38"/>
                </a:solidFill>
                <a:latin typeface="Anaphora"/>
              </a:rPr>
              <a:t>о</a:t>
            </a:r>
            <a:r>
              <a:rPr lang="en-US" sz="5695" dirty="0" err="1">
                <a:solidFill>
                  <a:srgbClr val="008D38"/>
                </a:solidFill>
                <a:latin typeface="Anaphora"/>
              </a:rPr>
              <a:t>снуться</a:t>
            </a:r>
            <a:endParaRPr lang="en-US" sz="5695" dirty="0">
              <a:solidFill>
                <a:srgbClr val="008D38"/>
              </a:solidFill>
              <a:latin typeface="Anaphora"/>
            </a:endParaRPr>
          </a:p>
          <a:p>
            <a:pPr>
              <a:lnSpc>
                <a:spcPts val="6264"/>
              </a:lnSpc>
            </a:pPr>
            <a:endParaRPr lang="en-US" sz="5695" dirty="0">
              <a:solidFill>
                <a:srgbClr val="008D38"/>
              </a:solidFill>
              <a:latin typeface="Anaphora"/>
            </a:endParaRPr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1223201" y="951918"/>
            <a:ext cx="1421812" cy="317938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52550" y="8908141"/>
            <a:ext cx="17572136" cy="5932715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15022912" y="4705305"/>
            <a:ext cx="2454390" cy="52731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sp>
        <p:nvSpPr>
          <p:cNvPr id="28" name="TextBox 28"/>
          <p:cNvSpPr txBox="1"/>
          <p:nvPr/>
        </p:nvSpPr>
        <p:spPr>
          <a:xfrm>
            <a:off x="1391164" y="3226895"/>
            <a:ext cx="16208585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7200" dirty="0" err="1">
                <a:solidFill>
                  <a:srgbClr val="2C2840"/>
                </a:solidFill>
                <a:latin typeface="Anaphora"/>
              </a:rPr>
              <a:t>косаться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книги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искоса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поглядывать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покасившийся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дом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7200" dirty="0" err="1" smtClean="0">
                <a:solidFill>
                  <a:srgbClr val="2C2840"/>
                </a:solidFill>
                <a:latin typeface="Anaphora"/>
              </a:rPr>
              <a:t>кособок</a:t>
            </a:r>
            <a:r>
              <a:rPr lang="ru-RU" sz="7200" dirty="0" err="1" smtClean="0">
                <a:solidFill>
                  <a:srgbClr val="2C2840"/>
                </a:solidFill>
                <a:latin typeface="Anaphora"/>
              </a:rPr>
              <a:t>ие</a:t>
            </a:r>
            <a:r>
              <a:rPr lang="ru-RU" sz="7200" dirty="0" smtClean="0">
                <a:solidFill>
                  <a:srgbClr val="2C2840"/>
                </a:solidFill>
                <a:latin typeface="Anaphora"/>
              </a:rPr>
              <a:t> ворота,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каснулись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7200" dirty="0" smtClean="0">
                <a:solidFill>
                  <a:srgbClr val="2C2840"/>
                </a:solidFill>
                <a:latin typeface="Anaphora"/>
              </a:rPr>
              <a:t>руки, идти наискосок, прикосновение к  чуду</a:t>
            </a:r>
            <a:endParaRPr lang="en-US" sz="72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0" name="Picture 6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6"/>
              </a:ext>
            </a:extLst>
          </a:blip>
          <a:srcRect/>
          <a:stretch>
            <a:fillRect/>
          </a:stretch>
        </p:blipFill>
        <p:spPr>
          <a:xfrm>
            <a:off x="14094617" y="6541569"/>
            <a:ext cx="5664314" cy="6319214"/>
          </a:xfrm>
          <a:prstGeom prst="rect">
            <a:avLst/>
          </a:prstGeom>
        </p:spPr>
      </p:pic>
      <p:pic>
        <p:nvPicPr>
          <p:cNvPr id="31" name="Picture 36"/>
          <p:cNvPicPr>
            <a:picLocks noChangeAspect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rcRect/>
          <a:stretch>
            <a:fillRect/>
          </a:stretch>
        </p:blipFill>
        <p:spPr>
          <a:xfrm>
            <a:off x="534929" y="545613"/>
            <a:ext cx="2798354" cy="217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08549" y="7639513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30" name="Picture 6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6"/>
              </a:ext>
            </a:extLst>
          </a:blip>
          <a:srcRect/>
          <a:stretch>
            <a:fillRect/>
          </a:stretch>
        </p:blipFill>
        <p:spPr>
          <a:xfrm>
            <a:off x="14094617" y="6541569"/>
            <a:ext cx="5664314" cy="6319214"/>
          </a:xfrm>
          <a:prstGeom prst="rect">
            <a:avLst/>
          </a:prstGeom>
        </p:spPr>
      </p:pic>
      <p:pic>
        <p:nvPicPr>
          <p:cNvPr id="31" name="Picture 36"/>
          <p:cNvPicPr>
            <a:picLocks noChangeAspect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rcRect/>
          <a:stretch>
            <a:fillRect/>
          </a:stretch>
        </p:blipFill>
        <p:spPr>
          <a:xfrm>
            <a:off x="534929" y="545613"/>
            <a:ext cx="2798354" cy="2177628"/>
          </a:xfrm>
          <a:prstGeom prst="rect">
            <a:avLst/>
          </a:prstGeom>
        </p:spPr>
      </p:pic>
      <p:sp>
        <p:nvSpPr>
          <p:cNvPr id="33" name="TextBox 28"/>
          <p:cNvSpPr txBox="1"/>
          <p:nvPr/>
        </p:nvSpPr>
        <p:spPr>
          <a:xfrm>
            <a:off x="1618855" y="2960696"/>
            <a:ext cx="16208585" cy="44319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к</a:t>
            </a:r>
            <a:r>
              <a:rPr lang="ru-RU" sz="7200" b="1" u="sng" dirty="0" smtClean="0">
                <a:solidFill>
                  <a:srgbClr val="FF0000"/>
                </a:solidFill>
                <a:latin typeface="Anaphora"/>
              </a:rPr>
              <a:t>а</a:t>
            </a:r>
            <a:r>
              <a:rPr lang="en-US" sz="7200" dirty="0" err="1" smtClean="0">
                <a:solidFill>
                  <a:srgbClr val="2C2840"/>
                </a:solidFill>
                <a:latin typeface="Anaphora"/>
              </a:rPr>
              <a:t>саться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книги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искоса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поглядывать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7200" dirty="0" err="1" smtClean="0">
                <a:solidFill>
                  <a:srgbClr val="2C2840"/>
                </a:solidFill>
                <a:latin typeface="Anaphora"/>
              </a:rPr>
              <a:t>пок</a:t>
            </a:r>
            <a:r>
              <a:rPr lang="ru-RU" sz="7200" b="1" u="sng" dirty="0" smtClean="0">
                <a:solidFill>
                  <a:srgbClr val="FF0000"/>
                </a:solidFill>
                <a:latin typeface="Anaphora"/>
              </a:rPr>
              <a:t>о</a:t>
            </a:r>
            <a:r>
              <a:rPr lang="en-US" sz="7200" dirty="0" err="1" smtClean="0">
                <a:solidFill>
                  <a:srgbClr val="2C2840"/>
                </a:solidFill>
                <a:latin typeface="Anaphora"/>
              </a:rPr>
              <a:t>сившийся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 </a:t>
            </a:r>
            <a:r>
              <a:rPr lang="en-US" sz="7200" dirty="0" err="1">
                <a:solidFill>
                  <a:srgbClr val="2C2840"/>
                </a:solidFill>
                <a:latin typeface="Anaphora"/>
              </a:rPr>
              <a:t>дом</a:t>
            </a:r>
            <a:r>
              <a:rPr lang="en-US" sz="7200" dirty="0">
                <a:solidFill>
                  <a:srgbClr val="2C2840"/>
                </a:solidFill>
                <a:latin typeface="Anaphora"/>
              </a:rPr>
              <a:t>, </a:t>
            </a:r>
            <a:r>
              <a:rPr lang="en-US" sz="7200" dirty="0" err="1" smtClean="0">
                <a:solidFill>
                  <a:srgbClr val="2C2840"/>
                </a:solidFill>
                <a:latin typeface="Anaphora"/>
              </a:rPr>
              <a:t>кособок</a:t>
            </a:r>
            <a:r>
              <a:rPr lang="ru-RU" sz="7200" dirty="0" err="1" smtClean="0">
                <a:solidFill>
                  <a:srgbClr val="2C2840"/>
                </a:solidFill>
                <a:latin typeface="Anaphora"/>
              </a:rPr>
              <a:t>ие</a:t>
            </a:r>
            <a:r>
              <a:rPr lang="ru-RU" sz="7200" dirty="0" smtClean="0">
                <a:solidFill>
                  <a:srgbClr val="2C2840"/>
                </a:solidFill>
                <a:latin typeface="Anaphora"/>
              </a:rPr>
              <a:t> ворота,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7200" dirty="0" smtClean="0">
                <a:solidFill>
                  <a:srgbClr val="2C2840"/>
                </a:solidFill>
                <a:latin typeface="Anaphora"/>
              </a:rPr>
              <a:t>идти наискосок, прикосновение к  чуду, 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к</a:t>
            </a:r>
            <a:r>
              <a:rPr lang="ru-RU" sz="7200" b="1" u="sng" dirty="0" smtClean="0">
                <a:solidFill>
                  <a:srgbClr val="FF0000"/>
                </a:solidFill>
                <a:latin typeface="Anaphora"/>
              </a:rPr>
              <a:t>о</a:t>
            </a:r>
            <a:r>
              <a:rPr lang="en-US" sz="7200" dirty="0" err="1" smtClean="0">
                <a:solidFill>
                  <a:srgbClr val="2C2840"/>
                </a:solidFill>
                <a:latin typeface="Anaphora"/>
              </a:rPr>
              <a:t>снулись</a:t>
            </a:r>
            <a:r>
              <a:rPr lang="en-US" sz="7200" dirty="0" smtClean="0">
                <a:solidFill>
                  <a:srgbClr val="2C2840"/>
                </a:solidFill>
                <a:latin typeface="Anaphora"/>
              </a:rPr>
              <a:t> </a:t>
            </a:r>
            <a:r>
              <a:rPr lang="ru-RU" sz="7200" dirty="0" smtClean="0">
                <a:solidFill>
                  <a:srgbClr val="2C2840"/>
                </a:solidFill>
                <a:latin typeface="Anaphora"/>
              </a:rPr>
              <a:t>руки. </a:t>
            </a:r>
            <a:endParaRPr lang="en-US" sz="7200" dirty="0">
              <a:solidFill>
                <a:srgbClr val="2C2840"/>
              </a:solidFill>
              <a:latin typeface="Anaphora"/>
            </a:endParaRPr>
          </a:p>
        </p:txBody>
      </p:sp>
    </p:spTree>
    <p:extLst>
      <p:ext uri="{BB962C8B-B14F-4D97-AF65-F5344CB8AC3E}">
        <p14:creationId xmlns:p14="http://schemas.microsoft.com/office/powerpoint/2010/main" val="39086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4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4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4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4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4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p:blipFill>
        <p:spPr>
          <a:xfrm rot="-137465" flipH="1">
            <a:off x="-210492" y="7619005"/>
            <a:ext cx="2421156" cy="3837567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2563657" y="447143"/>
            <a:ext cx="13793274" cy="9254033"/>
          </a:xfrm>
          <a:prstGeom prst="rect">
            <a:avLst/>
          </a:prstGeom>
        </p:spPr>
      </p:pic>
      <p:sp>
        <p:nvSpPr>
          <p:cNvPr id="30" name="TextBox 30"/>
          <p:cNvSpPr txBox="1"/>
          <p:nvPr/>
        </p:nvSpPr>
        <p:spPr>
          <a:xfrm>
            <a:off x="4757525" y="2098153"/>
            <a:ext cx="9177846" cy="62754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87"/>
              </a:lnSpc>
              <a:spcBef>
                <a:spcPct val="0"/>
              </a:spcBef>
            </a:pPr>
            <a:r>
              <a:rPr lang="en-US" sz="5534" dirty="0" err="1">
                <a:solidFill>
                  <a:srgbClr val="000000"/>
                </a:solidFill>
                <a:latin typeface="Anaphora"/>
              </a:rPr>
              <a:t>Нам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срочно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нужна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помощь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!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Мы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-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жители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царства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морфемики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!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Злодей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похитил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нас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и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спрятал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в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тёмном-тёмном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замке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.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Пожалуйста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,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если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вы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читаете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это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,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найдите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нас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 </a:t>
            </a:r>
            <a:endParaRPr lang="ru-RU" sz="5534" dirty="0" smtClean="0">
              <a:solidFill>
                <a:srgbClr val="000000"/>
              </a:solidFill>
              <a:latin typeface="Anaphora"/>
            </a:endParaRPr>
          </a:p>
          <a:p>
            <a:pPr algn="ctr">
              <a:lnSpc>
                <a:spcPts val="6087"/>
              </a:lnSpc>
              <a:spcBef>
                <a:spcPct val="0"/>
              </a:spcBef>
            </a:pPr>
            <a:r>
              <a:rPr lang="en-US" sz="5534" dirty="0" smtClean="0">
                <a:solidFill>
                  <a:srgbClr val="000000"/>
                </a:solidFill>
                <a:latin typeface="Anaphora"/>
              </a:rPr>
              <a:t>и </a:t>
            </a:r>
            <a:r>
              <a:rPr lang="en-US" sz="5534" dirty="0" err="1">
                <a:solidFill>
                  <a:srgbClr val="000000"/>
                </a:solidFill>
                <a:latin typeface="Anaphora"/>
              </a:rPr>
              <a:t>освободите</a:t>
            </a:r>
            <a:r>
              <a:rPr lang="en-US" sz="5534" dirty="0">
                <a:solidFill>
                  <a:srgbClr val="000000"/>
                </a:solidFill>
                <a:latin typeface="Anaphora"/>
              </a:rPr>
              <a:t>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6114500" y="3494800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>
            <a:off x="7144933" y="472734"/>
            <a:ext cx="10568662" cy="91595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565976" flipH="1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86240" y="8639530"/>
            <a:ext cx="227691" cy="227691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>
            <a:fillRect/>
          </a:stretch>
        </p:blipFill>
        <p:spPr>
          <a:xfrm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489493" y="2954218"/>
            <a:ext cx="227691" cy="227691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28700" y="804675"/>
            <a:ext cx="554466" cy="55446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5849030" y="281140"/>
            <a:ext cx="227691" cy="22769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8408906" y="724227"/>
            <a:ext cx="227691" cy="22769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6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6" cstate="print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 cstate="print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603339" y="4922179"/>
            <a:ext cx="227691" cy="227691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6" cstate="print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6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>
            <a:fillRect/>
          </a:stretch>
        </p:blipFill>
        <p:spPr>
          <a:xfrm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p:blipFill>
        <p:spPr>
          <a:xfrm>
            <a:off x="14044998" y="3704487"/>
            <a:ext cx="1307099" cy="1852846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>
            <a:fillRect/>
          </a:stretch>
        </p:blipFill>
        <p:spPr>
          <a:xfrm>
            <a:off x="3608646" y="7964770"/>
            <a:ext cx="1515475" cy="757738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3041974">
            <a:off x="5284254" y="8189732"/>
            <a:ext cx="1357242" cy="98676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 r="11605" b="1816"/>
          <a:stretch>
            <a:fillRect/>
          </a:stretch>
        </p:blipFill>
        <p:spPr>
          <a:xfrm rot="-7746108">
            <a:off x="6111911" y="8191086"/>
            <a:ext cx="1357242" cy="98676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5682962" y="7964770"/>
            <a:ext cx="1282553" cy="902451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>
            <a:fillRect/>
          </a:stretch>
        </p:blipFill>
        <p:spPr>
          <a:xfrm>
            <a:off x="3725108" y="7892414"/>
            <a:ext cx="1282553" cy="902451"/>
          </a:xfrm>
          <a:prstGeom prst="rect">
            <a:avLst/>
          </a:prstGeom>
        </p:spPr>
      </p:pic>
      <p:sp>
        <p:nvSpPr>
          <p:cNvPr id="36" name="TextBox 28"/>
          <p:cNvSpPr txBox="1"/>
          <p:nvPr/>
        </p:nvSpPr>
        <p:spPr>
          <a:xfrm>
            <a:off x="925532" y="919658"/>
            <a:ext cx="8369509" cy="7598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264"/>
              </a:lnSpc>
            </a:pPr>
            <a:r>
              <a:rPr lang="ru-RU" sz="3600" dirty="0" smtClean="0">
                <a:solidFill>
                  <a:srgbClr val="2C2840"/>
                </a:solidFill>
                <a:latin typeface="Anaphora"/>
              </a:rPr>
              <a:t>«Берегите наш язык</a:t>
            </a:r>
            <a:endParaRPr lang="en-US" sz="3600" dirty="0">
              <a:solidFill>
                <a:srgbClr val="2C2840"/>
              </a:solidFill>
              <a:latin typeface="Anaphora"/>
            </a:endParaRPr>
          </a:p>
        </p:txBody>
      </p:sp>
      <p:pic>
        <p:nvPicPr>
          <p:cNvPr id="37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>
            <a:fillRect/>
          </a:stretch>
        </p:blipFill>
        <p:spPr>
          <a:xfrm>
            <a:off x="361082" y="6800710"/>
            <a:ext cx="2391713" cy="310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455</Words>
  <Application>Microsoft Office PowerPoint</Application>
  <PresentationFormat>Произвольный</PresentationFormat>
  <Paragraphs>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Anaphora Bold</vt:lpstr>
      <vt:lpstr>Calibri</vt:lpstr>
      <vt:lpstr>Anaphora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Чередующиеся гласные в корне слова</dc:title>
  <dc:creator>Ольга Благинина</dc:creator>
  <cp:lastModifiedBy>admin</cp:lastModifiedBy>
  <cp:revision>12</cp:revision>
  <dcterms:created xsi:type="dcterms:W3CDTF">2006-08-16T00:00:00Z</dcterms:created>
  <dcterms:modified xsi:type="dcterms:W3CDTF">2022-04-25T20:39:21Z</dcterms:modified>
  <dc:identifier>DAE9sSW4DI8</dc:identifier>
</cp:coreProperties>
</file>