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Anaphora" charset="1" panose="00000000000000000000"/>
      <p:regular r:id="rId10"/>
    </p:embeddedFont>
    <p:embeddedFont>
      <p:font typeface="Anaphora Bold" charset="1" panose="00000000000000000000"/>
      <p:regular r:id="rId11"/>
    </p:embeddedFont>
    <p:embeddedFont>
      <p:font typeface="Anaphora Italics" charset="1" panose="00000000000000000000"/>
      <p:regular r:id="rId12"/>
    </p:embeddedFont>
    <p:embeddedFont>
      <p:font typeface="Anaphora Bold Italics" charset="1" panose="000000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0.png" Type="http://schemas.openxmlformats.org/officeDocument/2006/relationships/image"/><Relationship Id="rId7" Target="../media/image11.svg" Type="http://schemas.openxmlformats.org/officeDocument/2006/relationships/image"/><Relationship Id="rId8" Target="../media/image12.png" Type="http://schemas.openxmlformats.org/officeDocument/2006/relationships/image"/><Relationship Id="rId9" Target="../media/image13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4.png" Type="http://schemas.openxmlformats.org/officeDocument/2006/relationships/image"/><Relationship Id="rId7" Target="../media/image15.png" Type="http://schemas.openxmlformats.org/officeDocument/2006/relationships/image"/><Relationship Id="rId8" Target="../media/image16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png" Type="http://schemas.openxmlformats.org/officeDocument/2006/relationships/image"/><Relationship Id="rId11" Target="../media/image22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svg" Type="http://schemas.openxmlformats.org/officeDocument/2006/relationships/image"/><Relationship Id="rId12" Target="../media/image29.png" Type="http://schemas.openxmlformats.org/officeDocument/2006/relationships/image"/><Relationship Id="rId13" Target="../media/image3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23.png" Type="http://schemas.openxmlformats.org/officeDocument/2006/relationships/image"/><Relationship Id="rId7" Target="../media/image24.svg" Type="http://schemas.openxmlformats.org/officeDocument/2006/relationships/image"/><Relationship Id="rId8" Target="../media/image25.png" Type="http://schemas.openxmlformats.org/officeDocument/2006/relationships/image"/><Relationship Id="rId9" Target="../media/image26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1.png" Type="http://schemas.openxmlformats.org/officeDocument/2006/relationships/image"/><Relationship Id="rId11" Target="../media/image32.svg" Type="http://schemas.openxmlformats.org/officeDocument/2006/relationships/image"/><Relationship Id="rId12" Target="../media/image33.png" Type="http://schemas.openxmlformats.org/officeDocument/2006/relationships/image"/><Relationship Id="rId13" Target="../media/image34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29.png" Type="http://schemas.openxmlformats.org/officeDocument/2006/relationships/image"/><Relationship Id="rId7" Target="../media/image30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9.png" Type="http://schemas.openxmlformats.org/officeDocument/2006/relationships/image"/><Relationship Id="rId11" Target="../media/image40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35.png" Type="http://schemas.openxmlformats.org/officeDocument/2006/relationships/image"/><Relationship Id="rId7" Target="../media/image36.svg" Type="http://schemas.openxmlformats.org/officeDocument/2006/relationships/image"/><Relationship Id="rId8" Target="../media/image37.png" Type="http://schemas.openxmlformats.org/officeDocument/2006/relationships/image"/><Relationship Id="rId9" Target="../media/image3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41.png" Type="http://schemas.openxmlformats.org/officeDocument/2006/relationships/image"/><Relationship Id="rId7" Target="../media/image42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png" Type="http://schemas.openxmlformats.org/officeDocument/2006/relationships/image"/><Relationship Id="rId11" Target="../media/image22.svg" Type="http://schemas.openxmlformats.org/officeDocument/2006/relationships/image"/><Relationship Id="rId12" Target="../media/image15.png" Type="http://schemas.openxmlformats.org/officeDocument/2006/relationships/image"/><Relationship Id="rId13" Target="../media/image16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../media/image39.png" Type="http://schemas.openxmlformats.org/officeDocument/2006/relationships/image"/><Relationship Id="rId9" Target="../media/image40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353779" y="3062678"/>
            <a:ext cx="21150498" cy="35960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003"/>
              </a:lnSpc>
            </a:pPr>
            <a:r>
              <a:rPr lang="en-US" sz="12730">
                <a:solidFill>
                  <a:srgbClr val="2C2840"/>
                </a:solidFill>
                <a:latin typeface="Anaphora Bold"/>
              </a:rPr>
              <a:t>Морфемика. </a:t>
            </a:r>
          </a:p>
          <a:p>
            <a:pPr algn="ctr">
              <a:lnSpc>
                <a:spcPts val="14003"/>
              </a:lnSpc>
            </a:pPr>
            <a:r>
              <a:rPr lang="en-US" sz="12730">
                <a:solidFill>
                  <a:srgbClr val="2C2840"/>
                </a:solidFill>
                <a:latin typeface="Anaphora Bold"/>
              </a:rPr>
              <a:t>Повторение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5536834"/>
            <a:ext cx="4764505" cy="4114800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616751" y="6655078"/>
            <a:ext cx="2210690" cy="3503975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/>
          <a:srcRect l="0" t="0" r="0" b="0"/>
          <a:stretch>
            <a:fillRect/>
          </a:stretch>
        </p:blipFill>
        <p:spPr>
          <a:xfrm flipH="false" flipV="false" rot="0">
            <a:off x="258356" y="281140"/>
            <a:ext cx="3384978" cy="33849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-1861345" y="3006471"/>
            <a:ext cx="22010690" cy="3727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73"/>
              </a:lnSpc>
            </a:pPr>
            <a:r>
              <a:rPr lang="en-US" sz="13248">
                <a:solidFill>
                  <a:srgbClr val="2C2840"/>
                </a:solidFill>
                <a:latin typeface="Anaphora Bold"/>
              </a:rPr>
              <a:t>Кто такие </a:t>
            </a:r>
          </a:p>
          <a:p>
            <a:pPr algn="ctr">
              <a:lnSpc>
                <a:spcPts val="14573"/>
              </a:lnSpc>
            </a:pPr>
            <a:r>
              <a:rPr lang="en-US" sz="13248">
                <a:solidFill>
                  <a:srgbClr val="2C2840"/>
                </a:solidFill>
                <a:latin typeface="Anaphora Bold"/>
              </a:rPr>
              <a:t>супергерои?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390849" y="4547973"/>
            <a:ext cx="3682823" cy="5430437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717184" y="804675"/>
            <a:ext cx="3341744" cy="37432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69321" y="999543"/>
            <a:ext cx="16244274" cy="2404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Морфема 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— это минимальная значимая часть слова (корень, приставка, суффикс, окончание).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/>
          <a:srcRect l="0" t="17851" r="0" b="35671"/>
          <a:stretch>
            <a:fillRect/>
          </a:stretch>
        </p:blipFill>
        <p:spPr>
          <a:xfrm flipH="false" flipV="false" rot="0">
            <a:off x="4113101" y="5309143"/>
            <a:ext cx="12541104" cy="4371614"/>
          </a:xfrm>
          <a:prstGeom prst="rect">
            <a:avLst/>
          </a:prstGeom>
        </p:spPr>
      </p:pic>
      <p:sp>
        <p:nvSpPr>
          <p:cNvPr name="TextBox 30" id="30"/>
          <p:cNvSpPr txBox="true"/>
          <p:nvPr/>
        </p:nvSpPr>
        <p:spPr>
          <a:xfrm rot="0">
            <a:off x="1469321" y="3001843"/>
            <a:ext cx="15454015" cy="16059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70"/>
              </a:lnSpc>
            </a:pPr>
            <a:r>
              <a:rPr lang="en-US" sz="5700">
                <a:solidFill>
                  <a:srgbClr val="2C2840"/>
                </a:solidFill>
                <a:latin typeface="Anaphora Bold"/>
              </a:rPr>
              <a:t>Основа </a:t>
            </a:r>
            <a:r>
              <a:rPr lang="en-US" sz="5700">
                <a:solidFill>
                  <a:srgbClr val="2C2840"/>
                </a:solidFill>
                <a:latin typeface="Anaphora"/>
              </a:rPr>
              <a:t>— </a:t>
            </a:r>
            <a:r>
              <a:rPr lang="en-US" sz="5700">
                <a:solidFill>
                  <a:srgbClr val="2C2840"/>
                </a:solidFill>
                <a:latin typeface="Anaphora"/>
              </a:rPr>
              <a:t>тоже часть слова, однако морфемой </a:t>
            </a:r>
          </a:p>
          <a:p>
            <a:pPr>
              <a:lnSpc>
                <a:spcPts val="6270"/>
              </a:lnSpc>
            </a:pPr>
            <a:r>
              <a:rPr lang="en-US" sz="5700">
                <a:solidFill>
                  <a:srgbClr val="2C2840"/>
                </a:solidFill>
                <a:latin typeface="Anaphora"/>
              </a:rPr>
              <a:t>она не является. </a:t>
            </a:r>
          </a:p>
        </p:txBody>
      </p:sp>
      <p:pic>
        <p:nvPicPr>
          <p:cNvPr name="Picture 31" id="31"/>
          <p:cNvPicPr>
            <a:picLocks noChangeAspect="true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17184" y="5229256"/>
            <a:ext cx="2447360" cy="44719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583166" y="984526"/>
            <a:ext cx="16244274" cy="23964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Корень 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— это центральная морфема в слове, несущая основное, лексическое значение. Слов без корня нет.</a:t>
            </a: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236" b="34431"/>
          <a:stretch>
            <a:fillRect/>
          </a:stretch>
        </p:blipFill>
        <p:spPr>
          <a:xfrm flipH="false" flipV="false" rot="0">
            <a:off x="11266157" y="5149870"/>
            <a:ext cx="5656922" cy="1858971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195548" y="5997280"/>
            <a:ext cx="4441050" cy="3097632"/>
          </a:xfrm>
          <a:prstGeom prst="rect">
            <a:avLst/>
          </a:prstGeom>
        </p:spPr>
      </p:pic>
      <p:sp>
        <p:nvSpPr>
          <p:cNvPr name="TextBox 31" id="31"/>
          <p:cNvSpPr txBox="true"/>
          <p:nvPr/>
        </p:nvSpPr>
        <p:spPr>
          <a:xfrm rot="0">
            <a:off x="2325186" y="3993054"/>
            <a:ext cx="16244274" cy="815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 Bold"/>
              </a:rPr>
              <a:t>книг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а, 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стол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, 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окн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о</a:t>
            </a:r>
          </a:p>
        </p:txBody>
      </p:sp>
      <p:pic>
        <p:nvPicPr>
          <p:cNvPr name="Picture 32" id="32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1305933" y="5801593"/>
            <a:ext cx="1608940" cy="34567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52003" y="852300"/>
            <a:ext cx="16244274" cy="3977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Приставка 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— служебная морфема, находящаяся перед корнем и служащая для образования новых слов.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17184" y="5930407"/>
            <a:ext cx="3442721" cy="3493536"/>
          </a:xfrm>
          <a:prstGeom prst="rect">
            <a:avLst/>
          </a:prstGeom>
        </p:spPr>
      </p:pic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550429" y="5531553"/>
            <a:ext cx="2830829" cy="3892390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3205" t="0" r="0" b="0"/>
          <a:stretch>
            <a:fillRect/>
          </a:stretch>
        </p:blipFill>
        <p:spPr>
          <a:xfrm flipH="false" flipV="false" rot="0">
            <a:off x="4292505" y="7023464"/>
            <a:ext cx="3568432" cy="1616065"/>
          </a:xfrm>
          <a:prstGeom prst="rect">
            <a:avLst/>
          </a:prstGeom>
        </p:spPr>
      </p:pic>
      <p:sp>
        <p:nvSpPr>
          <p:cNvPr name="TextBox 32" id="32"/>
          <p:cNvSpPr txBox="true"/>
          <p:nvPr/>
        </p:nvSpPr>
        <p:spPr>
          <a:xfrm rot="0">
            <a:off x="2325186" y="3993054"/>
            <a:ext cx="16244274" cy="815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шёл — 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при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шёл</a:t>
            </a:r>
          </a:p>
        </p:txBody>
      </p:sp>
      <p:pic>
        <p:nvPicPr>
          <p:cNvPr name="Picture 33" id="33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10700" b="1361"/>
          <a:stretch>
            <a:fillRect/>
          </a:stretch>
        </p:blipFill>
        <p:spPr>
          <a:xfrm flipH="false" flipV="false" rot="0">
            <a:off x="12056694" y="4979556"/>
            <a:ext cx="4711356" cy="340628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71786" b="0"/>
          <a:stretch>
            <a:fillRect/>
          </a:stretch>
        </p:blipFill>
        <p:spPr>
          <a:xfrm flipH="false" flipV="false" rot="-5400000">
            <a:off x="15851119" y="5721470"/>
            <a:ext cx="1488530" cy="34533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52003" y="852300"/>
            <a:ext cx="16244274" cy="39775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Суффикс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 — служебная морфема, находящаяся после корня и служащая для образования новых слов и форм слова.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2325186" y="3597767"/>
            <a:ext cx="16244274" cy="16058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учит — учи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л</a:t>
            </a: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слон — слон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ёнок</a:t>
            </a: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11605" b="1816"/>
          <a:stretch>
            <a:fillRect/>
          </a:stretch>
        </p:blipFill>
        <p:spPr>
          <a:xfrm flipH="false" flipV="false" rot="-3041974">
            <a:off x="10783516" y="5376609"/>
            <a:ext cx="2922734" cy="212493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14895" b="0"/>
          <a:stretch>
            <a:fillRect/>
          </a:stretch>
        </p:blipFill>
        <p:spPr>
          <a:xfrm flipH="false" flipV="false" rot="-7646795">
            <a:off x="12573795" y="5291045"/>
            <a:ext cx="2813955" cy="216423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901788"/>
            <a:ext cx="2153744" cy="3413715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452003" y="6207640"/>
            <a:ext cx="2648735" cy="3493536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370959" y="5863609"/>
            <a:ext cx="5624372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sp>
        <p:nvSpPr>
          <p:cNvPr name="TextBox 14" id="14"/>
          <p:cNvSpPr txBox="true"/>
          <p:nvPr/>
        </p:nvSpPr>
        <p:spPr>
          <a:xfrm rot="0">
            <a:off x="1452003" y="1247588"/>
            <a:ext cx="16244274" cy="31870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Основа 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— это обязательный элемент слова, выражающий лексическое значение слова. В основу не входит только окончание.</a:t>
            </a:r>
          </a:p>
          <a:p>
            <a:pPr>
              <a:lnSpc>
                <a:spcPts val="6264"/>
              </a:lnSpc>
            </a:pPr>
          </a:p>
        </p:txBody>
      </p:sp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2677520" y="4424506"/>
            <a:ext cx="16244274" cy="815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 Bold"/>
              </a:rPr>
              <a:t>супергеро</a:t>
            </a:r>
            <a:r>
              <a:rPr lang="en-US" sz="5695">
                <a:solidFill>
                  <a:srgbClr val="009B3E"/>
                </a:solidFill>
                <a:latin typeface="Anaphora"/>
              </a:rPr>
              <a:t>и</a:t>
            </a: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689" t="0" r="11605" b="1434"/>
          <a:stretch>
            <a:fillRect/>
          </a:stretch>
        </p:blipFill>
        <p:spPr>
          <a:xfrm flipH="false" flipV="false" rot="0">
            <a:off x="11485283" y="6825039"/>
            <a:ext cx="4035217" cy="300254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78618" b="8515"/>
          <a:stretch>
            <a:fillRect/>
          </a:stretch>
        </p:blipFill>
        <p:spPr>
          <a:xfrm flipH="false" flipV="false" rot="-5400000">
            <a:off x="11205342" y="6487581"/>
            <a:ext cx="777680" cy="217799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78618" b="8515"/>
          <a:stretch>
            <a:fillRect/>
          </a:stretch>
        </p:blipFill>
        <p:spPr>
          <a:xfrm flipH="false" flipV="false" rot="-5400000">
            <a:off x="15045441" y="6477426"/>
            <a:ext cx="777680" cy="217799"/>
          </a:xfrm>
          <a:prstGeom prst="rect">
            <a:avLst/>
          </a:prstGeom>
        </p:spPr>
      </p:pic>
      <p:pic>
        <p:nvPicPr>
          <p:cNvPr name="Picture 33" id="33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689357" y="6478322"/>
            <a:ext cx="3657092" cy="2945621"/>
          </a:xfrm>
          <a:prstGeom prst="rect">
            <a:avLst/>
          </a:prstGeom>
        </p:spPr>
      </p:pic>
      <p:pic>
        <p:nvPicPr>
          <p:cNvPr name="Picture 34" id="34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572" y="6107429"/>
            <a:ext cx="3825561" cy="31508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559" y="2522298"/>
            <a:ext cx="2404036" cy="2513726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399208">
            <a:off x="16084141" y="7403820"/>
            <a:ext cx="2421156" cy="3837567"/>
          </a:xfrm>
          <a:prstGeom prst="rect">
            <a:avLst/>
          </a:prstGeom>
        </p:spPr>
      </p:pic>
      <p:sp>
        <p:nvSpPr>
          <p:cNvPr name="TextBox 30" id="30"/>
          <p:cNvSpPr txBox="true"/>
          <p:nvPr/>
        </p:nvSpPr>
        <p:spPr>
          <a:xfrm rot="0">
            <a:off x="6331711" y="8279634"/>
            <a:ext cx="16244274" cy="8152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009B3E"/>
                </a:solidFill>
                <a:latin typeface="Anaphora"/>
              </a:rPr>
              <a:t>смел</a:t>
            </a:r>
            <a:r>
              <a:rPr lang="en-US" sz="5695">
                <a:solidFill>
                  <a:srgbClr val="009B3E"/>
                </a:solidFill>
                <a:latin typeface="Anaphora Bold"/>
              </a:rPr>
              <a:t>ый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831030" y="702914"/>
            <a:ext cx="17110256" cy="8721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naphora Bold"/>
              </a:rPr>
              <a:t>Окончание </a:t>
            </a:r>
            <a:r>
              <a:rPr lang="en-US" sz="5695">
                <a:solidFill>
                  <a:srgbClr val="2C2840"/>
                </a:solidFill>
                <a:latin typeface="Anaphora"/>
              </a:rPr>
              <a:t>— морфема, выражающая грамматические значения рода, лица, числа и падежа и служащая для связи слов в словосочетании и предложении или связи подлежащего со сказуемым.</a:t>
            </a:r>
          </a:p>
          <a:p>
            <a:pPr>
              <a:lnSpc>
                <a:spcPts val="6264"/>
              </a:lnSpc>
            </a:pPr>
          </a:p>
          <a:p>
            <a:pPr>
              <a:lnSpc>
                <a:spcPts val="6264"/>
              </a:lnSpc>
            </a:pPr>
            <a:r>
              <a:rPr lang="en-US" sz="5695">
                <a:solidFill>
                  <a:srgbClr val="2C2840"/>
                </a:solidFill>
                <a:latin typeface="Arimo"/>
              </a:rPr>
              <a:t>Нулевое окончание — это значимое отсутствие окончания, отсутствие, которое несет определенную информацию о том, в какой форме стоит слово.</a:t>
            </a:r>
          </a:p>
          <a:p>
            <a:pPr>
              <a:lnSpc>
                <a:spcPts val="6264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3CE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74232">
            <a:off x="6236844" y="-2626928"/>
            <a:ext cx="17572136" cy="5932715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true" flipV="false" rot="565976">
            <a:off x="-10325005" y="6799123"/>
            <a:ext cx="17572136" cy="5932715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86240" y="8639530"/>
            <a:ext cx="227691" cy="227691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2">
            <a:alphaModFix amt="9999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540528">
            <a:off x="5308550" y="7660672"/>
            <a:ext cx="17572136" cy="593271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2047953" y="9423943"/>
            <a:ext cx="554466" cy="554466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5653174"/>
            <a:ext cx="554466" cy="554466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996442" y="9423943"/>
            <a:ext cx="227691" cy="227691"/>
          </a:xfrm>
          <a:prstGeom prst="rect">
            <a:avLst/>
          </a:prstGeom>
        </p:spPr>
      </p:pic>
      <p:pic>
        <p:nvPicPr>
          <p:cNvPr name="Picture 9" id="9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500646" y="9632241"/>
            <a:ext cx="227691" cy="227691"/>
          </a:xfrm>
          <a:prstGeom prst="rect">
            <a:avLst/>
          </a:prstGeom>
        </p:spPr>
      </p:pic>
      <p:pic>
        <p:nvPicPr>
          <p:cNvPr name="Picture 10" id="10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9346449" y="8981067"/>
            <a:ext cx="227691" cy="227691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389046" y="9632241"/>
            <a:ext cx="227691" cy="227691"/>
          </a:xfrm>
          <a:prstGeom prst="rect">
            <a:avLst/>
          </a:prstGeom>
        </p:spPr>
      </p:pic>
      <p:pic>
        <p:nvPicPr>
          <p:cNvPr name="Picture 12" id="12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537296" y="9094912"/>
            <a:ext cx="227691" cy="227691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7599749" y="9537789"/>
            <a:ext cx="227691" cy="227691"/>
          </a:xfrm>
          <a:prstGeom prst="rect">
            <a:avLst/>
          </a:prstGeom>
        </p:spPr>
      </p:pic>
      <p:pic>
        <p:nvPicPr>
          <p:cNvPr name="Picture 14" id="1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2954218"/>
            <a:ext cx="227691" cy="227691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28700" y="804675"/>
            <a:ext cx="554466" cy="554466"/>
          </a:xfrm>
          <a:prstGeom prst="rect">
            <a:avLst/>
          </a:prstGeom>
        </p:spPr>
      </p:pic>
      <p:pic>
        <p:nvPicPr>
          <p:cNvPr name="Picture 16" id="16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768050" y="1070689"/>
            <a:ext cx="554466" cy="554466"/>
          </a:xfrm>
          <a:prstGeom prst="rect">
            <a:avLst/>
          </a:prstGeom>
        </p:spPr>
      </p:pic>
      <p:pic>
        <p:nvPicPr>
          <p:cNvPr name="Picture 17" id="17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3608646" y="1081908"/>
            <a:ext cx="227691" cy="227691"/>
          </a:xfrm>
          <a:prstGeom prst="rect">
            <a:avLst/>
          </a:prstGeom>
        </p:spPr>
      </p:pic>
      <p:pic>
        <p:nvPicPr>
          <p:cNvPr name="Picture 18" id="18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5849030" y="281140"/>
            <a:ext cx="227691" cy="227691"/>
          </a:xfrm>
          <a:prstGeom prst="rect">
            <a:avLst/>
          </a:prstGeom>
        </p:spPr>
      </p:pic>
      <p:pic>
        <p:nvPicPr>
          <p:cNvPr name="Picture 19" id="19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8408906" y="724227"/>
            <a:ext cx="227691" cy="227691"/>
          </a:xfrm>
          <a:prstGeom prst="rect">
            <a:avLst/>
          </a:prstGeom>
        </p:spPr>
      </p:pic>
      <p:pic>
        <p:nvPicPr>
          <p:cNvPr name="Picture 20" id="20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0929028" y="610381"/>
            <a:ext cx="227691" cy="227691"/>
          </a:xfrm>
          <a:prstGeom prst="rect">
            <a:avLst/>
          </a:prstGeom>
        </p:spPr>
      </p:pic>
      <p:pic>
        <p:nvPicPr>
          <p:cNvPr name="Picture 21" id="21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2882661" y="1511309"/>
            <a:ext cx="227691" cy="227691"/>
          </a:xfrm>
          <a:prstGeom prst="rect">
            <a:avLst/>
          </a:prstGeom>
        </p:spPr>
      </p:pic>
      <p:pic>
        <p:nvPicPr>
          <p:cNvPr name="Picture 22" id="22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309605" y="1625155"/>
            <a:ext cx="227691" cy="227691"/>
          </a:xfrm>
          <a:prstGeom prst="rect">
            <a:avLst/>
          </a:prstGeom>
        </p:spPr>
      </p:pic>
      <p:pic>
        <p:nvPicPr>
          <p:cNvPr name="Picture 23" id="23"/>
          <p:cNvPicPr>
            <a:picLocks noChangeAspect="true"/>
          </p:cNvPicPr>
          <p:nvPr/>
        </p:nvPicPr>
        <p:blipFill>
          <a:blip r:embed="rId4">
            <a:alphaModFix amt="7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3980772" y="496535"/>
            <a:ext cx="227691" cy="227691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alphaModFix amt="6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820261" y="6207640"/>
            <a:ext cx="227691" cy="227691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4">
            <a:alphaModFix amt="92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603339" y="4922179"/>
            <a:ext cx="227691" cy="227691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4">
            <a:alphaModFix amt="88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211536" y="4808333"/>
            <a:ext cx="227691" cy="227691"/>
          </a:xfrm>
          <a:prstGeom prst="rect">
            <a:avLst/>
          </a:prstGeom>
        </p:spPr>
      </p:pic>
      <p:pic>
        <p:nvPicPr>
          <p:cNvPr name="Picture 27" id="27"/>
          <p:cNvPicPr>
            <a:picLocks noChangeAspect="true"/>
          </p:cNvPicPr>
          <p:nvPr/>
        </p:nvPicPr>
        <p:blipFill>
          <a:blip r:embed="rId4">
            <a:alphaModFix amt="26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540359" y="3380955"/>
            <a:ext cx="227691" cy="227691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-1399208">
            <a:off x="14631749" y="6126954"/>
            <a:ext cx="2421156" cy="3837567"/>
          </a:xfrm>
          <a:prstGeom prst="rect">
            <a:avLst/>
          </a:prstGeom>
        </p:spPr>
      </p:pic>
      <p:sp>
        <p:nvSpPr>
          <p:cNvPr name="TextBox 29" id="29"/>
          <p:cNvSpPr txBox="true"/>
          <p:nvPr/>
        </p:nvSpPr>
        <p:spPr>
          <a:xfrm rot="0">
            <a:off x="3169683" y="2018613"/>
            <a:ext cx="11948634" cy="59214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04"/>
              </a:lnSpc>
            </a:pPr>
            <a:r>
              <a:rPr lang="en-US" sz="14004">
                <a:solidFill>
                  <a:srgbClr val="2C2840"/>
                </a:solidFill>
                <a:latin typeface="Anaphora Bold"/>
              </a:rPr>
              <a:t>Супергерои русского языка</a:t>
            </a:r>
          </a:p>
        </p:txBody>
      </p:sp>
      <p:pic>
        <p:nvPicPr>
          <p:cNvPr name="Picture 30" id="30"/>
          <p:cNvPicPr>
            <a:picLocks noChangeAspect="true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489493" y="6207640"/>
            <a:ext cx="3825561" cy="3150871"/>
          </a:xfrm>
          <a:prstGeom prst="rect">
            <a:avLst/>
          </a:prstGeom>
        </p:spPr>
      </p:pic>
      <p:pic>
        <p:nvPicPr>
          <p:cNvPr name="Picture 31" id="31"/>
          <p:cNvPicPr>
            <a:picLocks noChangeAspect="true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0" t="0" r="0" b="0"/>
          <a:stretch>
            <a:fillRect/>
          </a:stretch>
        </p:blipFill>
        <p:spPr>
          <a:xfrm flipH="true" flipV="false" rot="0">
            <a:off x="778696" y="496535"/>
            <a:ext cx="1965114" cy="4221925"/>
          </a:xfrm>
          <a:prstGeom prst="rect">
            <a:avLst/>
          </a:prstGeom>
        </p:spPr>
      </p:pic>
      <p:pic>
        <p:nvPicPr>
          <p:cNvPr name="Picture 32" id="32"/>
          <p:cNvPicPr>
            <a:picLocks noChangeAspect="true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5152390" y="610381"/>
            <a:ext cx="2447360" cy="44719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DAE9grVlOJ8</dc:identifier>
  <dcterms:modified xsi:type="dcterms:W3CDTF">2011-08-01T06:04:30Z</dcterms:modified>
  <cp:revision>1</cp:revision>
  <dc:title>Морфемика</dc:title>
</cp:coreProperties>
</file>