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65" r:id="rId4"/>
    <p:sldId id="266" r:id="rId5"/>
    <p:sldId id="267" r:id="rId6"/>
    <p:sldId id="268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90059"/>
    <a:srgbClr val="6600CC"/>
    <a:srgbClr val="CC99FF"/>
    <a:srgbClr val="AB5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31" autoAdjust="0"/>
    <p:restoredTop sz="94660"/>
  </p:normalViewPr>
  <p:slideViewPr>
    <p:cSldViewPr snapToGrid="0">
      <p:cViewPr varScale="1">
        <p:scale>
          <a:sx n="72" d="100"/>
          <a:sy n="72" d="100"/>
        </p:scale>
        <p:origin x="576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15.11.2021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1179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15.11.2021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162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15.11.2021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0036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15.11.2021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91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15.11.2021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9667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15.11.2021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4788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15.11.2021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7727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15.11.2021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9537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15.11.2021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20961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15.11.2021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82794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15.11.2021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3628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4893A5-8BF4-470E-A288-EBBDDAAF6710}" type="datetimeFigureOut">
              <a:rPr lang="ru-RU" smtClean="0"/>
              <a:pPr/>
              <a:t>15.11.2021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6725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4"/>
          <p:cNvSpPr txBox="1">
            <a:spLocks/>
          </p:cNvSpPr>
          <p:nvPr/>
        </p:nvSpPr>
        <p:spPr>
          <a:xfrm>
            <a:off x="322134" y="2027456"/>
            <a:ext cx="11324749" cy="203780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36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«</a:t>
            </a:r>
            <a:r>
              <a:rPr lang="ru-RU" sz="3600" b="1" dirty="0" err="1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ОрфоЗорро</a:t>
            </a:r>
            <a:r>
              <a:rPr lang="ru-RU" sz="36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. По следам изученных орфограмм»: интерактивная игра для развития орфографической зоркости у второклассников 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1489815" y="5184957"/>
            <a:ext cx="6096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tabLst>
                <a:tab pos="531813" algn="l"/>
              </a:tabLst>
            </a:pP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Организатор</a:t>
            </a:r>
            <a:b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АНО ДПО «Межрегиональный центр </a:t>
            </a:r>
          </a:p>
          <a:p>
            <a:pPr>
              <a:tabLst>
                <a:tab pos="531813" algn="l"/>
              </a:tabLst>
            </a:pP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инновационных технологий в образовании»</a:t>
            </a:r>
            <a:b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endParaRPr lang="ru-RU" sz="1600" dirty="0">
              <a:solidFill>
                <a:schemeClr val="accent5">
                  <a:lumMod val="50000"/>
                </a:schemeClr>
              </a:solidFill>
              <a:cs typeface="Khmer UI" panose="020B0502040204020203" pitchFamily="34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4036" y="5195844"/>
            <a:ext cx="922670" cy="925353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7585815" y="5243023"/>
            <a:ext cx="480573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Ключевой партнер</a:t>
            </a:r>
            <a:b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ФГБОУ ВО «Вятский государственный университет»</a:t>
            </a:r>
          </a:p>
          <a:p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Педагогический институт</a:t>
            </a:r>
          </a:p>
        </p:txBody>
      </p:sp>
      <p:sp>
        <p:nvSpPr>
          <p:cNvPr id="8" name="object 6"/>
          <p:cNvSpPr/>
          <p:nvPr/>
        </p:nvSpPr>
        <p:spPr>
          <a:xfrm>
            <a:off x="543805" y="5243023"/>
            <a:ext cx="778219" cy="76428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55242" y="488549"/>
            <a:ext cx="2926327" cy="1025805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820" y="488549"/>
            <a:ext cx="3543999" cy="1030982"/>
          </a:xfrm>
          <a:prstGeom prst="rect">
            <a:avLst/>
          </a:prstGeom>
        </p:spPr>
      </p:pic>
      <p:sp>
        <p:nvSpPr>
          <p:cNvPr id="12" name="Заголовок 4"/>
          <p:cNvSpPr txBox="1">
            <a:spLocks/>
          </p:cNvSpPr>
          <p:nvPr/>
        </p:nvSpPr>
        <p:spPr>
          <a:xfrm>
            <a:off x="3609348" y="4167051"/>
            <a:ext cx="4963886" cy="126709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Предметная область: </a:t>
            </a:r>
          </a:p>
          <a:p>
            <a:pPr algn="ctr"/>
            <a:r>
              <a:rPr lang="ru-RU" sz="2800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Начальное образование</a:t>
            </a:r>
          </a:p>
        </p:txBody>
      </p:sp>
    </p:spTree>
    <p:extLst>
      <p:ext uri="{BB962C8B-B14F-4D97-AF65-F5344CB8AC3E}">
        <p14:creationId xmlns:p14="http://schemas.microsoft.com/office/powerpoint/2010/main" val="37782915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552" y="534837"/>
            <a:ext cx="108732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Команда проекта</a:t>
            </a:r>
          </a:p>
          <a:p>
            <a:endParaRPr lang="ru-RU" dirty="0">
              <a:solidFill>
                <a:srgbClr val="FF0000"/>
              </a:solidFill>
            </a:endParaRPr>
          </a:p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10551" y="1135001"/>
            <a:ext cx="11425251" cy="49398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000" b="1" dirty="0"/>
              <a:t>Капитан: </a:t>
            </a:r>
            <a:r>
              <a:rPr lang="ru-RU" sz="2000" dirty="0"/>
              <a:t>Сюзева Ольга Борисовна</a:t>
            </a:r>
          </a:p>
          <a:p>
            <a:pPr algn="just">
              <a:lnSpc>
                <a:spcPct val="150000"/>
              </a:lnSpc>
            </a:pPr>
            <a:r>
              <a:rPr lang="ru-RU" sz="2000" b="1" dirty="0"/>
              <a:t>Участники: </a:t>
            </a:r>
            <a:r>
              <a:rPr lang="ru-RU" sz="2000" dirty="0"/>
              <a:t>Богатырева Екатерина Михайловна, Клепиковская Алла Александровна</a:t>
            </a:r>
            <a:r>
              <a:rPr lang="en-US" sz="2000" dirty="0"/>
              <a:t>,</a:t>
            </a:r>
            <a:r>
              <a:rPr lang="ru-RU" sz="2000" dirty="0"/>
              <a:t>студенты ФГБОУ ВО «Вятский государственный университет», г. Киров</a:t>
            </a:r>
          </a:p>
          <a:p>
            <a:pPr algn="just">
              <a:lnSpc>
                <a:spcPct val="150000"/>
              </a:lnSpc>
            </a:pPr>
            <a:r>
              <a:rPr lang="ru-RU" sz="2000" b="1" dirty="0"/>
              <a:t>Учитель: </a:t>
            </a:r>
            <a:r>
              <a:rPr lang="ru-RU" sz="2000" i="0" dirty="0">
                <a:effectLst/>
              </a:rPr>
              <a:t>Новиков Александр Александрович, </a:t>
            </a:r>
            <a:r>
              <a:rPr lang="ru-RU" sz="2000" dirty="0">
                <a:solidFill>
                  <a:srgbClr val="000000"/>
                </a:solidFill>
              </a:rPr>
              <a:t>преподаватель </a:t>
            </a:r>
            <a:r>
              <a:rPr lang="ru-RU" sz="2000" b="0" i="0" dirty="0">
                <a:solidFill>
                  <a:srgbClr val="000000"/>
                </a:solidFill>
                <a:effectLst/>
              </a:rPr>
              <a:t>Государственного автономного профессионального образовательного учреждения Краснодарского края «Ленинградский социально-педагогический колледж»</a:t>
            </a:r>
          </a:p>
          <a:p>
            <a:pPr algn="just">
              <a:lnSpc>
                <a:spcPct val="150000"/>
              </a:lnSpc>
            </a:pPr>
            <a:r>
              <a:rPr lang="ru-RU" sz="2000" b="0" i="0" dirty="0">
                <a:solidFill>
                  <a:srgbClr val="000000"/>
                </a:solidFill>
                <a:effectLst/>
                <a:latin typeface="-apple-system"/>
              </a:rPr>
              <a:t> </a:t>
            </a:r>
            <a:r>
              <a:rPr lang="ru-RU" sz="2000" b="1" dirty="0"/>
              <a:t>Методисты: </a:t>
            </a:r>
            <a:r>
              <a:rPr lang="ru-RU" sz="2000" dirty="0" err="1"/>
              <a:t>Поберезкая</a:t>
            </a:r>
            <a:r>
              <a:rPr lang="ru-RU" sz="2000" dirty="0"/>
              <a:t> Вита Федоровна, кандидат педагогических наук, доцент, заведующий кафедрой начального образования ФГБОУ ВО «СГУ им. Питирима Сорокина»</a:t>
            </a:r>
            <a:endParaRPr lang="ru-RU" sz="2000" b="1" dirty="0"/>
          </a:p>
          <a:p>
            <a:pPr algn="just">
              <a:lnSpc>
                <a:spcPct val="150000"/>
              </a:lnSpc>
            </a:pPr>
            <a:r>
              <a:rPr lang="ru-RU" sz="2000" dirty="0"/>
              <a:t>Коврова Мария Александровна, кандидат педагогических наук, доцент кафедры педагогики и методики дошкольного и начального образования ФГБОУ ВО «Вятский государственный университет» </a:t>
            </a:r>
          </a:p>
          <a:p>
            <a:pPr algn="just">
              <a:lnSpc>
                <a:spcPct val="150000"/>
              </a:lnSpc>
            </a:pPr>
            <a:r>
              <a:rPr lang="ru-RU" sz="1000" dirty="0"/>
              <a:t>	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973" y="5839979"/>
            <a:ext cx="2311463" cy="672426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04602" y="5820182"/>
            <a:ext cx="2031200" cy="712024"/>
          </a:xfrm>
          <a:prstGeom prst="rect">
            <a:avLst/>
          </a:prstGeom>
        </p:spPr>
      </p:pic>
      <p:sp>
        <p:nvSpPr>
          <p:cNvPr id="8" name="object 6"/>
          <p:cNvSpPr/>
          <p:nvPr/>
        </p:nvSpPr>
        <p:spPr>
          <a:xfrm>
            <a:off x="4135304" y="5794053"/>
            <a:ext cx="778219" cy="76428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0929" y="5713516"/>
            <a:ext cx="922670" cy="925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69649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552" y="534837"/>
            <a:ext cx="108732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Проблема, которую должен решать проект</a:t>
            </a:r>
          </a:p>
          <a:p>
            <a:endParaRPr lang="ru-RU" dirty="0">
              <a:solidFill>
                <a:srgbClr val="FF0000"/>
              </a:solidFill>
            </a:endParaRPr>
          </a:p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10552" y="1913101"/>
            <a:ext cx="108732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i="1" dirty="0">
                <a:solidFill>
                  <a:srgbClr val="000000"/>
                </a:solidFill>
              </a:rPr>
              <a:t>Низкий уровень развития орфографической зоркости у второклассников </a:t>
            </a:r>
            <a:endParaRPr lang="ru-RU" sz="2400" i="1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973" y="5839979"/>
            <a:ext cx="2311463" cy="672426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04602" y="5820182"/>
            <a:ext cx="2031200" cy="712024"/>
          </a:xfrm>
          <a:prstGeom prst="rect">
            <a:avLst/>
          </a:prstGeom>
        </p:spPr>
      </p:pic>
      <p:sp>
        <p:nvSpPr>
          <p:cNvPr id="8" name="object 6"/>
          <p:cNvSpPr/>
          <p:nvPr/>
        </p:nvSpPr>
        <p:spPr>
          <a:xfrm>
            <a:off x="4135304" y="5794053"/>
            <a:ext cx="778219" cy="76428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0929" y="5713516"/>
            <a:ext cx="922670" cy="925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00866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95252" y="882158"/>
            <a:ext cx="1083181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Противоречие, которое должен решать проект</a:t>
            </a:r>
          </a:p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95252" y="2155623"/>
            <a:ext cx="1083181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i="1" dirty="0"/>
              <a:t>Противоречие между необходимостью развития орфографической зоркости у второклассников и недостаточным количеством практических разработок с использованием информационных технологий</a:t>
            </a:r>
            <a:endParaRPr lang="ru-RU" i="1" dirty="0">
              <a:solidFill>
                <a:srgbClr val="FF0000"/>
              </a:solidFill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</p:spPr>
        </p:pic>
        <p:pic>
          <p:nvPicPr>
            <p:cNvPr id="7" name="Рисунок 6">
              <a:extLst>
                <a:ext uri="{FF2B5EF4-FFF2-40B4-BE49-F238E27FC236}">
                  <a16:creationId xmlns:a16="http://schemas.microsoft.com/office/drawing/2014/main" id="{7827E40B-66DD-41F5-B83D-C512996DE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</p:spPr>
        </p:pic>
        <p:sp>
          <p:nvSpPr>
            <p:cNvPr id="8" name="object 6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2321281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36432" y="822385"/>
            <a:ext cx="10829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Цель проекта</a:t>
            </a:r>
          </a:p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36432" y="1860997"/>
            <a:ext cx="10829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i="1" dirty="0"/>
              <a:t>Развитие орфографической зоркости у второклассников.</a:t>
            </a:r>
            <a:endParaRPr lang="ru-RU" sz="2400" i="1" dirty="0">
              <a:solidFill>
                <a:srgbClr val="FF0000"/>
              </a:solidFill>
            </a:endParaRPr>
          </a:p>
        </p:txBody>
      </p:sp>
      <p:grpSp>
        <p:nvGrpSpPr>
          <p:cNvPr id="5" name="Группа 4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</p:spPr>
        </p:pic>
        <p:pic>
          <p:nvPicPr>
            <p:cNvPr id="7" name="Рисунок 6">
              <a:extLst>
                <a:ext uri="{FF2B5EF4-FFF2-40B4-BE49-F238E27FC236}">
                  <a16:creationId xmlns:a16="http://schemas.microsoft.com/office/drawing/2014/main" id="{7827E40B-66DD-41F5-B83D-C512996DE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</p:spPr>
        </p:pic>
        <p:sp>
          <p:nvSpPr>
            <p:cNvPr id="8" name="object 6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9143329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551" y="534837"/>
            <a:ext cx="108175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Ожидаемый результат (продукт, ресурс)</a:t>
            </a:r>
          </a:p>
          <a:p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585973" y="1910735"/>
            <a:ext cx="108175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i="1" dirty="0"/>
              <a:t>Интерактивная игра «</a:t>
            </a:r>
            <a:r>
              <a:rPr lang="ru-RU" sz="2400" b="0" i="1" dirty="0" err="1">
                <a:solidFill>
                  <a:srgbClr val="000000"/>
                </a:solidFill>
                <a:effectLst/>
              </a:rPr>
              <a:t>ОрфоЗорро</a:t>
            </a:r>
            <a:r>
              <a:rPr lang="ru-RU" sz="2400" i="1" dirty="0">
                <a:solidFill>
                  <a:srgbClr val="000000"/>
                </a:solidFill>
              </a:rPr>
              <a:t>. </a:t>
            </a:r>
            <a:r>
              <a:rPr lang="ru-RU" sz="2400" i="1" dirty="0">
                <a:solidFill>
                  <a:srgbClr val="000000"/>
                </a:solidFill>
                <a:latin typeface="-apple-system"/>
              </a:rPr>
              <a:t>П</a:t>
            </a:r>
            <a:r>
              <a:rPr lang="ru-RU" sz="2400" b="0" i="1" dirty="0">
                <a:solidFill>
                  <a:srgbClr val="000000"/>
                </a:solidFill>
                <a:effectLst/>
              </a:rPr>
              <a:t>о следам изученных орфограмм</a:t>
            </a:r>
            <a:r>
              <a:rPr lang="ru-RU" sz="2400" i="1" dirty="0"/>
              <a:t>» для учащихся 2 класса.</a:t>
            </a:r>
          </a:p>
        </p:txBody>
      </p:sp>
      <p:grpSp>
        <p:nvGrpSpPr>
          <p:cNvPr id="5" name="Группа 4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</p:spPr>
        </p:pic>
        <p:pic>
          <p:nvPicPr>
            <p:cNvPr id="7" name="Рисунок 6">
              <a:extLst>
                <a:ext uri="{FF2B5EF4-FFF2-40B4-BE49-F238E27FC236}">
                  <a16:creationId xmlns:a16="http://schemas.microsoft.com/office/drawing/2014/main" id="{7827E40B-66DD-41F5-B83D-C512996DE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</p:spPr>
        </p:pic>
        <p:sp>
          <p:nvSpPr>
            <p:cNvPr id="8" name="object 6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8012804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426</TotalTime>
  <Words>210</Words>
  <Application>Microsoft Office PowerPoint</Application>
  <PresentationFormat>Широкоэкранный</PresentationFormat>
  <Paragraphs>22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2" baseType="lpstr">
      <vt:lpstr>-apple-system</vt:lpstr>
      <vt:lpstr>Arial</vt:lpstr>
      <vt:lpstr>Calibri</vt:lpstr>
      <vt:lpstr>Calibri Light</vt:lpstr>
      <vt:lpstr>Ropa Sans Pro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Елена</dc:creator>
  <cp:lastModifiedBy>Сюзева Ольга Борисовна</cp:lastModifiedBy>
  <cp:revision>57</cp:revision>
  <dcterms:created xsi:type="dcterms:W3CDTF">2021-03-02T07:04:14Z</dcterms:created>
  <dcterms:modified xsi:type="dcterms:W3CDTF">2021-11-15T12:58:31Z</dcterms:modified>
</cp:coreProperties>
</file>