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>
        <p:scale>
          <a:sx n="95" d="100"/>
          <a:sy n="95" d="100"/>
        </p:scale>
        <p:origin x="-132" y="-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904401" y="1994444"/>
            <a:ext cx="5971142" cy="1222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Комплекс сквозных образовательных программ</a:t>
            </a:r>
          </a:p>
          <a:p>
            <a:pPr algn="ctr"/>
            <a:r>
              <a:rPr lang="ru-RU" sz="28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«</a:t>
            </a:r>
            <a:r>
              <a:rPr lang="ru-RU" sz="2800" b="1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Инноград</a:t>
            </a:r>
            <a:r>
              <a:rPr lang="ru-RU" sz="28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»</a:t>
            </a:r>
            <a:endParaRPr lang="ru-RU" sz="28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321703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технология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Пример: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</a:t>
            </a:r>
            <a:r>
              <a:rPr lang="ru-RU" sz="2000" b="1" dirty="0" smtClean="0"/>
              <a:t>: </a:t>
            </a:r>
            <a:r>
              <a:rPr lang="ru-RU" sz="2000" dirty="0" err="1" smtClean="0"/>
              <a:t>Гиздатуллина</a:t>
            </a:r>
            <a:r>
              <a:rPr lang="ru-RU" sz="2000" dirty="0"/>
              <a:t> </a:t>
            </a:r>
            <a:r>
              <a:rPr lang="ru-RU" sz="2000" dirty="0" err="1"/>
              <a:t>Ильфина</a:t>
            </a:r>
            <a:r>
              <a:rPr lang="ru-RU" sz="2000" dirty="0"/>
              <a:t> </a:t>
            </a:r>
            <a:r>
              <a:rPr lang="ru-RU" sz="2000" dirty="0" err="1"/>
              <a:t>Ильфировна</a:t>
            </a:r>
            <a:r>
              <a:rPr lang="ru-RU" sz="2000" dirty="0"/>
              <a:t>, </a:t>
            </a:r>
            <a:r>
              <a:rPr lang="ru-RU" sz="2000" dirty="0" smtClean="0"/>
              <a:t>учитель </a:t>
            </a:r>
            <a:r>
              <a:rPr lang="ru-RU" sz="2000" dirty="0" smtClean="0"/>
              <a:t>истории ОШ </a:t>
            </a:r>
            <a:r>
              <a:rPr lang="ru-RU" sz="2000" dirty="0"/>
              <a:t>«Университетская» </a:t>
            </a:r>
            <a:r>
              <a:rPr lang="ru-RU" sz="2000" dirty="0" err="1"/>
              <a:t>Елабужского</a:t>
            </a:r>
            <a:r>
              <a:rPr lang="ru-RU" sz="2000" dirty="0"/>
              <a:t> института ФГАОУ ВО «Казанский (Приволжский) федеральный университет</a:t>
            </a:r>
            <a:r>
              <a:rPr lang="ru-RU" sz="2000" dirty="0" smtClean="0"/>
              <a:t>»,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г. Елабуга</a:t>
            </a:r>
            <a:r>
              <a:rPr lang="ru-RU" sz="2000" dirty="0" smtClean="0"/>
              <a:t>	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 err="1" smtClean="0"/>
              <a:t>Шатунова</a:t>
            </a:r>
            <a:r>
              <a:rPr lang="ru-RU" sz="2000" dirty="0" smtClean="0"/>
              <a:t> Ольга Васильевна, </a:t>
            </a:r>
            <a:r>
              <a:rPr lang="ru-RU" sz="2000" dirty="0" smtClean="0"/>
              <a:t>кандидат педагогических наук, </a:t>
            </a:r>
            <a:r>
              <a:rPr lang="ru-RU" sz="2000" dirty="0" smtClean="0"/>
              <a:t>доцент, заведующий кафедрой педагогики </a:t>
            </a:r>
            <a:r>
              <a:rPr lang="ru-RU" sz="2000" dirty="0" err="1" smtClean="0"/>
              <a:t>Елабужского</a:t>
            </a:r>
            <a:r>
              <a:rPr lang="ru-RU" sz="2000" dirty="0" smtClean="0"/>
              <a:t> института ФГАОУ </a:t>
            </a:r>
            <a:r>
              <a:rPr lang="ru-RU" sz="2000" dirty="0"/>
              <a:t>ВО </a:t>
            </a:r>
            <a:r>
              <a:rPr lang="ru-RU" sz="2000" dirty="0" smtClean="0"/>
              <a:t>«Казанский (Приволжский) федеральный университет», г. Елабуга </a:t>
            </a:r>
            <a:r>
              <a:rPr lang="ru-RU" sz="1000" dirty="0"/>
              <a:t>	</a:t>
            </a:r>
            <a:endParaRPr lang="ru-RU" sz="1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761391"/>
            <a:ext cx="108732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 условиях стремительно развивающейся в регионе </a:t>
            </a:r>
            <a:r>
              <a:rPr lang="ru-RU" sz="2400" dirty="0" smtClean="0"/>
              <a:t>(Республика Татарстан) инфраструктуры </a:t>
            </a:r>
            <a:r>
              <a:rPr lang="ru-RU" sz="2400" dirty="0"/>
              <a:t>производства (Особая экономическая зона промышленно-производственного типа «</a:t>
            </a:r>
            <a:r>
              <a:rPr lang="ru-RU" sz="2400" dirty="0" err="1"/>
              <a:t>Алабуга</a:t>
            </a:r>
            <a:r>
              <a:rPr lang="ru-RU" sz="2400" dirty="0"/>
              <a:t>», Камский инновационный территориально-производственный кластер, компания АО «Эссен </a:t>
            </a:r>
            <a:r>
              <a:rPr lang="ru-RU" sz="2400" dirty="0" err="1"/>
              <a:t>продакшн</a:t>
            </a:r>
            <a:r>
              <a:rPr lang="ru-RU" sz="2400" dirty="0"/>
              <a:t> АГ» и др.), основанного на наукоемких и высоких технологиях, растет потребность в квалифицированных кадрах. Предлагаемый проект </a:t>
            </a:r>
            <a:r>
              <a:rPr lang="ru-RU" sz="2400" dirty="0" smtClean="0"/>
              <a:t>ориентирован </a:t>
            </a:r>
            <a:r>
              <a:rPr lang="ru-RU" sz="2400" dirty="0"/>
              <a:t>на психолого-педагогическое и научно-методическое сопровождение поэтапного овладения обучающимися навыками научно-технического творчества, конструирования, моделирования, проектирования, дизайнерской деятельности и др., необходимыми для получения востребованных в регионе профессий.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454" y="2664594"/>
            <a:ext cx="108318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Противоречие </a:t>
            </a:r>
            <a:r>
              <a:rPr lang="ru-RU" sz="2400" i="1" dirty="0" smtClean="0"/>
              <a:t>между </a:t>
            </a:r>
            <a:r>
              <a:rPr lang="ru-RU" sz="2400" b="1" i="1" dirty="0" smtClean="0"/>
              <a:t>необходимостью</a:t>
            </a:r>
            <a:r>
              <a:rPr lang="ru-RU" sz="2400" i="1" dirty="0" smtClean="0"/>
              <a:t> </a:t>
            </a:r>
            <a:r>
              <a:rPr lang="ru-RU" sz="2400" i="1" dirty="0" smtClean="0"/>
              <a:t>получения выпускниками школ инженерно-технических профессий, востребованных в регионе, и </a:t>
            </a:r>
            <a:r>
              <a:rPr lang="ru-RU" sz="2400" b="1" i="1" dirty="0" smtClean="0"/>
              <a:t>недостаточным количеством </a:t>
            </a:r>
            <a:r>
              <a:rPr lang="ru-RU" sz="2400" i="1" dirty="0" smtClean="0"/>
              <a:t>реализуемых сквозных образовательных программ для обучающихся, ориентирующих их на эти профессии. </a:t>
            </a:r>
            <a:endParaRPr lang="ru-RU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1816465"/>
            <a:ext cx="10829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Разработка </a:t>
            </a:r>
            <a:r>
              <a:rPr lang="ru-RU" sz="2400" i="1" dirty="0"/>
              <a:t>и </a:t>
            </a:r>
            <a:r>
              <a:rPr lang="ru-RU" sz="2400" i="1" dirty="0" smtClean="0"/>
              <a:t>реализация </a:t>
            </a:r>
            <a:r>
              <a:rPr lang="ru-RU" sz="2400" i="1" dirty="0"/>
              <a:t>сквозных образовательных программ, ориентированных на получение обучающимися первоначального опыта деятельности в области востребованных в регионе профессий в рамках проекта «Комплекс сквозных образовательных программ</a:t>
            </a:r>
          </a:p>
          <a:p>
            <a:r>
              <a:rPr lang="en-US" sz="2400" i="1" dirty="0" smtClean="0"/>
              <a:t>“</a:t>
            </a:r>
            <a:r>
              <a:rPr lang="ru-RU" sz="2400" i="1" dirty="0" err="1" smtClean="0"/>
              <a:t>Инноград</a:t>
            </a:r>
            <a:r>
              <a:rPr lang="en-US" sz="2400" i="1" dirty="0" smtClean="0"/>
              <a:t>”</a:t>
            </a:r>
            <a:r>
              <a:rPr lang="ru-RU" sz="2400" i="1" dirty="0" smtClean="0"/>
              <a:t>» </a:t>
            </a:r>
            <a:r>
              <a:rPr lang="ru-RU" sz="2400" i="1" dirty="0"/>
              <a:t>на базе </a:t>
            </a:r>
            <a:r>
              <a:rPr lang="ru-RU" sz="2400" i="1" dirty="0" smtClean="0"/>
              <a:t>ОШ «Университетская» и </a:t>
            </a:r>
            <a:r>
              <a:rPr lang="ru-RU" sz="2400" i="1" dirty="0"/>
              <a:t>Дома научной </a:t>
            </a:r>
            <a:r>
              <a:rPr lang="ru-RU" sz="2400" i="1" dirty="0" err="1"/>
              <a:t>коллаборации</a:t>
            </a:r>
            <a:r>
              <a:rPr lang="ru-RU" sz="2400" i="1" dirty="0"/>
              <a:t> (ДНК) </a:t>
            </a:r>
            <a:r>
              <a:rPr lang="ru-RU" sz="2400" i="1" dirty="0" err="1"/>
              <a:t>Елабужского</a:t>
            </a:r>
            <a:r>
              <a:rPr lang="ru-RU" sz="2400" i="1" dirty="0"/>
              <a:t> института ФГАОУ ВО «Казанский (Приволжский) федеральный университет».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1" y="2550541"/>
            <a:ext cx="108175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Комплекс сквозных </a:t>
            </a:r>
            <a:r>
              <a:rPr lang="ru-RU" sz="2400" i="1" dirty="0"/>
              <a:t>образовательных программ: для дошкольников – «</a:t>
            </a:r>
            <a:r>
              <a:rPr lang="ru-RU" sz="2400" i="1" dirty="0" err="1"/>
              <a:t>Легоград</a:t>
            </a:r>
            <a:r>
              <a:rPr lang="ru-RU" sz="2400" i="1" dirty="0"/>
              <a:t>», для учащихся начальных классов – «</a:t>
            </a:r>
            <a:r>
              <a:rPr lang="ru-RU" sz="2400" i="1" dirty="0" err="1"/>
              <a:t>Квантоград</a:t>
            </a:r>
            <a:r>
              <a:rPr lang="ru-RU" sz="2400" i="1" dirty="0"/>
              <a:t>», для учащихся среднего </a:t>
            </a:r>
            <a:r>
              <a:rPr lang="ru-RU" sz="2400" i="1" dirty="0" smtClean="0"/>
              <a:t>звена – </a:t>
            </a:r>
            <a:r>
              <a:rPr lang="ru-RU" sz="2400" i="1" dirty="0"/>
              <a:t>«</a:t>
            </a:r>
            <a:r>
              <a:rPr lang="ru-RU" sz="2400" i="1" dirty="0" err="1"/>
              <a:t>Инфоград</a:t>
            </a:r>
            <a:r>
              <a:rPr lang="ru-RU" sz="2400" i="1" dirty="0"/>
              <a:t>», для старших классов – «</a:t>
            </a:r>
            <a:r>
              <a:rPr lang="ru-RU" sz="2400" i="1" dirty="0" err="1"/>
              <a:t>Техноград</a:t>
            </a:r>
            <a:r>
              <a:rPr lang="ru-RU" sz="2400" i="1" dirty="0" smtClean="0"/>
              <a:t>», для студентов «</a:t>
            </a:r>
            <a:r>
              <a:rPr lang="ru-RU" sz="2400" i="1" dirty="0"/>
              <a:t>STEAM-град». В основе программ лежит проектная </a:t>
            </a:r>
            <a:r>
              <a:rPr lang="ru-RU" sz="2400" i="1" dirty="0" smtClean="0"/>
              <a:t>деятельность.</a:t>
            </a:r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82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1" y="1606842"/>
            <a:ext cx="10882057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Комплекс </a:t>
            </a:r>
            <a:r>
              <a:rPr lang="ru-RU" sz="2400" i="1" dirty="0"/>
              <a:t>сквозных образовательных </a:t>
            </a:r>
            <a:r>
              <a:rPr lang="ru-RU" sz="2400" i="1" dirty="0" smtClean="0"/>
              <a:t>программ «</a:t>
            </a:r>
            <a:r>
              <a:rPr lang="ru-RU" sz="2400" i="1" dirty="0" err="1" smtClean="0"/>
              <a:t>Инноград</a:t>
            </a:r>
            <a:r>
              <a:rPr lang="ru-RU" sz="2400" i="1" dirty="0" smtClean="0"/>
              <a:t>» для обучающихся -  от дошкольников до студентов.</a:t>
            </a:r>
          </a:p>
          <a:p>
            <a:endParaRPr lang="ru-RU" sz="2400" i="1" dirty="0" smtClean="0"/>
          </a:p>
          <a:p>
            <a:r>
              <a:rPr lang="ru-RU" sz="1400" i="1" dirty="0"/>
              <a:t>«Университетская школа» становится площадкой функционирования проекта «</a:t>
            </a:r>
            <a:r>
              <a:rPr lang="ru-RU" sz="1400" i="1" dirty="0" err="1"/>
              <a:t>Инноград</a:t>
            </a:r>
            <a:r>
              <a:rPr lang="ru-RU" sz="1400" i="1" dirty="0"/>
              <a:t>», включающего сквозные образовательные программы для обучающихся различных возрастных групп – от дошкольников до старшеклассников, к реализации которых привлекаются воспитатели, учителя, преподаватели и студенты, представители предприятий, бизнеса, социальной сферы на условиях социального партнерства. Программа «</a:t>
            </a:r>
            <a:r>
              <a:rPr lang="ru-RU" sz="1400" i="1" dirty="0" err="1"/>
              <a:t>Легоград</a:t>
            </a:r>
            <a:r>
              <a:rPr lang="ru-RU" sz="1400" i="1" dirty="0"/>
              <a:t>» формирует основы конструкторского мышления дошкольников с помощью LEGO конструирования. В рамках программы «</a:t>
            </a:r>
            <a:r>
              <a:rPr lang="ru-RU" sz="1400" i="1" dirty="0" err="1"/>
              <a:t>Квантоград</a:t>
            </a:r>
            <a:r>
              <a:rPr lang="ru-RU" sz="1400" i="1" dirty="0"/>
              <a:t>» осуществляется ранняя </a:t>
            </a:r>
            <a:r>
              <a:rPr lang="ru-RU" sz="1400" i="1" dirty="0" err="1"/>
              <a:t>профилизация</a:t>
            </a:r>
            <a:r>
              <a:rPr lang="ru-RU" sz="1400" i="1" dirty="0"/>
              <a:t> учащихся начальных классов с помощью игровых практикумов (</a:t>
            </a:r>
            <a:r>
              <a:rPr lang="ru-RU" sz="1400" i="1" dirty="0" err="1"/>
              <a:t>Промдизайн-квантум</a:t>
            </a:r>
            <a:r>
              <a:rPr lang="ru-RU" sz="1400" i="1" dirty="0"/>
              <a:t>, </a:t>
            </a:r>
            <a:r>
              <a:rPr lang="ru-RU" sz="1400" i="1" dirty="0" err="1"/>
              <a:t>Хайтек-квантум</a:t>
            </a:r>
            <a:r>
              <a:rPr lang="ru-RU" sz="1400" i="1" dirty="0"/>
              <a:t>, </a:t>
            </a:r>
            <a:r>
              <a:rPr lang="ru-RU" sz="1400" i="1" dirty="0" err="1"/>
              <a:t>Мульт-квантум</a:t>
            </a:r>
            <a:r>
              <a:rPr lang="ru-RU" sz="1400" i="1" dirty="0"/>
              <a:t> и др.). Программа «</a:t>
            </a:r>
            <a:r>
              <a:rPr lang="ru-RU" sz="1400" i="1" dirty="0" err="1"/>
              <a:t>Инфоград</a:t>
            </a:r>
            <a:r>
              <a:rPr lang="ru-RU" sz="1400" i="1" dirty="0"/>
              <a:t>» формирует у учащихся средних классов навыки программирования. Программа «</a:t>
            </a:r>
            <a:r>
              <a:rPr lang="ru-RU" sz="1400" i="1" dirty="0" err="1"/>
              <a:t>Техноград</a:t>
            </a:r>
            <a:r>
              <a:rPr lang="ru-RU" sz="1400" i="1" dirty="0"/>
              <a:t>» направлена на обучение  старшеклассников созданию моделей и действующих технических объектов. Научно-методическое сообщество </a:t>
            </a:r>
            <a:r>
              <a:rPr lang="ru-RU" sz="1400" i="1" dirty="0" smtClean="0"/>
              <a:t>из числа студентов </a:t>
            </a:r>
            <a:r>
              <a:rPr lang="ru-RU" sz="1400" i="1" smtClean="0"/>
              <a:t>и преподавателей «STEAM</a:t>
            </a:r>
            <a:r>
              <a:rPr lang="ru-RU" sz="1400" i="1" dirty="0" smtClean="0"/>
              <a:t>-град</a:t>
            </a:r>
            <a:r>
              <a:rPr lang="ru-RU" sz="1400" i="1" dirty="0"/>
              <a:t>» разрабатывает рекомендации, осуществляет общее руководство проектной деятельностью обучающихся.</a:t>
            </a:r>
          </a:p>
          <a:p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978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378</Words>
  <Application>Microsoft Office PowerPoint</Application>
  <PresentationFormat>Произвольный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User</cp:lastModifiedBy>
  <cp:revision>47</cp:revision>
  <dcterms:created xsi:type="dcterms:W3CDTF">2021-03-02T07:04:14Z</dcterms:created>
  <dcterms:modified xsi:type="dcterms:W3CDTF">2021-11-11T12:18:25Z</dcterms:modified>
</cp:coreProperties>
</file>