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BC1C8A"/>
    <a:srgbClr val="CC99FF"/>
    <a:srgbClr val="FFFFFF"/>
    <a:srgbClr val="6600CC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Гусева" userId="a303c50c256d8c68" providerId="LiveId" clId="{33E97249-9090-43D0-93D9-9677FEB3029D}"/>
    <pc:docChg chg="undo custSel modSld">
      <pc:chgData name="Анастасия Гусева" userId="a303c50c256d8c68" providerId="LiveId" clId="{33E97249-9090-43D0-93D9-9677FEB3029D}" dt="2021-11-10T15:11:45.495" v="74" actId="13926"/>
      <pc:docMkLst>
        <pc:docMk/>
      </pc:docMkLst>
      <pc:sldChg chg="modSp mod">
        <pc:chgData name="Анастасия Гусева" userId="a303c50c256d8c68" providerId="LiveId" clId="{33E97249-9090-43D0-93D9-9677FEB3029D}" dt="2021-11-10T15:11:45.495" v="74" actId="13926"/>
        <pc:sldMkLst>
          <pc:docMk/>
          <pc:sldMk cId="2616964992" sldId="270"/>
        </pc:sldMkLst>
        <pc:spChg chg="mod">
          <ac:chgData name="Анастасия Гусева" userId="a303c50c256d8c68" providerId="LiveId" clId="{33E97249-9090-43D0-93D9-9677FEB3029D}" dt="2021-11-10T15:11:45.495" v="74" actId="13926"/>
          <ac:spMkLst>
            <pc:docMk/>
            <pc:sldMk cId="2616964992" sldId="270"/>
            <ac:spMk id="3" creationId="{00000000-0000-0000-0000-000000000000}"/>
          </ac:spMkLst>
        </pc:spChg>
      </pc:sldChg>
    </pc:docChg>
  </pc:docChgLst>
  <pc:docChgLst>
    <pc:chgData name="Анастасия Гусева" userId="a303c50c256d8c68" providerId="LiveId" clId="{9F5F18FC-F2C0-4BF0-BADB-2A32E37C63AE}"/>
    <pc:docChg chg="custSel modSld">
      <pc:chgData name="Анастасия Гусева" userId="a303c50c256d8c68" providerId="LiveId" clId="{9F5F18FC-F2C0-4BF0-BADB-2A32E37C63AE}" dt="2021-11-10T17:05:54.183" v="157" actId="20577"/>
      <pc:docMkLst>
        <pc:docMk/>
      </pc:docMkLst>
      <pc:sldChg chg="modSp mod">
        <pc:chgData name="Анастасия Гусева" userId="a303c50c256d8c68" providerId="LiveId" clId="{9F5F18FC-F2C0-4BF0-BADB-2A32E37C63AE}" dt="2021-11-10T17:05:34.598" v="154" actId="20577"/>
        <pc:sldMkLst>
          <pc:docMk/>
          <pc:sldMk cId="3778291545" sldId="256"/>
        </pc:sldMkLst>
        <pc:spChg chg="mod">
          <ac:chgData name="Анастасия Гусева" userId="a303c50c256d8c68" providerId="LiveId" clId="{9F5F18FC-F2C0-4BF0-BADB-2A32E37C63AE}" dt="2021-11-10T17:05:34.598" v="154" actId="20577"/>
          <ac:spMkLst>
            <pc:docMk/>
            <pc:sldMk cId="3778291545" sldId="256"/>
            <ac:spMk id="9" creationId="{00000000-0000-0000-0000-000000000000}"/>
          </ac:spMkLst>
        </pc:spChg>
      </pc:sldChg>
      <pc:sldChg chg="modSp mod">
        <pc:chgData name="Анастасия Гусева" userId="a303c50c256d8c68" providerId="LiveId" clId="{9F5F18FC-F2C0-4BF0-BADB-2A32E37C63AE}" dt="2021-11-10T17:05:54.183" v="157" actId="20577"/>
        <pc:sldMkLst>
          <pc:docMk/>
          <pc:sldMk cId="3990978042" sldId="269"/>
        </pc:sldMkLst>
        <pc:spChg chg="mod">
          <ac:chgData name="Анастасия Гусева" userId="a303c50c256d8c68" providerId="LiveId" clId="{9F5F18FC-F2C0-4BF0-BADB-2A32E37C63AE}" dt="2021-11-10T17:05:54.183" v="157" actId="20577"/>
          <ac:spMkLst>
            <pc:docMk/>
            <pc:sldMk cId="3990978042" sldId="269"/>
            <ac:spMk id="3" creationId="{00000000-0000-0000-0000-000000000000}"/>
          </ac:spMkLst>
        </pc:spChg>
      </pc:sldChg>
      <pc:sldChg chg="modSp mod">
        <pc:chgData name="Анастасия Гусева" userId="a303c50c256d8c68" providerId="LiveId" clId="{9F5F18FC-F2C0-4BF0-BADB-2A32E37C63AE}" dt="2021-11-10T17:00:55.286" v="3" actId="113"/>
        <pc:sldMkLst>
          <pc:docMk/>
          <pc:sldMk cId="2616964992" sldId="270"/>
        </pc:sldMkLst>
        <pc:spChg chg="mod">
          <ac:chgData name="Анастасия Гусева" userId="a303c50c256d8c68" providerId="LiveId" clId="{9F5F18FC-F2C0-4BF0-BADB-2A32E37C63AE}" dt="2021-11-10T17:00:55.286" v="3" actId="113"/>
          <ac:spMkLst>
            <pc:docMk/>
            <pc:sldMk cId="2616964992" sldId="27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22024" y="2210625"/>
            <a:ext cx="9244190" cy="1396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Математика. Взгляд в прошлое: 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2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математический </a:t>
            </a:r>
            <a:r>
              <a:rPr lang="ru-RU" sz="32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календарь как средство повышения познавательного интереса </a:t>
            </a:r>
            <a:r>
              <a:rPr lang="ru-RU" sz="32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обучающихся </a:t>
            </a:r>
            <a:r>
              <a:rPr lang="ru-RU" sz="32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5-6 класса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04114" y="406929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797" y="392794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090838"/>
            <a:ext cx="114252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Капитан: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Гусева Анастасия Андреевна,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Участники: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Вишнякова Лариса Алексеевна, Ксения Мезенцева Ксения Витальевна</a:t>
            </a:r>
            <a:r>
              <a:rPr kumimoji="0" lang="ru-RU" sz="2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, </a:t>
            </a: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/>
            </a:r>
            <a:b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</a:br>
            <a:r>
              <a:rPr kumimoji="0" lang="ru-RU" sz="2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Казакова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Екатерина Олеговна,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студенты ФГБОУ ВО «Вятский государственный университет», г. Киров </a:t>
            </a:r>
          </a:p>
          <a:p>
            <a:pPr lvl="0">
              <a:lnSpc>
                <a:spcPct val="150000"/>
              </a:lnSpc>
              <a:defRPr/>
            </a:pPr>
            <a:r>
              <a:rPr lang="ru-RU" sz="2200" b="1" dirty="0">
                <a:cs typeface="Times New Roman" panose="02020603050405020304" pitchFamily="18" charset="0"/>
              </a:rPr>
              <a:t>Учитель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: </a:t>
            </a:r>
            <a:r>
              <a:rPr lang="ru-RU" sz="2200" dirty="0" err="1">
                <a:cs typeface="Times New Roman" panose="02020603050405020304" pitchFamily="18" charset="0"/>
              </a:rPr>
              <a:t>Логиновская</a:t>
            </a:r>
            <a:r>
              <a:rPr lang="ru-RU" sz="2200" dirty="0">
                <a:cs typeface="Times New Roman" panose="02020603050405020304" pitchFamily="18" charset="0"/>
              </a:rPr>
              <a:t> Наталья </a:t>
            </a:r>
            <a:r>
              <a:rPr lang="ru-RU" sz="2200" dirty="0" err="1" smtClean="0">
                <a:cs typeface="Times New Roman" panose="02020603050405020304" pitchFamily="18" charset="0"/>
              </a:rPr>
              <a:t>Равилевна</a:t>
            </a:r>
            <a:r>
              <a:rPr lang="ru-RU" sz="2200" dirty="0" smtClean="0">
                <a:cs typeface="Times New Roman" panose="02020603050405020304" pitchFamily="18" charset="0"/>
              </a:rPr>
              <a:t>, </a:t>
            </a:r>
            <a:r>
              <a:rPr lang="ru-RU" sz="2200" dirty="0">
                <a:cs typeface="Times New Roman" panose="02020603050405020304" pitchFamily="18" charset="0"/>
              </a:rPr>
              <a:t>учитель математики </a:t>
            </a:r>
            <a:r>
              <a:rPr lang="ru-RU" sz="2200" dirty="0" smtClean="0">
                <a:cs typeface="Times New Roman" panose="02020603050405020304" pitchFamily="18" charset="0"/>
              </a:rPr>
              <a:t>МБОУ СОШ № 1, г</a:t>
            </a:r>
            <a:r>
              <a:rPr lang="ru-RU" sz="2200" dirty="0">
                <a:cs typeface="Times New Roman" panose="02020603050405020304" pitchFamily="18" charset="0"/>
              </a:rPr>
              <a:t>. Микунь</a:t>
            </a:r>
            <a:r>
              <a:rPr lang="ru-RU" sz="2200" dirty="0" smtClean="0"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cs typeface="Times New Roman" panose="02020603050405020304" pitchFamily="18" charset="0"/>
              </a:rPr>
            </a:br>
            <a:r>
              <a:rPr lang="ru-RU" sz="2200" b="1" dirty="0" smtClean="0">
                <a:cs typeface="Times New Roman" panose="02020603050405020304" pitchFamily="18" charset="0"/>
              </a:rPr>
              <a:t>Методист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Times New Roman" panose="02020603050405020304" pitchFamily="18" charset="0"/>
              </a:rPr>
              <a:t>: </a:t>
            </a:r>
            <a:r>
              <a:rPr lang="ru-RU" sz="2200" dirty="0">
                <a:cs typeface="Times New Roman" panose="02020603050405020304" pitchFamily="18" charset="0"/>
              </a:rPr>
              <a:t>Зеленина Наталья Алексеевна, кандидат педагогических наук, </a:t>
            </a:r>
            <a:endParaRPr lang="ru-RU" sz="2200" dirty="0" smtClean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200" dirty="0" smtClean="0">
                <a:cs typeface="Times New Roman" panose="02020603050405020304" pitchFamily="18" charset="0"/>
              </a:rPr>
              <a:t>доцент </a:t>
            </a:r>
            <a:r>
              <a:rPr lang="ru-RU" sz="2200" dirty="0">
                <a:cs typeface="Times New Roman" panose="02020603050405020304" pitchFamily="18" charset="0"/>
              </a:rPr>
              <a:t>кафедры фундаментальной математики ФГБОУ ВО «Вятский государственный университет» 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5B1D352-B3CE-4017-AB80-326A8D9890C4}"/>
              </a:ext>
            </a:extLst>
          </p:cNvPr>
          <p:cNvSpPr txBox="1"/>
          <p:nvPr/>
        </p:nvSpPr>
        <p:spPr>
          <a:xfrm>
            <a:off x="354940" y="2263398"/>
            <a:ext cx="10873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>
                <a:cs typeface="Times New Roman" panose="02020603050405020304" pitchFamily="18" charset="0"/>
              </a:rPr>
              <a:t>Низкий уровень познавательного интереса и знаний об истории развития математики у </a:t>
            </a:r>
            <a:r>
              <a:rPr lang="ru-RU" sz="3000" i="1" dirty="0" smtClean="0">
                <a:cs typeface="Times New Roman" panose="02020603050405020304" pitchFamily="18" charset="0"/>
              </a:rPr>
              <a:t>обучающихся </a:t>
            </a:r>
            <a:r>
              <a:rPr lang="ru-RU" sz="3000" i="1" dirty="0">
                <a:cs typeface="Times New Roman" panose="02020603050405020304" pitchFamily="18" charset="0"/>
              </a:rPr>
              <a:t>5-6 </a:t>
            </a:r>
            <a:r>
              <a:rPr lang="ru-RU" sz="3000" i="1" dirty="0" smtClean="0">
                <a:cs typeface="Times New Roman" panose="02020603050405020304" pitchFamily="18" charset="0"/>
              </a:rPr>
              <a:t>классов общеобразовательной школы.</a:t>
            </a:r>
            <a:endParaRPr lang="ru-RU" sz="30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247343"/>
            <a:ext cx="108318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>
                <a:latin typeface="Calibri" panose="020F0502020204030204" pitchFamily="34" charset="0"/>
                <a:cs typeface="Times New Roman" panose="02020603050405020304" pitchFamily="18" charset="0"/>
              </a:rPr>
              <a:t>Противоречие между </a:t>
            </a:r>
            <a:r>
              <a:rPr lang="ru-RU" sz="3000" b="1" i="1" dirty="0">
                <a:latin typeface="Calibri" panose="020F0502020204030204" pitchFamily="34" charset="0"/>
                <a:cs typeface="Times New Roman" panose="02020603050405020304" pitchFamily="18" charset="0"/>
              </a:rPr>
              <a:t>необходимостью</a:t>
            </a:r>
            <a:r>
              <a:rPr lang="ru-RU" sz="3000" i="1" dirty="0">
                <a:latin typeface="Calibri" panose="020F0502020204030204" pitchFamily="34" charset="0"/>
                <a:cs typeface="Times New Roman" panose="02020603050405020304" pitchFamily="18" charset="0"/>
              </a:rPr>
              <a:t> формирования </a:t>
            </a:r>
            <a:r>
              <a:rPr lang="ru-RU" sz="3000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 обучающихся 5-6 классов представлений </a:t>
            </a:r>
            <a:r>
              <a:rPr lang="ru-RU" sz="3000" i="1" dirty="0">
                <a:latin typeface="Calibri" panose="020F0502020204030204" pitchFamily="34" charset="0"/>
                <a:cs typeface="Times New Roman" panose="02020603050405020304" pitchFamily="18" charset="0"/>
              </a:rPr>
              <a:t>об исторических факторах становления математической науки </a:t>
            </a:r>
            <a:r>
              <a:rPr lang="ru-RU" sz="3000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3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недостаточным количеством </a:t>
            </a:r>
            <a:r>
              <a:rPr lang="ru-RU" sz="3000" i="1" dirty="0">
                <a:latin typeface="Calibri" panose="020F0502020204030204" pitchFamily="34" charset="0"/>
                <a:cs typeface="Times New Roman" panose="02020603050405020304" pitchFamily="18" charset="0"/>
              </a:rPr>
              <a:t>информации по истории развития науки или ее </a:t>
            </a:r>
            <a:r>
              <a:rPr lang="ru-RU" sz="3000" b="1" i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отсутствием </a:t>
            </a:r>
            <a:r>
              <a:rPr lang="ru-RU" sz="3000" i="1" dirty="0">
                <a:latin typeface="Calibri" panose="020F0502020204030204" pitchFamily="34" charset="0"/>
                <a:cs typeface="Times New Roman" panose="02020603050405020304" pitchFamily="18" charset="0"/>
              </a:rPr>
              <a:t>в учебной математической литературе.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3A753AB-BE57-4783-9484-3E6252C12D26}"/>
              </a:ext>
            </a:extLst>
          </p:cNvPr>
          <p:cNvSpPr txBox="1"/>
          <p:nvPr/>
        </p:nvSpPr>
        <p:spPr>
          <a:xfrm>
            <a:off x="336432" y="2305615"/>
            <a:ext cx="1082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>
                <a:cs typeface="Times New Roman" panose="02020603050405020304" pitchFamily="18" charset="0"/>
              </a:rPr>
              <a:t>Повышение познавательного интереса школьников и уровня знаний об историческом развитии науки математики путем систематического использования математического календаря при обучении </a:t>
            </a:r>
            <a:r>
              <a:rPr lang="ru-RU" sz="3000" i="1" dirty="0" smtClean="0">
                <a:cs typeface="Times New Roman" panose="02020603050405020304" pitchFamily="18" charset="0"/>
              </a:rPr>
              <a:t>школьников 5–6 классов</a:t>
            </a:r>
            <a:endParaRPr lang="ru-RU" sz="30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19429" y="1495853"/>
            <a:ext cx="10817524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Математический календарь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en-US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QR</a:t>
            </a:r>
            <a:r>
              <a:rPr lang="ru-RU" sz="3000" i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-кодами для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обучающихся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5-6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классов,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включающий в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себя</a:t>
            </a:r>
            <a:b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карточки для учащихся с информацией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истории развития математики;</a:t>
            </a:r>
            <a:r>
              <a:rPr lang="ru-RU" sz="30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электронный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печатный вариант календаря</a:t>
            </a:r>
            <a:r>
              <a:rPr lang="ru-RU" sz="3000" i="1" dirty="0"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пособие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для учителя с расширенной информацией, содержащейся на карточках; </a:t>
            </a: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0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-методические </a:t>
            </a:r>
            <a:r>
              <a:rPr lang="ru-RU" sz="3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их использованию. </a:t>
            </a:r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109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Khmer UI</vt:lpstr>
      <vt:lpstr>Ropa Sans Pro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52</cp:revision>
  <dcterms:created xsi:type="dcterms:W3CDTF">2021-03-02T07:04:14Z</dcterms:created>
  <dcterms:modified xsi:type="dcterms:W3CDTF">2021-11-17T13:22:28Z</dcterms:modified>
</cp:coreProperties>
</file>