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4" y="1572420"/>
            <a:ext cx="10776467" cy="2002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Школа </a:t>
            </a:r>
            <a:r>
              <a:rPr lang="ru-RU" sz="5000" b="1" dirty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безопасного поведения</a:t>
            </a:r>
            <a:r>
              <a:rPr lang="ru-RU" sz="50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:</a:t>
            </a:r>
            <a:r>
              <a:rPr lang="ru-RU" sz="28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28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28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программа </a:t>
            </a:r>
            <a:r>
              <a:rPr lang="ru-RU" sz="2800" dirty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курса внеурочной деятельности </a:t>
            </a:r>
            <a:r>
              <a:rPr lang="ru-RU" sz="28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28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28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и </a:t>
            </a:r>
            <a:r>
              <a:rPr lang="ru-RU" sz="2800" dirty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интерактивная рабочая тетрадь для обучающихся 4 </a:t>
            </a:r>
            <a:r>
              <a:rPr lang="ru-RU" sz="28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классов</a:t>
            </a:r>
            <a:endParaRPr lang="ru-RU" sz="48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90567" y="3784324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latin typeface="Ropa Sans Pro Light" panose="020B0504020101010102" pitchFamily="34" charset="0"/>
                <a:cs typeface="Ropa Sans Pro Light" panose="020B0504020101010102" pitchFamily="34" charset="0"/>
              </a:rPr>
              <a:t>начальное образование</a:t>
            </a:r>
            <a:endParaRPr lang="ru-RU" sz="2800" dirty="0">
              <a:solidFill>
                <a:srgbClr val="290059"/>
              </a:solidFill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647626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466199"/>
            <a:ext cx="108732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smtClean="0"/>
              <a:t>Ван Дмитрий </a:t>
            </a:r>
            <a:r>
              <a:rPr lang="ru-RU" sz="2000" dirty="0" err="1" smtClean="0"/>
              <a:t>Цзиминович</a:t>
            </a:r>
            <a:endParaRPr lang="ru-RU" sz="2000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smtClean="0"/>
              <a:t>Ван Валерия Александровна, Демьяненко Екатерина Леонидовна,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«Благовещенский государственный педагогический университет»,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г. Благовещенск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/>
              <a:t>Власова Екатерина Ивановна, учитель начальных классов МКОУ ШР "Начальная школа-детский сад №14" города </a:t>
            </a:r>
            <a:r>
              <a:rPr lang="ru-RU" sz="2000" dirty="0" err="1"/>
              <a:t>Шелехова</a:t>
            </a:r>
            <a:r>
              <a:rPr lang="ru-RU" sz="2000" dirty="0"/>
              <a:t> Иркутской </a:t>
            </a:r>
            <a:r>
              <a:rPr lang="ru-RU" sz="2000" dirty="0" smtClean="0"/>
              <a:t>области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/>
              <a:t>Жуйкова Наталия Сергеевна, </a:t>
            </a:r>
            <a:r>
              <a:rPr lang="ru-RU" sz="2000" dirty="0" smtClean="0"/>
              <a:t>кандидат педагогических наук, </a:t>
            </a:r>
            <a:br>
              <a:rPr lang="ru-RU" sz="2000" dirty="0" smtClean="0"/>
            </a:br>
            <a:r>
              <a:rPr lang="ru-RU" sz="2000" dirty="0" smtClean="0"/>
              <a:t>преподаватель </a:t>
            </a:r>
            <a:r>
              <a:rPr lang="ru-RU" sz="2000" dirty="0"/>
              <a:t>кафедры педагогики и методики дошкольного и начального образования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ФГБОУ </a:t>
            </a:r>
            <a:r>
              <a:rPr lang="ru-RU" sz="2000" dirty="0"/>
              <a:t>ВО «Вятский государственный университет» г. Киров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Недостаточный уровень развития навыков безопасного поведения</a:t>
            </a:r>
            <a:br>
              <a:rPr lang="ru-RU" sz="2400" i="1" dirty="0" smtClean="0"/>
            </a:br>
            <a:r>
              <a:rPr lang="ru-RU" sz="2400" i="1" dirty="0" smtClean="0"/>
              <a:t>у </a:t>
            </a:r>
            <a:r>
              <a:rPr lang="ru-RU" sz="2400" i="1" dirty="0"/>
              <a:t>обучающихся </a:t>
            </a:r>
            <a:r>
              <a:rPr lang="ru-RU" sz="2400" i="1" dirty="0" smtClean="0"/>
              <a:t>четвертых </a:t>
            </a:r>
            <a:r>
              <a:rPr lang="ru-RU" sz="2400" i="1" dirty="0" smtClean="0"/>
              <a:t>классов.</a:t>
            </a:r>
            <a:endParaRPr lang="ru-RU" sz="24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893" y="672375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894" y="2454282"/>
            <a:ext cx="108318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Противоречие между </a:t>
            </a:r>
            <a:r>
              <a:rPr lang="ru-RU" sz="2400" b="1" i="1" dirty="0" smtClean="0"/>
              <a:t>необходимостью</a:t>
            </a:r>
            <a:r>
              <a:rPr lang="ru-RU" sz="2400" i="1" dirty="0" smtClean="0"/>
              <a:t> развития у четвероклассников навыков безопасного поведения и </a:t>
            </a:r>
            <a:r>
              <a:rPr lang="ru-RU" sz="2400" b="1" i="1" dirty="0" smtClean="0"/>
              <a:t>недостаточной</a:t>
            </a:r>
            <a:r>
              <a:rPr lang="ru-RU" sz="2400" i="1" dirty="0" smtClean="0"/>
              <a:t> проработанностью программ внеурочной деятельности, рабочих тетрадей (</a:t>
            </a:r>
            <a:r>
              <a:rPr lang="ru-RU" sz="2400" i="1" dirty="0"/>
              <a:t>с включением методов развития креативного </a:t>
            </a:r>
            <a:r>
              <a:rPr lang="ru-RU" sz="2400" i="1" dirty="0" smtClean="0"/>
              <a:t>мышления), обеспечивающих эффективность этого процесса.</a:t>
            </a:r>
            <a:endParaRPr lang="ru-RU" sz="2400" i="1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Повышение уровня развития навыков безопасного поведения у </a:t>
            </a:r>
            <a:r>
              <a:rPr lang="ru-RU" sz="2400" i="1" dirty="0"/>
              <a:t>обучающихся  </a:t>
            </a:r>
            <a:r>
              <a:rPr lang="ru-RU" sz="2400" i="1" dirty="0" smtClean="0"/>
              <a:t>четвертых классов.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32913" y="2669130"/>
            <a:ext cx="113351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/>
              <a:t>Программа курса внеурочной деятельности </a:t>
            </a:r>
            <a:r>
              <a:rPr lang="ru-RU" sz="2400" b="1" i="1" dirty="0" smtClean="0"/>
              <a:t>и интерактивная рабочая тетрадь </a:t>
            </a:r>
            <a:r>
              <a:rPr lang="ru-RU" sz="2400" i="1"/>
              <a:t>для </a:t>
            </a:r>
            <a:r>
              <a:rPr lang="ru-RU" sz="2400" i="1"/>
              <a:t>обучающихся </a:t>
            </a:r>
            <a:r>
              <a:rPr lang="ru-RU" sz="2400" i="1" smtClean="0"/>
              <a:t>4 </a:t>
            </a:r>
            <a:r>
              <a:rPr lang="ru-RU" sz="2400" i="1" dirty="0"/>
              <a:t>классов </a:t>
            </a:r>
            <a:r>
              <a:rPr lang="ru-RU" sz="2400" i="1" dirty="0" smtClean="0"/>
              <a:t>(</a:t>
            </a:r>
            <a:r>
              <a:rPr lang="ru-RU" sz="2400" i="1" dirty="0"/>
              <a:t>с включением методов развития креативного мышления), </a:t>
            </a:r>
            <a:r>
              <a:rPr lang="ru-RU" sz="2400" i="1" dirty="0" smtClean="0"/>
              <a:t>обеспечивающие развитие у </a:t>
            </a:r>
            <a:r>
              <a:rPr lang="ru-RU" sz="2400" i="1" dirty="0"/>
              <a:t>четвероклассников навыков безопасного </a:t>
            </a:r>
            <a:r>
              <a:rPr lang="ru-RU" sz="2400" i="1" dirty="0" smtClean="0"/>
              <a:t>поведения.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170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54</cp:revision>
  <dcterms:created xsi:type="dcterms:W3CDTF">2021-03-02T07:04:14Z</dcterms:created>
  <dcterms:modified xsi:type="dcterms:W3CDTF">2021-11-13T12:01:14Z</dcterms:modified>
</cp:coreProperties>
</file>