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74" r:id="rId3"/>
    <p:sldId id="265" r:id="rId4"/>
    <p:sldId id="266" r:id="rId5"/>
    <p:sldId id="271" r:id="rId6"/>
    <p:sldId id="27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1" autoAdjust="0"/>
    <p:restoredTop sz="71552" autoAdjust="0"/>
  </p:normalViewPr>
  <p:slideViewPr>
    <p:cSldViewPr snapToGrid="0">
      <p:cViewPr varScale="1">
        <p:scale>
          <a:sx n="59" d="100"/>
          <a:sy n="59" d="100"/>
        </p:scale>
        <p:origin x="14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4CE54-DBB9-4567-981F-6899787535C5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E017E-DE52-4406-84CB-A82BA3234F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017E-DE52-4406-84CB-A82BA3234F6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26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840DD-02CA-4E15-B799-0BD25E0262B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964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017E-DE52-4406-84CB-A82BA3234F6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017E-DE52-4406-84CB-A82BA3234F6D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E6F48-281A-44E8-AA22-73F02B8C4F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28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E6F48-281A-44E8-AA22-73F02B8C4F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79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22024" y="2156119"/>
            <a:ext cx="9761838" cy="4202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Произношу. Пишу. Взаимодействую: 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тетрадь с заданиями для 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орфоэпической компетенции 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третьеклассников</a:t>
            </a:r>
            <a:endParaRPr lang="ru-RU" sz="32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13" y="5195842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06706" y="5243021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0962" y="405332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387318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608526" y="3183427"/>
            <a:ext cx="676656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«Начальное образование» 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0337" y="408017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2634179" y="4184192"/>
            <a:ext cx="676656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команды: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«Коммуникация» 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575" y="426914"/>
            <a:ext cx="3865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575" y="1350244"/>
            <a:ext cx="115956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Капитан:</a:t>
            </a: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Ваганова Алина Валерьевна, </a:t>
            </a:r>
          </a:p>
          <a:p>
            <a:r>
              <a:rPr lang="ru-RU" sz="27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</a:t>
            </a: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Кулакова Анастасия Сергеевна, </a:t>
            </a:r>
          </a:p>
          <a:p>
            <a:r>
              <a:rPr lang="ru-RU" sz="2700" i="1" dirty="0" err="1">
                <a:ea typeface="+mj-ea"/>
                <a:cs typeface="Times New Roman" panose="02020603050405020304" pitchFamily="18" charset="0"/>
              </a:rPr>
              <a:t>Дресвянникова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 Елизавета Антоновна,</a:t>
            </a:r>
          </a:p>
          <a:p>
            <a:r>
              <a:rPr lang="ru-RU" sz="2700" i="1" dirty="0">
                <a:ea typeface="+mj-ea"/>
                <a:cs typeface="Times New Roman" panose="02020603050405020304" pitchFamily="18" charset="0"/>
              </a:rPr>
              <a:t>студенты ФГБОУ ВО «Вятский государственный университет», 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г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. Киров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.</a:t>
            </a:r>
          </a:p>
          <a:p>
            <a:r>
              <a:rPr lang="ru-RU" sz="27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Методист: 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Скворцова Марина Алексеевна, 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канд. </a:t>
            </a:r>
            <a:r>
              <a:rPr lang="ru-RU" sz="2700" i="1" dirty="0" err="1" smtClean="0">
                <a:ea typeface="+mj-ea"/>
                <a:cs typeface="Times New Roman" panose="02020603050405020304" pitchFamily="18" charset="0"/>
              </a:rPr>
              <a:t>пед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. наук, доцент кафедры 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педагогики и </a:t>
            </a:r>
            <a:r>
              <a:rPr lang="ru-RU" sz="2700" i="1" dirty="0" err="1">
                <a:ea typeface="+mj-ea"/>
                <a:cs typeface="Times New Roman" panose="02020603050405020304" pitchFamily="18" charset="0"/>
              </a:rPr>
              <a:t>акмеологии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личности ФГБОУ ВО «Костромской государственный университет имени Н. А. Некрасова»,  г. Кострома.</a:t>
            </a:r>
            <a:endParaRPr lang="ru-RU" sz="2700" i="1" dirty="0">
              <a:ea typeface="+mj-ea"/>
              <a:cs typeface="Times New Roman" panose="02020603050405020304" pitchFamily="18" charset="0"/>
            </a:endParaRPr>
          </a:p>
          <a:p>
            <a:r>
              <a:rPr lang="ru-RU" sz="27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</a:t>
            </a:r>
            <a:r>
              <a:rPr lang="ru-RU" sz="2700" i="1" dirty="0">
                <a:ea typeface="+mj-ea"/>
                <a:cs typeface="Times New Roman" panose="02020603050405020304" pitchFamily="18" charset="0"/>
              </a:rPr>
              <a:t>Пухова Наталья Валерьевна, учитель начальных классов МКОУ «Островская средняя общеобразовательная школа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» </a:t>
            </a:r>
            <a:r>
              <a:rPr lang="ru-RU" sz="2700" i="1" dirty="0" err="1" smtClean="0">
                <a:ea typeface="+mj-ea"/>
                <a:cs typeface="Times New Roman" panose="02020603050405020304" pitchFamily="18" charset="0"/>
              </a:rPr>
              <a:t>п.Островское</a:t>
            </a:r>
            <a:r>
              <a:rPr lang="ru-RU" sz="2700" i="1" dirty="0" smtClean="0">
                <a:ea typeface="+mj-ea"/>
                <a:cs typeface="Times New Roman" panose="02020603050405020304" pitchFamily="18" charset="0"/>
              </a:rPr>
              <a:t>, Костромская область.</a:t>
            </a:r>
            <a:endParaRPr lang="ru-RU" sz="2700" i="1" dirty="0"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11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164" y="131130"/>
            <a:ext cx="4214875" cy="19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557414"/>
            <a:ext cx="7433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383089"/>
            <a:ext cx="110664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i="1" dirty="0">
                <a:ea typeface="+mj-ea"/>
                <a:cs typeface="Times New Roman" panose="02020603050405020304" pitchFamily="18" charset="0"/>
              </a:rPr>
              <a:t>Низкий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 и </a:t>
            </a:r>
            <a:r>
              <a:rPr lang="ru-RU" sz="3200" b="1" i="1" dirty="0">
                <a:ea typeface="+mj-ea"/>
                <a:cs typeface="Times New Roman" panose="02020603050405020304" pitchFamily="18" charset="0"/>
              </a:rPr>
              <a:t>средний уровень </a:t>
            </a:r>
            <a:r>
              <a:rPr lang="ru-RU" sz="3200" b="1" i="1" dirty="0" smtClean="0">
                <a:ea typeface="+mj-ea"/>
                <a:cs typeface="Times New Roman" panose="02020603050405020304" pitchFamily="18" charset="0"/>
              </a:rPr>
              <a:t>развития орфоэпической компетенции у обучающихся третьих классов 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(постановка ударения, произношение заимствованных слов, </a:t>
            </a:r>
            <a:r>
              <a:rPr lang="ru-RU" sz="3200" i="1">
                <a:ea typeface="+mj-ea"/>
                <a:cs typeface="Times New Roman" panose="02020603050405020304" pitchFamily="18" charset="0"/>
              </a:rPr>
              <a:t>произношение </a:t>
            </a:r>
            <a:r>
              <a:rPr lang="ru-RU" sz="3200" i="1" smtClean="0">
                <a:ea typeface="+mj-ea"/>
                <a:cs typeface="Times New Roman" panose="02020603050405020304" pitchFamily="18" charset="0"/>
              </a:rPr>
              <a:t>слов с 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трудным звукосочетанием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чт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щн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нч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гк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йо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10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729" y="323979"/>
            <a:ext cx="3862073" cy="174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3455" y="530815"/>
            <a:ext cx="5399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проекта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6881" y="1764117"/>
            <a:ext cx="108318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3000" i="1" dirty="0">
                <a:ea typeface="+mj-ea"/>
                <a:cs typeface="Times New Roman" panose="02020603050405020304" pitchFamily="18" charset="0"/>
              </a:rPr>
              <a:t>Противоречие между </a:t>
            </a:r>
            <a:r>
              <a:rPr lang="ru-RU" sz="3000" b="1" i="1" dirty="0">
                <a:ea typeface="+mj-ea"/>
                <a:cs typeface="Times New Roman" panose="02020603050405020304" pitchFamily="18" charset="0"/>
              </a:rPr>
              <a:t>необходимостью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развивать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у третьеклассников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орфоэпическую компетенцию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и </a:t>
            </a:r>
            <a:r>
              <a:rPr lang="ru-RU" sz="3000" b="1" i="1" dirty="0" smtClean="0">
                <a:ea typeface="+mj-ea"/>
                <a:cs typeface="Times New Roman" panose="02020603050405020304" pitchFamily="18" charset="0"/>
              </a:rPr>
              <a:t>отсутствием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методического сопровождения, обеспечивающего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успешность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данного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процесса.</a:t>
            </a:r>
          </a:p>
          <a:p>
            <a:pPr algn="just"/>
            <a:endParaRPr lang="ru-RU" sz="2000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pic>
        <p:nvPicPr>
          <p:cNvPr id="10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526" y="337042"/>
            <a:ext cx="3649893" cy="165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5565" y="726730"/>
            <a:ext cx="4600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5565" y="2585115"/>
            <a:ext cx="107174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i="1" dirty="0">
                <a:ea typeface="+mj-ea"/>
                <a:cs typeface="Times New Roman" panose="02020603050405020304" pitchFamily="18" charset="0"/>
              </a:rPr>
              <a:t>Повышение уровня </a:t>
            </a:r>
            <a:r>
              <a:rPr lang="ru-RU" sz="3000" b="1" i="1" dirty="0" smtClean="0">
                <a:ea typeface="+mj-ea"/>
                <a:cs typeface="Times New Roman" panose="02020603050405020304" pitchFamily="18" charset="0"/>
              </a:rPr>
              <a:t>развития орфоэпической </a:t>
            </a:r>
            <a:r>
              <a:rPr lang="ru-RU" sz="3000" b="1" i="1" dirty="0">
                <a:ea typeface="+mj-ea"/>
                <a:cs typeface="Times New Roman" panose="02020603050405020304" pitchFamily="18" charset="0"/>
              </a:rPr>
              <a:t>компетенции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третьеклассников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в процессе выполнения заданий рабочей тетради «Произношу. Пишу. Взаимодействую». </a:t>
            </a:r>
            <a:endParaRPr lang="ru-RU" sz="3000" i="1" dirty="0"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pic>
        <p:nvPicPr>
          <p:cNvPr id="11" name="Picture 4" descr="https://sun9-21.userapi.com/impg/wWjwfx9QGMaQ7-jX7W4A9Ee4p12E0tiPL44ZpQ/KpjTKSYs9WA.jpg?size=1754x794&amp;quality=96&amp;sign=b41dcda00b64c0d2e96768aacb873174&amp;type=album">
            <a:extLst>
              <a:ext uri="{FF2B5EF4-FFF2-40B4-BE49-F238E27FC236}">
                <a16:creationId xmlns:a16="http://schemas.microsoft.com/office/drawing/2014/main" id="{604DCE00-289B-4BCF-9558-919C10669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139" y="345315"/>
            <a:ext cx="4350353" cy="196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4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305" y="781335"/>
            <a:ext cx="436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66305" y="2657215"/>
            <a:ext cx="9953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i="1" dirty="0">
                <a:ea typeface="+mj-ea"/>
                <a:cs typeface="Times New Roman" panose="02020603050405020304" pitchFamily="18" charset="0"/>
              </a:rPr>
              <a:t>Рабочая </a:t>
            </a:r>
            <a:r>
              <a:rPr lang="ru-RU" sz="3000" b="1" i="1" dirty="0" smtClean="0">
                <a:ea typeface="+mj-ea"/>
                <a:cs typeface="Times New Roman" panose="02020603050405020304" pitchFamily="18" charset="0"/>
              </a:rPr>
              <a:t>тетрадь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для третьеклассников </a:t>
            </a:r>
            <a:r>
              <a:rPr lang="ru-RU" sz="2800" b="1" i="1" dirty="0" smtClean="0">
                <a:ea typeface="+mj-ea"/>
                <a:cs typeface="Times New Roman" panose="02020603050405020304" pitchFamily="18" charset="0"/>
              </a:rPr>
              <a:t>«</a:t>
            </a:r>
            <a:r>
              <a:rPr lang="ru-RU" sz="2800" i="1" dirty="0" smtClean="0"/>
              <a:t>Произношу</a:t>
            </a:r>
            <a:r>
              <a:rPr lang="ru-RU" sz="2800" i="1" dirty="0"/>
              <a:t>. Пишу. </a:t>
            </a:r>
            <a:r>
              <a:rPr lang="ru-RU" sz="2800" i="1" dirty="0" smtClean="0"/>
              <a:t>Взаимодействую»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.</a:t>
            </a:r>
            <a:endParaRPr lang="ru-RU" sz="3000" i="1" dirty="0"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pic>
        <p:nvPicPr>
          <p:cNvPr id="11" name="Picture 4" descr="https://sun9-21.userapi.com/impg/wWjwfx9QGMaQ7-jX7W4A9Ee4p12E0tiPL44ZpQ/KpjTKSYs9WA.jpg?size=1754x794&amp;quality=96&amp;sign=b41dcda00b64c0d2e96768aacb873174&amp;type=album">
            <a:extLst>
              <a:ext uri="{FF2B5EF4-FFF2-40B4-BE49-F238E27FC236}">
                <a16:creationId xmlns:a16="http://schemas.microsoft.com/office/drawing/2014/main" id="{B2672D41-02E7-41F4-A5CC-4D4CCF472B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76"/>
          <a:stretch/>
        </p:blipFill>
        <p:spPr bwMode="auto">
          <a:xfrm>
            <a:off x="7743599" y="235128"/>
            <a:ext cx="4350353" cy="169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2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214</Words>
  <Application>Microsoft Office PowerPoint</Application>
  <PresentationFormat>Широкоэкранный</PresentationFormat>
  <Paragraphs>32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Наталия Жуйкова</cp:lastModifiedBy>
  <cp:revision>61</cp:revision>
  <dcterms:created xsi:type="dcterms:W3CDTF">2021-03-02T07:04:14Z</dcterms:created>
  <dcterms:modified xsi:type="dcterms:W3CDTF">2021-11-11T09:36:49Z</dcterms:modified>
</cp:coreProperties>
</file>