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57" r:id="rId4"/>
    <p:sldId id="259" r:id="rId5"/>
    <p:sldId id="268" r:id="rId6"/>
    <p:sldId id="261" r:id="rId7"/>
    <p:sldId id="265" r:id="rId8"/>
    <p:sldId id="267" r:id="rId9"/>
    <p:sldId id="271" r:id="rId10"/>
    <p:sldId id="266" r:id="rId11"/>
    <p:sldId id="269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7" autoAdjust="0"/>
    <p:restoredTop sz="96623" autoAdjust="0"/>
  </p:normalViewPr>
  <p:slideViewPr>
    <p:cSldViewPr snapToGrid="0">
      <p:cViewPr varScale="1">
        <p:scale>
          <a:sx n="68" d="100"/>
          <a:sy n="68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A2DC5F8-55A9-40C4-A4A9-DD89416A9E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D59DC0-0AA6-4B66-9F81-E257AF647E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2ACB6-172D-4AA6-86C0-56036FE8074E}" type="datetime1">
              <a:rPr lang="ru-RU" smtClean="0"/>
              <a:t>03.10.2021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E52417-0C29-4198-952F-04E26F510B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A23CCD-1862-417D-A86C-48C33A4B6C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B0C15-42CC-4B5F-B908-8A9ECA06C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9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87E3D-BA3F-40C8-AF71-86767101FD06}" type="datetime1">
              <a:rPr lang="ru-RU" smtClean="0"/>
              <a:pPr/>
              <a:t>03.10.2021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A915A-3337-4A9E-BCE5-8F5A4D18FC5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16946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915A-3337-4A9E-BCE5-8F5A4D18FC5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4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96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16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9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1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5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5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1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2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4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ru-RU" dirty="0"/>
              <a:t>Геометрия </a:t>
            </a:r>
            <a:br>
              <a:rPr lang="ru-RU" dirty="0"/>
            </a:br>
            <a:r>
              <a:rPr lang="ru-RU" dirty="0"/>
              <a:t>листьев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pic>
        <p:nvPicPr>
          <p:cNvPr id="2050" name="Picture 2" descr="https://st2.depositphotos.com/1261297/5427/i/950/depositphotos_54273429-stock-photo-orange-fall-leaves-bord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2" y="233149"/>
            <a:ext cx="3032367" cy="25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t2.depositphotos.com/1261297/5427/i/950/depositphotos_54273429-stock-photo-orange-fall-leaves-borde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" b="88668" l="0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06064" y="4070445"/>
            <a:ext cx="3032367" cy="25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D5ADE-AC3F-469D-9706-5B12D47F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41380"/>
            <a:ext cx="9875520" cy="135636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Что такое симметрия?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0713D5-90E3-4CFF-8171-083917425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86" y="1224642"/>
            <a:ext cx="11234057" cy="5290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Симметрия — </a:t>
            </a:r>
            <a:r>
              <a:rPr lang="ru-RU" sz="2600" dirty="0">
                <a:solidFill>
                  <a:schemeClr val="tx1"/>
                </a:solidFill>
              </a:rPr>
              <a:t>это одинаковое расположение частей чего-либо </a:t>
            </a:r>
            <a:r>
              <a:rPr lang="en-US" sz="2600" dirty="0">
                <a:solidFill>
                  <a:schemeClr val="tx1"/>
                </a:solidFill>
              </a:rPr>
              <a:t>c </a:t>
            </a:r>
            <a:r>
              <a:rPr lang="ru-RU" sz="2600" dirty="0">
                <a:solidFill>
                  <a:schemeClr val="tx1"/>
                </a:solidFill>
              </a:rPr>
              <a:t>противоположных сторон от точки или прямой. </a:t>
            </a:r>
          </a:p>
          <a:p>
            <a:pPr marL="4572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Ось симметрии </a:t>
            </a:r>
            <a:r>
              <a:rPr lang="ru-RU" sz="2600" dirty="0">
                <a:solidFill>
                  <a:schemeClr val="tx1"/>
                </a:solidFill>
              </a:rPr>
              <a:t>- это прямая, которая делит какие-либо объекты на две симметричные части. Чтобы наглядно понять, что такое ось симметрии, внимательно рассмотрите данные картинки. </a:t>
            </a:r>
          </a:p>
          <a:p>
            <a:pPr marL="45720" indent="0">
              <a:buNone/>
            </a:pPr>
            <a:endParaRPr lang="ru-RU" sz="2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2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2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sz="2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Вывод: </a:t>
            </a:r>
            <a:r>
              <a:rPr lang="ru-RU" sz="2600" dirty="0">
                <a:solidFill>
                  <a:schemeClr val="tx1"/>
                </a:solidFill>
              </a:rPr>
              <a:t>если обе части какого-либо объекта относительно оси симметрии  одинаковы, то фигура симметрична. </a:t>
            </a:r>
            <a:endParaRPr lang="ru-RU" sz="28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AF21BFB-0FD1-4995-B7C8-B2E71128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72" y="3630997"/>
            <a:ext cx="5524248" cy="16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870" y="1187947"/>
            <a:ext cx="114463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Асимметрия </a:t>
            </a:r>
            <a:r>
              <a:rPr lang="ru-RU" sz="3200" dirty="0"/>
              <a:t>– это отсутствие или нарушение симметрии.</a:t>
            </a:r>
          </a:p>
          <a:p>
            <a:endParaRPr lang="ru-RU" sz="3200" dirty="0"/>
          </a:p>
          <a:p>
            <a:r>
              <a:rPr lang="ru-RU" sz="3200" dirty="0"/>
              <a:t>Этот термин используется в ситуациях, когда две половины предмета не являются полностью совпадающими. Чаще всего они совсем не похожи.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0870" y="418505"/>
            <a:ext cx="60291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/>
              <a:t>Что такое асимметрия?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267" y="3945627"/>
            <a:ext cx="5546041" cy="182212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75727" y="5293286"/>
            <a:ext cx="9428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       </a:t>
            </a:r>
            <a:r>
              <a:rPr lang="ru-RU" sz="2800" b="1" dirty="0"/>
              <a:t>Симметрия                  Асимметрия  </a:t>
            </a:r>
          </a:p>
        </p:txBody>
      </p:sp>
      <p:cxnSp>
        <p:nvCxnSpPr>
          <p:cNvPr id="7" name="Прямая соединительная линия 6"/>
          <p:cNvCxnSpPr>
            <a:stCxn id="4" idx="0"/>
          </p:cNvCxnSpPr>
          <p:nvPr/>
        </p:nvCxnSpPr>
        <p:spPr>
          <a:xfrm flipH="1">
            <a:off x="6019287" y="3945627"/>
            <a:ext cx="1" cy="1822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17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5C8AB-1FDA-47D6-B13D-9676761671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Геометрический алфавит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159B2E-4030-4E83-8738-1CEE4B8A0D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C2AD42-AD03-42F9-8C19-BA0DE4A9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03076" y="433722"/>
            <a:ext cx="2559593" cy="21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BF3FC0-2686-44E9-B193-661CC465C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68" y="292963"/>
            <a:ext cx="3949711" cy="6272074"/>
          </a:xfrm>
          <a:prstGeom prst="rect">
            <a:avLst/>
          </a:prstGeom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2D5B4842-981B-4205-A7A1-DFB522DFE7CC}"/>
              </a:ext>
            </a:extLst>
          </p:cNvPr>
          <p:cNvSpPr/>
          <p:nvPr/>
        </p:nvSpPr>
        <p:spPr>
          <a:xfrm>
            <a:off x="4743636" y="1966404"/>
            <a:ext cx="949911" cy="1047565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5C7738-3DC9-46DF-8479-C15527B59330}"/>
              </a:ext>
            </a:extLst>
          </p:cNvPr>
          <p:cNvSpPr/>
          <p:nvPr/>
        </p:nvSpPr>
        <p:spPr>
          <a:xfrm>
            <a:off x="6068553" y="2004409"/>
            <a:ext cx="1038687" cy="10475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15D8BF-8106-4706-A55A-D035CF515182}"/>
              </a:ext>
            </a:extLst>
          </p:cNvPr>
          <p:cNvSpPr/>
          <p:nvPr/>
        </p:nvSpPr>
        <p:spPr>
          <a:xfrm>
            <a:off x="7482246" y="2133134"/>
            <a:ext cx="1899821" cy="79011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B21DC139-BA1F-4301-A952-2D22C96B1BF5}"/>
              </a:ext>
            </a:extLst>
          </p:cNvPr>
          <p:cNvSpPr/>
          <p:nvPr/>
        </p:nvSpPr>
        <p:spPr>
          <a:xfrm>
            <a:off x="9871969" y="1769150"/>
            <a:ext cx="1038687" cy="115409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A8D7F7-6D61-479C-9AF7-7428FA66D420}"/>
              </a:ext>
            </a:extLst>
          </p:cNvPr>
          <p:cNvSpPr txBox="1"/>
          <p:nvPr/>
        </p:nvSpPr>
        <p:spPr>
          <a:xfrm>
            <a:off x="4508372" y="3236640"/>
            <a:ext cx="957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	</a:t>
            </a:r>
            <a:r>
              <a:rPr lang="ru-RU" sz="4000" dirty="0"/>
              <a:t>К</a:t>
            </a:r>
            <a:endParaRPr lang="ru-R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E1CAE-08EC-43ED-943A-D51F4230F1EA}"/>
              </a:ext>
            </a:extLst>
          </p:cNvPr>
          <p:cNvSpPr txBox="1"/>
          <p:nvPr/>
        </p:nvSpPr>
        <p:spPr>
          <a:xfrm flipH="1">
            <a:off x="6352640" y="3241808"/>
            <a:ext cx="37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Р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22431-2BD2-407F-B492-4858D65E32C1}"/>
              </a:ext>
            </a:extLst>
          </p:cNvPr>
          <p:cNvSpPr txBox="1"/>
          <p:nvPr/>
        </p:nvSpPr>
        <p:spPr>
          <a:xfrm>
            <a:off x="8188339" y="3210187"/>
            <a:ext cx="487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У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A3CA1-3B19-405F-8B74-985270594913}"/>
              </a:ext>
            </a:extLst>
          </p:cNvPr>
          <p:cNvSpPr txBox="1"/>
          <p:nvPr/>
        </p:nvSpPr>
        <p:spPr>
          <a:xfrm>
            <a:off x="10112282" y="3203074"/>
            <a:ext cx="445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13034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AEBBC3-78D4-4BEB-90F5-3CED6DF1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372862"/>
            <a:ext cx="11150354" cy="6090082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Круг, квадрат и треугольник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Взобрались на подоконник.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Круг квадрату говорит: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За окном чудесный вид!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Всюду геометрия, точность и симметрия.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Треугольник подтверждает,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Утвердительно кивает.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В мире все из линий, точек,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Даже аленький цветочек.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Даже пальцы на руке,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Седой волос в бороде -</a:t>
            </a:r>
          </a:p>
          <a:p>
            <a:pPr marL="4572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Измерению подвластны – всем ребятам ясно!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75A97-A6F8-4567-AB24-3A3D026BB642}"/>
              </a:ext>
            </a:extLst>
          </p:cNvPr>
          <p:cNvSpPr txBox="1"/>
          <p:nvPr/>
        </p:nvSpPr>
        <p:spPr>
          <a:xfrm>
            <a:off x="8579096" y="631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FF9388-CFC9-4FDA-B04A-F4A6265E6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8" y="372862"/>
            <a:ext cx="2523381" cy="23215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62512" y="390488"/>
            <a:ext cx="4148528" cy="483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2656" y="864359"/>
            <a:ext cx="5058383" cy="481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2656" y="1366691"/>
            <a:ext cx="5058383" cy="50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2656" y="1877948"/>
            <a:ext cx="5058383" cy="550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66478" y="2432245"/>
            <a:ext cx="3077720" cy="52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64591" y="2974343"/>
            <a:ext cx="5058383" cy="385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4591" y="3376169"/>
            <a:ext cx="5058383" cy="547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464594" y="3893202"/>
            <a:ext cx="5058383" cy="50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64593" y="4397128"/>
            <a:ext cx="5058383" cy="54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4592" y="4941016"/>
            <a:ext cx="5058383" cy="50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  <a:r>
              <a:rPr lang="ru-RU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464591" y="5444942"/>
            <a:ext cx="5058383" cy="50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  <a:r>
              <a:rPr lang="ru-RU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59014" y="5948868"/>
            <a:ext cx="4483989" cy="50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  <a:r>
              <a:rPr lang="ru-RU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44198" y="2432245"/>
            <a:ext cx="4067546" cy="528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43003" y="5937692"/>
            <a:ext cx="3376246" cy="50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  <a:r>
              <a:rPr lang="ru-RU" sz="3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0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7EF2E-C62D-46E6-89CD-76110E85B4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12" name="Рисунок 11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8F5C2D9-94A8-4D7A-A45F-B9AC3F30A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82" b="94837" l="10000" r="91848">
                        <a14:foregroundMark x1="52826" y1="15174" x2="52717" y2="11380"/>
                        <a14:foregroundMark x1="39348" y1="10116" x2="52609" y2="3899"/>
                        <a14:foregroundMark x1="52609" y1="3899" x2="69457" y2="7482"/>
                        <a14:foregroundMark x1="69457" y1="7482" x2="71413" y2="14542"/>
                        <a14:foregroundMark x1="71413" y1="14542" x2="68696" y2="23077"/>
                        <a14:foregroundMark x1="16957" y1="84932" x2="15870" y2="92202"/>
                        <a14:foregroundMark x1="15870" y1="92202" x2="23152" y2="94837"/>
                        <a14:foregroundMark x1="23152" y1="94837" x2="25978" y2="88198"/>
                        <a14:foregroundMark x1="25978" y1="88198" x2="25978" y2="88198"/>
                        <a14:foregroundMark x1="40543" y1="90200" x2="40000" y2="90727"/>
                        <a14:foregroundMark x1="87609" y1="45522" x2="91522" y2="54795"/>
                        <a14:foregroundMark x1="91522" y1="54795" x2="91848" y2="64489"/>
                        <a14:foregroundMark x1="91848" y1="64489" x2="89674" y2="68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80" y="4039339"/>
            <a:ext cx="2612037" cy="26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1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растение, дерево, клен&#10;&#10;Автоматически созданное описание">
            <a:extLst>
              <a:ext uri="{FF2B5EF4-FFF2-40B4-BE49-F238E27FC236}">
                <a16:creationId xmlns:a16="http://schemas.microsoft.com/office/drawing/2014/main" id="{CE465D6F-A1C0-4861-B936-52155DEF7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772" y="412045"/>
            <a:ext cx="3388603" cy="5902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F9234-3C54-4C7D-A390-6C185C1E9D0C}"/>
              </a:ext>
            </a:extLst>
          </p:cNvPr>
          <p:cNvSpPr txBox="1"/>
          <p:nvPr/>
        </p:nvSpPr>
        <p:spPr>
          <a:xfrm>
            <a:off x="8920104" y="5956771"/>
            <a:ext cx="2968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latin typeface="Arial Black"/>
              </a:rPr>
              <a:t>Лист осины</a:t>
            </a:r>
            <a:endParaRPr lang="ru-RU" sz="3200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22440C9-3281-4B57-A2C6-592C9583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20000">
            <a:off x="4646416" y="1738212"/>
            <a:ext cx="3364088" cy="2310672"/>
          </a:xfrm>
          <a:prstGeom prst="rect">
            <a:avLst/>
          </a:prstGeom>
        </p:spPr>
      </p:pic>
      <p:pic>
        <p:nvPicPr>
          <p:cNvPr id="2" name="Picture 2" descr="https://static.vecteezy.com/system/resources/previews/000/430/717/original/border-template-with-pinecones-and-leaves-vect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b="6893"/>
          <a:stretch/>
        </p:blipFill>
        <p:spPr bwMode="auto">
          <a:xfrm>
            <a:off x="239120" y="3199290"/>
            <a:ext cx="3360739" cy="34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281AEED-C065-4E3B-BA8F-C92CF8B8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217" y="420509"/>
            <a:ext cx="2065869" cy="205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1E4E1-B035-406A-BEF8-AE7DAED24854}"/>
              </a:ext>
            </a:extLst>
          </p:cNvPr>
          <p:cNvSpPr txBox="1"/>
          <p:nvPr/>
        </p:nvSpPr>
        <p:spPr>
          <a:xfrm>
            <a:off x="2899362" y="2541881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latin typeface="Arial Black"/>
              </a:rPr>
              <a:t>Круг 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7D40477-81A0-4239-8647-5CEC833D8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140" y="541867"/>
            <a:ext cx="3627496" cy="1813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B1DA7-F25C-417B-8544-48932407D932}"/>
              </a:ext>
            </a:extLst>
          </p:cNvPr>
          <p:cNvSpPr txBox="1"/>
          <p:nvPr/>
        </p:nvSpPr>
        <p:spPr>
          <a:xfrm>
            <a:off x="7744178" y="2541881"/>
            <a:ext cx="24045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latin typeface="Arial Black"/>
              </a:rPr>
              <a:t>Овал</a:t>
            </a:r>
            <a:endParaRPr lang="ru-RU" sz="3200" dirty="0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AAE7DF02-D59F-4DE0-87F9-6ACB50B76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659" y="3300597"/>
            <a:ext cx="2526830" cy="2420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6788B9-B1DE-4712-B7DF-DD697BE3212C}"/>
              </a:ext>
            </a:extLst>
          </p:cNvPr>
          <p:cNvSpPr txBox="1"/>
          <p:nvPr/>
        </p:nvSpPr>
        <p:spPr>
          <a:xfrm>
            <a:off x="2899363" y="5806252"/>
            <a:ext cx="133208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latin typeface="Arial Black"/>
              </a:rPr>
              <a:t>Шар</a:t>
            </a:r>
            <a:endParaRPr lang="ru-RU" sz="3200" dirty="0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66E1AA2F-96D0-42F9-83EF-556FA02A6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141" y="3426154"/>
            <a:ext cx="3627496" cy="2235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D5682-ED51-4EC4-AA3E-D0FD1C5839AE}"/>
              </a:ext>
            </a:extLst>
          </p:cNvPr>
          <p:cNvSpPr txBox="1"/>
          <p:nvPr/>
        </p:nvSpPr>
        <p:spPr>
          <a:xfrm>
            <a:off x="7744178" y="5768622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latin typeface="Arial Black"/>
              </a:rPr>
              <a:t>Эллипс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2465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яйцо&#10;&#10;Автоматически созданное описание">
            <a:extLst>
              <a:ext uri="{FF2B5EF4-FFF2-40B4-BE49-F238E27FC236}">
                <a16:creationId xmlns:a16="http://schemas.microsoft.com/office/drawing/2014/main" id="{A8A1345A-6B07-4130-A199-6F3B4D5AC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2" r="25086" b="-610"/>
          <a:stretch/>
        </p:blipFill>
        <p:spPr>
          <a:xfrm>
            <a:off x="989660" y="540808"/>
            <a:ext cx="2025641" cy="2116903"/>
          </a:xfrm>
          <a:prstGeom prst="rect">
            <a:avLst/>
          </a:prstGeom>
        </p:spPr>
      </p:pic>
      <p:pic>
        <p:nvPicPr>
          <p:cNvPr id="4" name="Рисунок 4" descr="Изображение выглядит как оранжевый, темный, серебряный&#10;&#10;Автоматически созданное описание">
            <a:extLst>
              <a:ext uri="{FF2B5EF4-FFF2-40B4-BE49-F238E27FC236}">
                <a16:creationId xmlns:a16="http://schemas.microsoft.com/office/drawing/2014/main" id="{FC77CB61-FBD4-47E9-87D1-68178F621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62" y="476955"/>
            <a:ext cx="2479793" cy="2489201"/>
          </a:xfrm>
          <a:prstGeom prst="rect">
            <a:avLst/>
          </a:prstGeom>
        </p:spPr>
      </p:pic>
      <p:pic>
        <p:nvPicPr>
          <p:cNvPr id="5" name="Рисунок 5" descr="Изображение выглядит как дыня, фрукт, арбуз&#10;&#10;Автоматически созданное описание">
            <a:extLst>
              <a:ext uri="{FF2B5EF4-FFF2-40B4-BE49-F238E27FC236}">
                <a16:creationId xmlns:a16="http://schemas.microsoft.com/office/drawing/2014/main" id="{E24C3352-26D5-4AFE-B477-04FEA8608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81" y="3308586"/>
            <a:ext cx="2583274" cy="2583274"/>
          </a:xfrm>
          <a:prstGeom prst="rect">
            <a:avLst/>
          </a:prstGeom>
        </p:spPr>
      </p:pic>
      <p:pic>
        <p:nvPicPr>
          <p:cNvPr id="8" name="Рисунок 8" descr="Изображение выглядит как яблоко, фрукт, внутрен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F5C893DB-3B5E-4FA3-8E3B-D151BE2FD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141" y="3476016"/>
            <a:ext cx="3975570" cy="2239005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404A156F-E28E-4C68-A8E9-306E459BF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881" y="458141"/>
            <a:ext cx="2244608" cy="22540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958B7-7BA7-4F5C-ABA2-F2158CE0320B}"/>
              </a:ext>
            </a:extLst>
          </p:cNvPr>
          <p:cNvSpPr txBox="1"/>
          <p:nvPr/>
        </p:nvSpPr>
        <p:spPr>
          <a:xfrm>
            <a:off x="1535289" y="288054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Яйцо </a:t>
            </a:r>
            <a:endParaRPr lang="ru-RU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E8916-6EB1-42A2-A1BE-C43E5B05F09A}"/>
              </a:ext>
            </a:extLst>
          </p:cNvPr>
          <p:cNvSpPr txBox="1"/>
          <p:nvPr/>
        </p:nvSpPr>
        <p:spPr>
          <a:xfrm>
            <a:off x="1535289" y="583447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Арбуз</a:t>
            </a:r>
            <a:endParaRPr lang="ru-RU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CC617-BDF7-423F-A2AF-1E1FD21FB36E}"/>
              </a:ext>
            </a:extLst>
          </p:cNvPr>
          <p:cNvSpPr txBox="1"/>
          <p:nvPr/>
        </p:nvSpPr>
        <p:spPr>
          <a:xfrm>
            <a:off x="5448770" y="583447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Яблоко</a:t>
            </a:r>
            <a:endParaRPr lang="ru-RU" sz="2800" b="1">
              <a:latin typeface="Arial Blac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83F97-C222-4BE2-A50E-6A66F6CFC476}"/>
              </a:ext>
            </a:extLst>
          </p:cNvPr>
          <p:cNvSpPr txBox="1"/>
          <p:nvPr/>
        </p:nvSpPr>
        <p:spPr>
          <a:xfrm>
            <a:off x="5448770" y="288054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Мяч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AAA33-28CF-466B-93A9-37BB1941D8C9}"/>
              </a:ext>
            </a:extLst>
          </p:cNvPr>
          <p:cNvSpPr txBox="1"/>
          <p:nvPr/>
        </p:nvSpPr>
        <p:spPr>
          <a:xfrm>
            <a:off x="9230549" y="288054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Солнце</a:t>
            </a:r>
          </a:p>
        </p:txBody>
      </p:sp>
      <p:pic>
        <p:nvPicPr>
          <p:cNvPr id="15" name="Рисунок 15" descr="Изображение выглядит как пончик, чашка, напиток, шоколад&#10;&#10;Автоматически созданное описание">
            <a:extLst>
              <a:ext uri="{FF2B5EF4-FFF2-40B4-BE49-F238E27FC236}">
                <a16:creationId xmlns:a16="http://schemas.microsoft.com/office/drawing/2014/main" id="{40C5AFA0-DEBB-48B9-B919-3DCDE7D9B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103" y="3477918"/>
            <a:ext cx="2244608" cy="2254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8A5A5D-EA2F-4A09-BF2D-9EE9C05DAC4F}"/>
              </a:ext>
            </a:extLst>
          </p:cNvPr>
          <p:cNvSpPr txBox="1"/>
          <p:nvPr/>
        </p:nvSpPr>
        <p:spPr>
          <a:xfrm>
            <a:off x="9230549" y="5834474"/>
            <a:ext cx="23386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Бублик</a:t>
            </a:r>
          </a:p>
        </p:txBody>
      </p:sp>
    </p:spTree>
    <p:extLst>
      <p:ext uri="{BB962C8B-B14F-4D97-AF65-F5344CB8AC3E}">
        <p14:creationId xmlns:p14="http://schemas.microsoft.com/office/powerpoint/2010/main" val="2403927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дерево, растение, клен&#10;&#10;Автоматически созданное описание">
            <a:extLst>
              <a:ext uri="{FF2B5EF4-FFF2-40B4-BE49-F238E27FC236}">
                <a16:creationId xmlns:a16="http://schemas.microsoft.com/office/drawing/2014/main" id="{BF831485-BBD8-474E-B10D-D92FFB135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75" y="616667"/>
            <a:ext cx="7540975" cy="5312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759D2-CE64-4E05-AF32-425143AD8506}"/>
              </a:ext>
            </a:extLst>
          </p:cNvPr>
          <p:cNvSpPr txBox="1"/>
          <p:nvPr/>
        </p:nvSpPr>
        <p:spPr>
          <a:xfrm>
            <a:off x="8148697" y="5966178"/>
            <a:ext cx="39567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latin typeface="Arial Black"/>
              </a:rPr>
              <a:t>Кленовый лист</a:t>
            </a:r>
            <a:endParaRPr lang="ru-RU" sz="3200" dirty="0">
              <a:latin typeface="Arial Black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FC008A5-51E5-4703-88AF-A6B4113A6682}"/>
              </a:ext>
            </a:extLst>
          </p:cNvPr>
          <p:cNvCxnSpPr>
            <a:cxnSpLocks/>
          </p:cNvCxnSpPr>
          <p:nvPr/>
        </p:nvCxnSpPr>
        <p:spPr>
          <a:xfrm flipH="1">
            <a:off x="3207025" y="1968818"/>
            <a:ext cx="184575" cy="2099599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5960996-3687-4BFD-A04E-5939EB5E2F05}"/>
              </a:ext>
            </a:extLst>
          </p:cNvPr>
          <p:cNvCxnSpPr>
            <a:cxnSpLocks/>
          </p:cNvCxnSpPr>
          <p:nvPr/>
        </p:nvCxnSpPr>
        <p:spPr>
          <a:xfrm flipH="1">
            <a:off x="3391600" y="796608"/>
            <a:ext cx="2471030" cy="117221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0692B06-6E1B-4EF9-B076-2E4359E04866}"/>
              </a:ext>
            </a:extLst>
          </p:cNvPr>
          <p:cNvCxnSpPr>
            <a:cxnSpLocks/>
          </p:cNvCxnSpPr>
          <p:nvPr/>
        </p:nvCxnSpPr>
        <p:spPr>
          <a:xfrm>
            <a:off x="5862631" y="796607"/>
            <a:ext cx="2281440" cy="1087734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C008A5-51E5-4703-88AF-A6B4113A6682}"/>
              </a:ext>
            </a:extLst>
          </p:cNvPr>
          <p:cNvCxnSpPr>
            <a:cxnSpLocks/>
          </p:cNvCxnSpPr>
          <p:nvPr/>
        </p:nvCxnSpPr>
        <p:spPr>
          <a:xfrm>
            <a:off x="8148696" y="1884340"/>
            <a:ext cx="381071" cy="193283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B7C033D-E534-4EA1-AD55-BEF34C2AD5A9}"/>
              </a:ext>
            </a:extLst>
          </p:cNvPr>
          <p:cNvCxnSpPr>
            <a:cxnSpLocks/>
          </p:cNvCxnSpPr>
          <p:nvPr/>
        </p:nvCxnSpPr>
        <p:spPr>
          <a:xfrm>
            <a:off x="3207026" y="4068417"/>
            <a:ext cx="1431700" cy="1258957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866D07A9-76ED-4A49-B148-A6781BC200AB}"/>
              </a:ext>
            </a:extLst>
          </p:cNvPr>
          <p:cNvCxnSpPr>
            <a:cxnSpLocks/>
          </p:cNvCxnSpPr>
          <p:nvPr/>
        </p:nvCxnSpPr>
        <p:spPr>
          <a:xfrm flipH="1">
            <a:off x="4638726" y="5262346"/>
            <a:ext cx="2782062" cy="65028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44F037F-D6B6-49DD-8AFF-2A71CD75A003}"/>
              </a:ext>
            </a:extLst>
          </p:cNvPr>
          <p:cNvCxnSpPr>
            <a:cxnSpLocks/>
          </p:cNvCxnSpPr>
          <p:nvPr/>
        </p:nvCxnSpPr>
        <p:spPr>
          <a:xfrm flipH="1">
            <a:off x="7387177" y="3817170"/>
            <a:ext cx="1179642" cy="1463479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1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палат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EADAF59-5176-4372-9514-465A3C4AC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289" y="401197"/>
            <a:ext cx="2517423" cy="2236201"/>
          </a:xfrm>
          <a:prstGeom prst="rect">
            <a:avLst/>
          </a:prstGeom>
        </p:spPr>
      </p:pic>
      <p:pic>
        <p:nvPicPr>
          <p:cNvPr id="3" name="Рисунок 3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E60E7F90-F001-48C1-86CC-D911AD718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08" y="286688"/>
            <a:ext cx="3476977" cy="245581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812EF69-4B03-4616-96CA-EB9B02EFD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89" y="467116"/>
            <a:ext cx="2489200" cy="217021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81B14AF-A4D0-4BAC-B31D-29287344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177" y="3433280"/>
            <a:ext cx="5029200" cy="263492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5DFC024-4618-4956-8AF0-45A80350A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696" y="3433280"/>
            <a:ext cx="4906903" cy="2578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ECCAC-F4BA-44AD-AFC2-9D6D5D09FA9D}"/>
              </a:ext>
            </a:extLst>
          </p:cNvPr>
          <p:cNvSpPr txBox="1"/>
          <p:nvPr/>
        </p:nvSpPr>
        <p:spPr>
          <a:xfrm>
            <a:off x="1196623" y="2720622"/>
            <a:ext cx="32323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Треугольник 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596B8-989E-46E5-9675-C76DEF6164D6}"/>
              </a:ext>
            </a:extLst>
          </p:cNvPr>
          <p:cNvSpPr txBox="1"/>
          <p:nvPr/>
        </p:nvSpPr>
        <p:spPr>
          <a:xfrm>
            <a:off x="5128918" y="272062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Квадрат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6C632-A5C0-477E-9748-458F6F891DDE}"/>
              </a:ext>
            </a:extLst>
          </p:cNvPr>
          <p:cNvSpPr txBox="1"/>
          <p:nvPr/>
        </p:nvSpPr>
        <p:spPr>
          <a:xfrm>
            <a:off x="8346251" y="2720622"/>
            <a:ext cx="37874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Шестиугольник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D85F26-1398-4280-B9A9-313EB5C5493B}"/>
              </a:ext>
            </a:extLst>
          </p:cNvPr>
          <p:cNvSpPr txBox="1"/>
          <p:nvPr/>
        </p:nvSpPr>
        <p:spPr>
          <a:xfrm>
            <a:off x="4555066" y="591914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Куб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B2200-C2B3-4EA2-AB66-E8A4B25C22DE}"/>
              </a:ext>
            </a:extLst>
          </p:cNvPr>
          <p:cNvSpPr txBox="1"/>
          <p:nvPr/>
        </p:nvSpPr>
        <p:spPr>
          <a:xfrm>
            <a:off x="8148697" y="5589882"/>
            <a:ext cx="443653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Прямоугольный параллелепипед</a:t>
            </a:r>
          </a:p>
        </p:txBody>
      </p:sp>
    </p:spTree>
    <p:extLst>
      <p:ext uri="{BB962C8B-B14F-4D97-AF65-F5344CB8AC3E}">
        <p14:creationId xmlns:p14="http://schemas.microsoft.com/office/powerpoint/2010/main" val="182222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DE958B7-7BA7-4F5C-ABA2-F2158CE0320B}"/>
              </a:ext>
            </a:extLst>
          </p:cNvPr>
          <p:cNvSpPr txBox="1"/>
          <p:nvPr/>
        </p:nvSpPr>
        <p:spPr>
          <a:xfrm>
            <a:off x="1535289" y="288054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Дом 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E8916-6EB1-42A2-A1BE-C43E5B05F09A}"/>
              </a:ext>
            </a:extLst>
          </p:cNvPr>
          <p:cNvSpPr txBox="1"/>
          <p:nvPr/>
        </p:nvSpPr>
        <p:spPr>
          <a:xfrm>
            <a:off x="1535289" y="583447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Звезда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CC617-BDF7-423F-A2AF-1E1FD21FB36E}"/>
              </a:ext>
            </a:extLst>
          </p:cNvPr>
          <p:cNvSpPr txBox="1"/>
          <p:nvPr/>
        </p:nvSpPr>
        <p:spPr>
          <a:xfrm>
            <a:off x="4893733" y="5834474"/>
            <a:ext cx="30818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Кубик Рубика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83F97-C222-4BE2-A50E-6A66F6CFC476}"/>
              </a:ext>
            </a:extLst>
          </p:cNvPr>
          <p:cNvSpPr txBox="1"/>
          <p:nvPr/>
        </p:nvSpPr>
        <p:spPr>
          <a:xfrm>
            <a:off x="4545659" y="2880548"/>
            <a:ext cx="36463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Дорожный знак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AAA33-28CF-466B-93A9-37BB1941D8C9}"/>
              </a:ext>
            </a:extLst>
          </p:cNvPr>
          <p:cNvSpPr txBox="1"/>
          <p:nvPr/>
        </p:nvSpPr>
        <p:spPr>
          <a:xfrm>
            <a:off x="9230549" y="288054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Книга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A5A5D-EA2F-4A09-BF2D-9EE9C05DAC4F}"/>
              </a:ext>
            </a:extLst>
          </p:cNvPr>
          <p:cNvSpPr txBox="1"/>
          <p:nvPr/>
        </p:nvSpPr>
        <p:spPr>
          <a:xfrm>
            <a:off x="9230549" y="5834474"/>
            <a:ext cx="23386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latin typeface="Arial Black"/>
              </a:rPr>
              <a:t>Барабан</a:t>
            </a: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126ACAA7-DF2A-4CDE-9701-DBAE9EE53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9" t="2075" r="15339" b="6541"/>
          <a:stretch/>
        </p:blipFill>
        <p:spPr>
          <a:xfrm>
            <a:off x="765136" y="379635"/>
            <a:ext cx="2787317" cy="257293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остановка, знак, небо&#10;&#10;Автоматически созданное описание">
            <a:extLst>
              <a:ext uri="{FF2B5EF4-FFF2-40B4-BE49-F238E27FC236}">
                <a16:creationId xmlns:a16="http://schemas.microsoft.com/office/drawing/2014/main" id="{8479DE39-45AE-4ED5-B0B4-296A057D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33" y="644791"/>
            <a:ext cx="2244608" cy="2247603"/>
          </a:xfrm>
          <a:prstGeom prst="rect">
            <a:avLst/>
          </a:prstGeom>
        </p:spPr>
      </p:pic>
      <p:pic>
        <p:nvPicPr>
          <p:cNvPr id="7" name="Рисунок 16">
            <a:extLst>
              <a:ext uri="{FF2B5EF4-FFF2-40B4-BE49-F238E27FC236}">
                <a16:creationId xmlns:a16="http://schemas.microsoft.com/office/drawing/2014/main" id="{6F7EEB51-DF23-479E-80E5-985D46E72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548" y="600294"/>
            <a:ext cx="2743200" cy="2139043"/>
          </a:xfrm>
          <a:prstGeom prst="rect">
            <a:avLst/>
          </a:prstGeom>
        </p:spPr>
      </p:pic>
      <p:pic>
        <p:nvPicPr>
          <p:cNvPr id="17" name="Рисунок 17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D88C54BA-B761-4E49-B7D9-C30782CE9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85" y="3510374"/>
            <a:ext cx="3100681" cy="2320807"/>
          </a:xfrm>
          <a:prstGeom prst="rect">
            <a:avLst/>
          </a:prstGeom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id="{FD4F2807-329A-4C80-9660-CDEEDA85B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252" y="3631959"/>
            <a:ext cx="3288829" cy="2152894"/>
          </a:xfrm>
          <a:prstGeom prst="rect">
            <a:avLst/>
          </a:prstGeom>
        </p:spPr>
      </p:pic>
      <p:pic>
        <p:nvPicPr>
          <p:cNvPr id="20" name="Рисунок 20" descr="Изображение выглядит как аксессуа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481A5FA7-7F62-4CA6-B35B-E37E28C54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955" y="3628437"/>
            <a:ext cx="2272829" cy="21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дерево, растение, клен&#10;&#10;Автоматически созданное описание">
            <a:extLst>
              <a:ext uri="{FF2B5EF4-FFF2-40B4-BE49-F238E27FC236}">
                <a16:creationId xmlns:a16="http://schemas.microsoft.com/office/drawing/2014/main" id="{0860A4D2-DDD9-4CAD-A241-00186F9AD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60000">
            <a:off x="4455356" y="1553591"/>
            <a:ext cx="4248382" cy="2988732"/>
          </a:xfrm>
          <a:prstGeom prst="rect">
            <a:avLst/>
          </a:prstGeom>
        </p:spPr>
      </p:pic>
      <p:pic>
        <p:nvPicPr>
          <p:cNvPr id="5" name="Рисунок 3" descr="Изображение выглядит как растение, дерево, клен&#10;&#10;Автоматически созданное описание">
            <a:extLst>
              <a:ext uri="{FF2B5EF4-FFF2-40B4-BE49-F238E27FC236}">
                <a16:creationId xmlns:a16="http://schemas.microsoft.com/office/drawing/2014/main" id="{753DB8AA-BACF-4BA7-907F-1D4E2D85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">
            <a:off x="1740400" y="1128089"/>
            <a:ext cx="2429046" cy="4255910"/>
          </a:xfrm>
          <a:prstGeom prst="rect">
            <a:avLst/>
          </a:prstGeom>
        </p:spPr>
      </p:pic>
      <p:pic>
        <p:nvPicPr>
          <p:cNvPr id="6" name="Рисунок 6" descr="Изображение выглядит как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6974F0C-EA73-4C5F-A581-CAFDEAFAA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320000">
            <a:off x="7896744" y="1965065"/>
            <a:ext cx="3646311" cy="24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54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s://images.squarespace-cdn.com/content/v1/5947390fd482e9517f85c52b/1553827523947-KXM404IEDSWE0HRX72VG/ke17ZwdGBToddI8pDm48kFHK5F05TKII8wHIBW7w8gAUqsxRUqqbr1mOJYKfIPR7LoDQ9mXPOjoJoqy81S2I8N_N4V1vUb5AoIIIbLZhVYxCRW4BPu10St3TBAUQYVKcYN7DiKlGiPrn1MBagPgNAHfNXTR2q5LNhvBH2scApRCsl3Ws76a38LgXDiGxz0di/image-asset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57"/>
          <a:stretch/>
        </p:blipFill>
        <p:spPr bwMode="auto">
          <a:xfrm>
            <a:off x="7291368" y="956630"/>
            <a:ext cx="1539711" cy="44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squarespace-cdn.com/content/v1/5947390fd482e9517f85c52b/1553827523947-KXM404IEDSWE0HRX72VG/ke17ZwdGBToddI8pDm48kFHK5F05TKII8wHIBW7w8gAUqsxRUqqbr1mOJYKfIPR7LoDQ9mXPOjoJoqy81S2I8N_N4V1vUb5AoIIIbLZhVYxCRW4BPu10St3TBAUQYVKcYN7DiKlGiPrn1MBagPgNAHfNXTR2q5LNhvBH2scApRCsl3Ws76a38LgXDiGxz0di/image-asset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78"/>
          <a:stretch/>
        </p:blipFill>
        <p:spPr bwMode="auto">
          <a:xfrm>
            <a:off x="7355738" y="990323"/>
            <a:ext cx="2791837" cy="44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3" descr="Изображение выглядит как дерево, растение, клен&#10;&#10;Автоматически созданное описание">
            <a:extLst>
              <a:ext uri="{FF2B5EF4-FFF2-40B4-BE49-F238E27FC236}">
                <a16:creationId xmlns:a16="http://schemas.microsoft.com/office/drawing/2014/main" id="{0860A4D2-DDD9-4CAD-A241-00186F9AD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81"/>
          <a:stretch/>
        </p:blipFill>
        <p:spPr>
          <a:xfrm>
            <a:off x="2903053" y="1050636"/>
            <a:ext cx="3071819" cy="4520865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H="1">
            <a:off x="12192000" y="5571501"/>
            <a:ext cx="253020" cy="9163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3" descr="Изображение выглядит как дерево, растение, клен&#10;&#10;Автоматически созданное описание">
            <a:extLst>
              <a:ext uri="{FF2B5EF4-FFF2-40B4-BE49-F238E27FC236}">
                <a16:creationId xmlns:a16="http://schemas.microsoft.com/office/drawing/2014/main" id="{0860A4D2-DDD9-4CAD-A241-00186F9A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" y="1050636"/>
            <a:ext cx="5928026" cy="452086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903053" y="1128409"/>
            <a:ext cx="0" cy="33754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767233" y="1128409"/>
            <a:ext cx="127691" cy="4156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52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357</TotalTime>
  <Words>202</Words>
  <Application>Microsoft Office PowerPoint</Application>
  <PresentationFormat>Широкоэкранный</PresentationFormat>
  <Paragraphs>70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 Black</vt:lpstr>
      <vt:lpstr>Calibri</vt:lpstr>
      <vt:lpstr>Corbel</vt:lpstr>
      <vt:lpstr>Basis</vt:lpstr>
      <vt:lpstr>Геометрия  листьев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симметрия?</vt:lpstr>
      <vt:lpstr>Презентация PowerPoint</vt:lpstr>
      <vt:lpstr>Геометрический алфавит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Мамедова Нармин Асиф кызы</cp:lastModifiedBy>
  <cp:revision>439</cp:revision>
  <dcterms:created xsi:type="dcterms:W3CDTF">2021-09-17T16:51:09Z</dcterms:created>
  <dcterms:modified xsi:type="dcterms:W3CDTF">2021-10-03T19:52:07Z</dcterms:modified>
</cp:coreProperties>
</file>