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466609" y="2029459"/>
            <a:ext cx="6846724" cy="1034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Учитель из </a:t>
            </a:r>
            <a:r>
              <a:rPr lang="ru-RU" sz="28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КиноПоиска</a:t>
            </a:r>
            <a:r>
              <a:rPr lang="en-US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</a:t>
            </a:r>
            <a:r>
              <a:rPr lang="de-DE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цикл видеороликов по теме «</a:t>
            </a:r>
            <a:r>
              <a:rPr lang="en-US" sz="28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Meine</a:t>
            </a:r>
            <a:r>
              <a:rPr lang="en-US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en-US" sz="28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Stadt</a:t>
            </a:r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2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немецкий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41410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</a:t>
            </a:r>
            <a:r>
              <a:rPr lang="en-US" sz="2000" b="1" dirty="0"/>
              <a:t> </a:t>
            </a:r>
            <a:r>
              <a:rPr lang="ru-RU" sz="2000" dirty="0" smtClean="0"/>
              <a:t>Аверкиева Анастасия Андреевна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Семёнов Даниил Дмитриевич, Перевозчикова Ксения Владимировна, 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Кислухина</a:t>
            </a:r>
            <a:r>
              <a:rPr lang="ru-RU" sz="2000" dirty="0" smtClean="0"/>
              <a:t> Влада Викторовна.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</a:t>
            </a:r>
            <a:r>
              <a:rPr lang="ru-RU" sz="2000" dirty="0" err="1" smtClean="0"/>
              <a:t>Глазовский</a:t>
            </a:r>
            <a:r>
              <a:rPr lang="ru-RU" sz="2000" dirty="0" smtClean="0"/>
              <a:t> государственный педагогический институт им. В.Г. Короленко»,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г. Глазов.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Подлевских</a:t>
            </a:r>
            <a:r>
              <a:rPr lang="ru-RU" sz="2000" dirty="0" smtClean="0"/>
              <a:t> Мария Юрьевна, преподаватель немецкого языка, федеральная земля Саксония, Германия.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Поторочина</a:t>
            </a:r>
            <a:r>
              <a:rPr lang="ru-RU" sz="2000" dirty="0" smtClean="0"/>
              <a:t> Галина Евгеньевна, доцент кафедры иностранных языков и удмуртской филологии, Удмуртская республика, г. Глазов.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2912" y="2548293"/>
            <a:ext cx="10220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Низкий уровень мотивации </a:t>
            </a:r>
            <a:r>
              <a:rPr lang="ru-RU" sz="3200" i="1" dirty="0"/>
              <a:t>обучающихся </a:t>
            </a:r>
            <a:r>
              <a:rPr lang="ru-RU" sz="3200" i="1" dirty="0" smtClean="0"/>
              <a:t>5-9 </a:t>
            </a:r>
            <a:r>
              <a:rPr lang="ru-RU" sz="3200" i="1" dirty="0" smtClean="0"/>
              <a:t>классов </a:t>
            </a:r>
            <a:br>
              <a:rPr lang="ru-RU" sz="3200" i="1" dirty="0" smtClean="0"/>
            </a:br>
            <a:r>
              <a:rPr lang="ru-RU" sz="3200" i="1" dirty="0" smtClean="0"/>
              <a:t>к изучению немецкого языка.</a:t>
            </a:r>
            <a:endParaRPr lang="ru-RU" sz="32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09893" y="2142080"/>
            <a:ext cx="8792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Противоречие между </a:t>
            </a:r>
            <a:r>
              <a:rPr lang="ru-RU" sz="3200" b="1" i="1" dirty="0" smtClean="0"/>
              <a:t>необходимостью </a:t>
            </a:r>
            <a:r>
              <a:rPr lang="ru-RU" sz="3200" i="1" dirty="0"/>
              <a:t>освоения </a:t>
            </a:r>
            <a:r>
              <a:rPr lang="ru-RU" sz="3200" i="1" dirty="0" smtClean="0"/>
              <a:t>материала </a:t>
            </a:r>
            <a:r>
              <a:rPr lang="ru-RU" sz="3200" i="1" dirty="0" smtClean="0"/>
              <a:t>обучающимися </a:t>
            </a:r>
            <a:r>
              <a:rPr lang="ru-RU" sz="3200" i="1" dirty="0" smtClean="0"/>
              <a:t>5-9 </a:t>
            </a:r>
            <a:r>
              <a:rPr lang="ru-RU" sz="3200" i="1" dirty="0" smtClean="0"/>
              <a:t>классов </a:t>
            </a:r>
            <a:br>
              <a:rPr lang="ru-RU" sz="3200" i="1" dirty="0" smtClean="0"/>
            </a:br>
            <a:r>
              <a:rPr lang="ru-RU" sz="3200" i="1" dirty="0" smtClean="0"/>
              <a:t>и </a:t>
            </a:r>
            <a:r>
              <a:rPr lang="ru-RU" sz="3200" b="1" i="1" dirty="0" smtClean="0"/>
              <a:t>недостаточным</a:t>
            </a:r>
            <a:r>
              <a:rPr lang="ru-RU" sz="3200" i="1" dirty="0" smtClean="0"/>
              <a:t> количеством современных форм обучения, используемых учителями в образовательном процессе.</a:t>
            </a:r>
            <a:endParaRPr lang="ru-RU" sz="3200" i="1" dirty="0"/>
          </a:p>
          <a:p>
            <a:endParaRPr lang="ru-RU" sz="32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4131" y="1843697"/>
            <a:ext cx="100344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Повышение уровня освоения </a:t>
            </a:r>
            <a:r>
              <a:rPr lang="ru-RU" sz="3200" i="1" dirty="0" smtClean="0"/>
              <a:t>обучающимися </a:t>
            </a:r>
            <a:r>
              <a:rPr lang="ru-RU" sz="3200" i="1" dirty="0" smtClean="0"/>
              <a:t>5-9 </a:t>
            </a:r>
            <a:r>
              <a:rPr lang="ru-RU" sz="3200" i="1" dirty="0" smtClean="0"/>
              <a:t>классов темы «</a:t>
            </a:r>
            <a:r>
              <a:rPr lang="en-US" sz="3200" i="1" dirty="0" err="1" smtClean="0"/>
              <a:t>Meine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Stadt</a:t>
            </a:r>
            <a:r>
              <a:rPr lang="ru-RU" sz="3200" i="1" dirty="0" smtClean="0"/>
              <a:t>» с использованием современных средств обучения и наглядных инструментов представления информации, а также закрепления, повторения материалов, пройденных на уроках немецкого языка.</a:t>
            </a:r>
            <a:endParaRPr lang="ru-RU" sz="32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1701" y="2164005"/>
            <a:ext cx="100752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Цикл видеороликов по теме «</a:t>
            </a:r>
            <a:r>
              <a:rPr lang="en-US" sz="3200" i="1" dirty="0" err="1" smtClean="0"/>
              <a:t>Meine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Stadt</a:t>
            </a:r>
            <a:r>
              <a:rPr lang="ru-RU" sz="3200" i="1" dirty="0" smtClean="0"/>
              <a:t>» по учебнику «Горизонты» </a:t>
            </a:r>
            <a:r>
              <a:rPr lang="ru-RU" sz="3200" i="1" dirty="0"/>
              <a:t>Н</a:t>
            </a:r>
            <a:r>
              <a:rPr lang="ru-RU" sz="3200" i="1" dirty="0" smtClean="0"/>
              <a:t>емецкий язык М.М. Аверина </a:t>
            </a:r>
            <a:br>
              <a:rPr lang="ru-RU" sz="3200" i="1" dirty="0" smtClean="0"/>
            </a:br>
            <a:r>
              <a:rPr lang="ru-RU" sz="3200" i="1" dirty="0" smtClean="0"/>
              <a:t>для изучения, закрепления и повторения материала, пройденного на уроках </a:t>
            </a:r>
            <a:r>
              <a:rPr lang="ru-RU" sz="3200" i="1" dirty="0" smtClean="0"/>
              <a:t>обучающимися  </a:t>
            </a:r>
            <a:r>
              <a:rPr lang="ru-RU" sz="3200" i="1" dirty="0" smtClean="0"/>
              <a:t>5-9 </a:t>
            </a:r>
            <a:r>
              <a:rPr lang="ru-RU" sz="3200" i="1" dirty="0"/>
              <a:t>классов.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155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54</cp:revision>
  <dcterms:created xsi:type="dcterms:W3CDTF">2021-03-02T07:04:14Z</dcterms:created>
  <dcterms:modified xsi:type="dcterms:W3CDTF">2021-11-13T11:58:18Z</dcterms:modified>
</cp:coreProperties>
</file>