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embeddedFontLst>
    <p:embeddedFont>
      <p:font typeface="Ropa Sans"/>
      <p:regular r:id="rId12"/>
      <p: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hcGi6ZoFDpiEpvFij8JE7HTZUQ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paSans-italic.fntdata"/><Relationship Id="rId12" Type="http://schemas.openxmlformats.org/officeDocument/2006/relationships/font" Target="fonts/Ropa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3.jpg"/><Relationship Id="rId5" Type="http://schemas.openxmlformats.org/officeDocument/2006/relationships/image" Target="../media/image2.png"/><Relationship Id="rId6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Relationship Id="rId4" Type="http://schemas.openxmlformats.org/officeDocument/2006/relationships/image" Target="../media/image8.png"/><Relationship Id="rId5" Type="http://schemas.openxmlformats.org/officeDocument/2006/relationships/image" Target="../media/image4.jpg"/><Relationship Id="rId6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killbox.ru/media/education/v-rossii-poyavyatsya-peredovye-inzhenernye-shkoly/" TargetMode="External"/><Relationship Id="rId4" Type="http://schemas.openxmlformats.org/officeDocument/2006/relationships/hyperlink" Target="https://skillbox.ru/media/education/v-rossii-poyavyatsya-peredovye-inzhenernye-shkoly/" TargetMode="External"/><Relationship Id="rId5" Type="http://schemas.openxmlformats.org/officeDocument/2006/relationships/image" Target="../media/image7.jpg"/><Relationship Id="rId6" Type="http://schemas.openxmlformats.org/officeDocument/2006/relationships/image" Target="../media/image8.png"/><Relationship Id="rId7" Type="http://schemas.openxmlformats.org/officeDocument/2006/relationships/image" Target="../media/image4.jpg"/><Relationship Id="rId8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Relationship Id="rId4" Type="http://schemas.openxmlformats.org/officeDocument/2006/relationships/image" Target="../media/image8.png"/><Relationship Id="rId5" Type="http://schemas.openxmlformats.org/officeDocument/2006/relationships/image" Target="../media/image4.jpg"/><Relationship Id="rId6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8.png"/><Relationship Id="rId5" Type="http://schemas.openxmlformats.org/officeDocument/2006/relationships/image" Target="../media/image4.jpg"/><Relationship Id="rId6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Relationship Id="rId4" Type="http://schemas.openxmlformats.org/officeDocument/2006/relationships/image" Target="../media/image8.png"/><Relationship Id="rId5" Type="http://schemas.openxmlformats.org/officeDocument/2006/relationships/image" Target="../media/image4.jpg"/><Relationship Id="rId6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94861" y="1704242"/>
            <a:ext cx="11915192" cy="15614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5000" u="none" cap="none" strike="noStrik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Инженеры 2030:</a:t>
            </a:r>
            <a:br>
              <a:rPr b="1" i="0" lang="ru-RU" sz="5000" u="none" cap="none" strike="noStrik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</a:br>
            <a:r>
              <a:rPr b="1" i="0" lang="ru-RU" sz="2900" u="none" cap="none" strike="noStrik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Образовательная экосистема непрерывного инженерного </a:t>
            </a:r>
            <a:r>
              <a:rPr b="1" lang="ru-RU" sz="2900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образования</a:t>
            </a:r>
            <a:endParaRPr b="1" i="0" sz="2900" u="none" cap="none" strike="noStrike">
              <a:solidFill>
                <a:srgbClr val="002060"/>
              </a:solidFill>
              <a:latin typeface="Ropa Sans"/>
              <a:ea typeface="Ropa Sans"/>
              <a:cs typeface="Ropa Sans"/>
              <a:sym typeface="Ropa Sans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Организатор</a:t>
            </a:r>
            <a:b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АНО ДПО «Межрегиональный центр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инновационных технологий в образовании»</a:t>
            </a:r>
            <a:b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600" u="none" cap="none" strike="noStrik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4036" y="5195844"/>
            <a:ext cx="922670" cy="92535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Ключевой партнер</a:t>
            </a:r>
            <a:b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ФГБОУ ВО «Вятский государственный университет»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Педагогический институт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655242" y="488549"/>
            <a:ext cx="2926327" cy="102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6820" y="488549"/>
            <a:ext cx="3543999" cy="103098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3553165" y="3323779"/>
            <a:ext cx="4682939" cy="1156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2800"/>
              <a:buFont typeface="Ropa Sans"/>
              <a:buNone/>
            </a:pPr>
            <a:r>
              <a:rPr b="0" i="0" lang="ru-RU" sz="3000" u="none" cap="none" strike="noStrik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Предметная область: Технология</a:t>
            </a:r>
            <a:endParaRPr b="0" i="0" sz="3000" u="none" cap="none" strike="noStrike">
              <a:solidFill>
                <a:srgbClr val="290059"/>
              </a:solidFill>
              <a:latin typeface="Ropa Sans"/>
              <a:ea typeface="Ropa Sans"/>
              <a:cs typeface="Ropa Sans"/>
              <a:sym typeface="Ropa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310552" y="287967"/>
            <a:ext cx="1087326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ru-RU" sz="3600" u="none" cap="none" strike="noStrike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Команда проекта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508650" y="844836"/>
            <a:ext cx="11295600" cy="4662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Капитан: </a:t>
            </a: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Хузина Альбина Маратовна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студент-магистрант, преподаватель Дома научной коллаборации им. К.А. Валиева, г. Елабуга. 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Участники: </a:t>
            </a: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Шишкина Юлия Михайловна, Лутфуллина Айсылу Марсовна,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Перовская Елена Станиславовна, Рахимова Алина Рамилевна, Кыкина Ольга Сергеевна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студенты Елабужского института (филиала) ФГАОУ ВО «Казанский (Приволжский) федеральный университет»,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г. Елабуга.</a:t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Методист: </a:t>
            </a: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Исламов Артем Эдикович, кандидат педагогических наук, доцент кафедры теории и методики профессионального обучения Елабужского института (филиала) ФГАОУ ВО «Казанский (Приволжский) федеральный университет», преподаватель Дома научной коллаборации им. К.А. Валиева, г. Елабуга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Учитель: </a:t>
            </a: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Алдущенков Николай Сергеевич учитель технологии МОАУ «Лицей информационных технологий </a:t>
            </a:r>
            <a:b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№ 28», г. Киров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5973" y="5839979"/>
            <a:ext cx="2311463" cy="672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04602" y="5820182"/>
            <a:ext cx="2031200" cy="71202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820929" y="5713516"/>
            <a:ext cx="922670" cy="925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/>
        </p:nvSpPr>
        <p:spPr>
          <a:xfrm>
            <a:off x="334950" y="295853"/>
            <a:ext cx="11522100" cy="34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ru-RU" sz="3600" u="none" cap="none" strike="noStrike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Проблема, которую должен решать проект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1" lang="ru-R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Низкий уровень сформированности инженерных навыков у дете</a:t>
            </a:r>
            <a:r>
              <a:rPr i="1" lang="ru-RU" sz="2400">
                <a:solidFill>
                  <a:schemeClr val="dk1"/>
                </a:solidFill>
              </a:rPr>
              <a:t>й и обучающихся </a:t>
            </a:r>
            <a:r>
              <a:rPr b="0" i="1" lang="ru-RU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5-18 лет.</a:t>
            </a:r>
            <a:endParaRPr b="0" i="1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sng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  <a:hlinkClick r:id="rId3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sng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  <a:hlinkClick r:id="rId4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5973" y="5839979"/>
            <a:ext cx="2311463" cy="672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704602" y="5820182"/>
            <a:ext cx="2031200" cy="712024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820929" y="5713516"/>
            <a:ext cx="922670" cy="925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/>
        </p:nvSpPr>
        <p:spPr>
          <a:xfrm>
            <a:off x="290454" y="484593"/>
            <a:ext cx="11158864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ru-RU" sz="3600" u="none" cap="none" strike="noStrike">
                <a:solidFill>
                  <a:srgbClr val="290059"/>
                </a:solidFill>
                <a:latin typeface="Arial"/>
                <a:ea typeface="Arial"/>
                <a:cs typeface="Arial"/>
                <a:sym typeface="Arial"/>
              </a:rPr>
              <a:t>Противоречие, которое должен решать проект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8"/>
          <p:cNvSpPr txBox="1"/>
          <p:nvPr/>
        </p:nvSpPr>
        <p:spPr>
          <a:xfrm>
            <a:off x="290450" y="1641062"/>
            <a:ext cx="10831800" cy="15203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Противоречие между </a:t>
            </a:r>
            <a:r>
              <a:rPr b="1" i="1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необходимостью</a:t>
            </a:r>
            <a:r>
              <a:rPr b="0" i="1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непрерывного инженерного образования, и </a:t>
            </a:r>
            <a:r>
              <a:rPr b="1" i="1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отсутствием </a:t>
            </a:r>
            <a:r>
              <a:rPr b="0" i="1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преемственности между программами ДО,НОО, ООО, высшего образования.</a:t>
            </a:r>
            <a:endParaRPr b="0" i="1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7" name="Google Shape;117;p18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18" name="Google Shape;118;p1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1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Google Shape;120;p18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1" name="Google Shape;121;p1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/>
          <p:nvPr/>
        </p:nvSpPr>
        <p:spPr>
          <a:xfrm>
            <a:off x="347856" y="413685"/>
            <a:ext cx="11496300" cy="2585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ru-RU" sz="3600" u="none" cap="none" strike="noStrike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Цель проекта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1" lang="ru-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Разработка модели экосистемы непрерывного развития </a:t>
            </a:r>
            <a:br>
              <a:rPr b="0" i="1" lang="ru-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1" lang="ru-RU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рамках интегрированного образовательного пространства «детский сад-школа-ВУЗ-ДНК».</a:t>
            </a:r>
            <a:endParaRPr b="0" i="1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7" name="Google Shape;127;p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28" name="Google Shape;128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9" name="Google Shape;129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0" name="Google Shape;130;p4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1" name="Google Shape;131;p4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 txBox="1"/>
          <p:nvPr/>
        </p:nvSpPr>
        <p:spPr>
          <a:xfrm>
            <a:off x="310551" y="534837"/>
            <a:ext cx="10817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ru-RU" sz="3600" u="none" cap="none" strike="noStrike">
                <a:solidFill>
                  <a:srgbClr val="290059"/>
                </a:solidFill>
                <a:latin typeface="Arial"/>
                <a:ea typeface="Arial"/>
                <a:cs typeface="Arial"/>
                <a:sym typeface="Arial"/>
              </a:rPr>
              <a:t>Ожидаемый результат (продукт, ресурс)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498076" y="1618238"/>
            <a:ext cx="108174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1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Цифровой образовательный ресурс (сайт или программный продукт), содержащий готовые уроки для детей и методические рекомендации по их проведению для педагогов, а также разноуровневые программы дополнительного образования в возрасте  от 5 до 18 лет.</a:t>
            </a:r>
            <a:endParaRPr b="0" i="1" sz="2400" u="none" cap="none" strike="noStrike">
              <a:solidFill>
                <a:srgbClr val="C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" name="Google Shape;138;p5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39" name="Google Shape;139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0" name="Google Shape;140;p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1" name="Google Shape;141;p5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2" name="Google Shape;142;p5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2021-03-02T07:04:14Z</dcterms:created>
  <dc:creator>Елена</dc:creator>
</cp:coreProperties>
</file>