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0" r:id="rId5"/>
    <p:sldId id="265" r:id="rId6"/>
    <p:sldId id="261" r:id="rId7"/>
    <p:sldId id="267" r:id="rId8"/>
    <p:sldId id="266" r:id="rId9"/>
    <p:sldId id="262" r:id="rId10"/>
    <p:sldId id="257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9"/>
    <a:srgbClr val="000000"/>
    <a:srgbClr val="F2988E"/>
    <a:srgbClr val="FA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4B45E-CF18-4967-A104-79F60A115E89}" v="7" dt="2021-09-29T10:47:39.253"/>
    <p1510:client id="{78B46D25-90B0-4119-AE33-7C539D197468}" v="24" dt="2021-10-03T09:52:48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саткина Светлана Сергеевна" userId="S::sskasatkina@chsu.ru::72c7221b-2d63-479f-8fed-db8b85869e6c" providerId="AD" clId="Web-{59F4B45E-CF18-4967-A104-79F60A115E89}"/>
    <pc:docChg chg="modSld">
      <pc:chgData name="Касаткина Светлана Сергеевна" userId="S::sskasatkina@chsu.ru::72c7221b-2d63-479f-8fed-db8b85869e6c" providerId="AD" clId="Web-{59F4B45E-CF18-4967-A104-79F60A115E89}" dt="2021-09-29T10:47:38.207" v="5" actId="20577"/>
      <pc:docMkLst>
        <pc:docMk/>
      </pc:docMkLst>
      <pc:sldChg chg="modSp">
        <pc:chgData name="Касаткина Светлана Сергеевна" userId="S::sskasatkina@chsu.ru::72c7221b-2d63-479f-8fed-db8b85869e6c" providerId="AD" clId="Web-{59F4B45E-CF18-4967-A104-79F60A115E89}" dt="2021-09-29T10:47:38.207" v="5" actId="20577"/>
        <pc:sldMkLst>
          <pc:docMk/>
          <pc:sldMk cId="2360918891" sldId="260"/>
        </pc:sldMkLst>
        <pc:spChg chg="mod">
          <ac:chgData name="Касаткина Светлана Сергеевна" userId="S::sskasatkina@chsu.ru::72c7221b-2d63-479f-8fed-db8b85869e6c" providerId="AD" clId="Web-{59F4B45E-CF18-4967-A104-79F60A115E89}" dt="2021-09-29T10:47:38.207" v="5" actId="20577"/>
          <ac:spMkLst>
            <pc:docMk/>
            <pc:sldMk cId="2360918891" sldId="260"/>
            <ac:spMk id="2" creationId="{00000000-0000-0000-0000-000000000000}"/>
          </ac:spMkLst>
        </pc:spChg>
      </pc:sldChg>
    </pc:docChg>
  </pc:docChgLst>
  <pc:docChgLst>
    <pc:chgData name="Клубова Анна Юрьевна" userId="S::aiuklubova@chsu.ru::bf16fcb3-b418-4ce8-b107-9c7041138288" providerId="AD" clId="Web-{78B46D25-90B0-4119-AE33-7C539D197468}"/>
    <pc:docChg chg="modSld">
      <pc:chgData name="Клубова Анна Юрьевна" userId="S::aiuklubova@chsu.ru::bf16fcb3-b418-4ce8-b107-9c7041138288" providerId="AD" clId="Web-{78B46D25-90B0-4119-AE33-7C539D197468}" dt="2021-10-03T09:52:47.270" v="15" actId="20577"/>
      <pc:docMkLst>
        <pc:docMk/>
      </pc:docMkLst>
      <pc:sldChg chg="modSp">
        <pc:chgData name="Клубова Анна Юрьевна" userId="S::aiuklubova@chsu.ru::bf16fcb3-b418-4ce8-b107-9c7041138288" providerId="AD" clId="Web-{78B46D25-90B0-4119-AE33-7C539D197468}" dt="2021-10-03T09:52:31.379" v="9" actId="20577"/>
        <pc:sldMkLst>
          <pc:docMk/>
          <pc:sldMk cId="2360918891" sldId="260"/>
        </pc:sldMkLst>
        <pc:spChg chg="mod">
          <ac:chgData name="Клубова Анна Юрьевна" userId="S::aiuklubova@chsu.ru::bf16fcb3-b418-4ce8-b107-9c7041138288" providerId="AD" clId="Web-{78B46D25-90B0-4119-AE33-7C539D197468}" dt="2021-10-03T09:52:31.379" v="9" actId="20577"/>
          <ac:spMkLst>
            <pc:docMk/>
            <pc:sldMk cId="2360918891" sldId="260"/>
            <ac:spMk id="2" creationId="{00000000-0000-0000-0000-000000000000}"/>
          </ac:spMkLst>
        </pc:spChg>
      </pc:sldChg>
      <pc:sldChg chg="modSp">
        <pc:chgData name="Клубова Анна Юрьевна" userId="S::aiuklubova@chsu.ru::bf16fcb3-b418-4ce8-b107-9c7041138288" providerId="AD" clId="Web-{78B46D25-90B0-4119-AE33-7C539D197468}" dt="2021-10-03T09:52:47.270" v="15" actId="20577"/>
        <pc:sldMkLst>
          <pc:docMk/>
          <pc:sldMk cId="1063545673" sldId="265"/>
        </pc:sldMkLst>
        <pc:spChg chg="mod">
          <ac:chgData name="Клубова Анна Юрьевна" userId="S::aiuklubova@chsu.ru::bf16fcb3-b418-4ce8-b107-9c7041138288" providerId="AD" clId="Web-{78B46D25-90B0-4119-AE33-7C539D197468}" dt="2021-10-03T09:52:47.270" v="15" actId="20577"/>
          <ac:spMkLst>
            <pc:docMk/>
            <pc:sldMk cId="1063545673" sldId="265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7-11 классы «Об истории</a:t>
            </a:r>
            <a:r>
              <a:rPr lang="ru-RU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современных денег»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7-11 классы "ОБ ИСТОРИИ СОВРЕМЕННЫХ ДЕНЕГ" </c:v>
                </c:pt>
              </c:strCache>
            </c:strRef>
          </c:tx>
          <c:spPr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38-4D74-9EF1-CD9C8633CD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38-4D74-9EF1-CD9C8633CDC9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938-4D74-9EF1-CD9C8633CD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Знают</c:v>
                </c:pt>
                <c:pt idx="1">
                  <c:v>Не знают</c:v>
                </c:pt>
                <c:pt idx="2">
                  <c:v>Сомневаются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0.57999999999999996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8-4540-8149-805B73B118B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2-6 КЛАССЫ «Деньги – это интересно!»</a:t>
            </a:r>
          </a:p>
        </c:rich>
      </c:tx>
      <c:layout>
        <c:manualLayout>
          <c:xMode val="edge"/>
          <c:yMode val="edge"/>
          <c:x val="0.22635901004013004"/>
          <c:y val="2.56231529977214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2-6 классы "Деньги - это интересно!"</c:v>
                </c:pt>
              </c:strCache>
            </c:strRef>
          </c:tx>
          <c:spPr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324-408F-986E-3A0B26DD25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324-408F-986E-3A0B26DD2543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324-408F-986E-3A0B26DD25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Знают</c:v>
                </c:pt>
                <c:pt idx="1">
                  <c:v>Не знают</c:v>
                </c:pt>
                <c:pt idx="2">
                  <c:v>Сомневаются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0.45</c:v>
                </c:pt>
                <c:pt idx="1">
                  <c:v>0.5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1-4082-B392-8210B6B63DB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CD287-40AC-417F-A32D-5270B280E82A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062F3-6321-4736-A663-05611A26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062F3-6321-4736-A663-05611A26E3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0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339F3-FF17-49B2-9C28-1FAA69730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AA5CCD-77F5-4614-B6BA-ACE97649F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5967D-42E0-4B0B-9E93-988BAE1A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99D2-5E06-4B50-AB1A-9B46E7B54855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92BCB-0E64-47EF-9D4C-D966EB56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7B5D-BA63-4E5C-9DFC-028691DC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7A11-78DC-4400-BBBC-40BA914FE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5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6E039-02AD-4A16-9ADE-CC60D9BD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15543A-F42B-4652-A5F8-7283688F7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33F28-5857-404E-B057-47D1415A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99D2-5E06-4B50-AB1A-9B46E7B54855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73B75-E423-4112-A4FA-AA4E4A4A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CBFFD6-4000-46FB-BDE1-B585EBA2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7A11-78DC-4400-BBBC-40BA914FE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8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B60F9A-A5D2-4A0B-AAC2-553D877FB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43D2EE-03A2-4D7C-8A5E-AC42B9FEE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0B54D-A162-4467-A3D4-290BD66E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99D2-5E06-4B50-AB1A-9B46E7B54855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3A9F18-5999-4526-AD61-99F0C2A0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39062-7E27-49DA-B4C0-1A1319AA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7A11-78DC-4400-BBBC-40BA914FE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5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9F852-AAE4-4947-A45C-45A1E7D4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6CAE3-A938-4021-9D42-30122EE7F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80514A-50C0-4174-91C4-2320B51A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99D2-5E06-4B50-AB1A-9B46E7B54855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70337-7142-4BA4-906A-35CB99CA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EF910-C481-444F-981C-0FD12E5C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7A11-78DC-4400-BBBC-40BA914FE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9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B9E5B-F68A-4E05-946E-D2B0CD251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F710BC-4784-4B38-BCC2-192250FF1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8513D-0040-4332-A170-8BF4A205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99D2-5E06-4B50-AB1A-9B46E7B54855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94E61-3416-4CF2-902A-DEA50517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D1B85C-D712-4018-9660-888EA18C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7A11-78DC-4400-BBBC-40BA914FE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471A-8CF6-4B18-B302-F3DEF848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C491B-B002-4ECA-B762-6F92BAEE3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B46B1B-8619-4734-B8CB-186F9155D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823CB-7AD9-4B78-B1E2-1385B4FA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99D2-5E06-4B50-AB1A-9B46E7B54855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D9A0F7-A0AC-47E6-9C78-4A7CDF8B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47623F-10C6-49C8-9DB5-DE3CCB47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7A11-78DC-4400-BBBC-40BA914FE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8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D107A-A58A-45DF-9257-D47A902F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62BC7-FA50-44FB-AD33-378D50D9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9F87F3-403C-4322-BB2C-27E64B888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7FA4F0-CD5F-40C7-A625-410FF0522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55D50-EAC7-41D4-B9B0-700124B6B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35E2F-F79A-4D48-98BD-2677A696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99D2-5E06-4B50-AB1A-9B46E7B54855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32F0F4-DDC3-4C3A-ADF0-6AE5F6EC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938156-6181-426D-ADD4-4EBD10E9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7A11-78DC-4400-BBBC-40BA914FE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2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6625F-26E7-410A-A6AE-098EFC15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EE0228-39A3-4A66-BA20-0F76E023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99D2-5E06-4B50-AB1A-9B46E7B54855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8A41D7-2AEB-4DA0-9EA8-2165496F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0D9C9C-C946-4B78-9800-85B64B66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7A11-78DC-4400-BBBC-40BA914FE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8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8DB8E6-DF91-41A5-AB4D-01C39820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99D2-5E06-4B50-AB1A-9B46E7B54855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71C9FC-F760-4F75-B909-CA16E8BC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3ACAF7-E504-4CF0-8ACC-6EED409B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7A11-78DC-4400-BBBC-40BA914FE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9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034E8-74AF-4317-B248-34B57C49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2401E-FEA7-4B8F-9004-2E47EC54D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10DDE7-8840-4D24-90E6-D6E584510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422FC4-2E16-401C-9084-2A87BA52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99D2-5E06-4B50-AB1A-9B46E7B54855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938D3-7843-41C6-B19D-0AF147D7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DDAEFF-E15B-4FEC-AE4B-7330CB9A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7A11-78DC-4400-BBBC-40BA914FE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5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E4F72-840A-4FA8-BBBC-0113DB15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B19D36-69CF-4230-95A5-363C3AC3A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018A13-CA4D-4F73-8586-B86A20356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35427F-23C7-4149-A6A0-8D36C039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99D2-5E06-4B50-AB1A-9B46E7B54855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BEFFC-7A7E-455D-86FF-7DAEDDC8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BD727F-DE5E-4143-A8B8-6CF0A068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7A11-78DC-4400-BBBC-40BA914FE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1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851F7-9D26-44EF-A4C0-8EB0E02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E98F25-A840-40D9-A245-CC6791EEC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28E1AE-FFD2-4DF8-A5B9-7133AB9A7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99D2-5E06-4B50-AB1A-9B46E7B54855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C4F2B-8D1D-4F38-816A-6C0589CB7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5598E-75A4-4E9F-88EF-55D230EF9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7A11-78DC-4400-BBBC-40BA914FE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5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2204865"/>
            <a:ext cx="11075436" cy="213841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Разработка учебного пособия «История денежной системы России для детей» с методическими рекомендациями для учителей к проведению занятий по финансовой грамотности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5541" y="861830"/>
            <a:ext cx="11606112" cy="194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7996" y="363614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95"/>
          <a:stretch/>
        </p:blipFill>
        <p:spPr>
          <a:xfrm>
            <a:off x="8299292" y="125368"/>
            <a:ext cx="3712362" cy="1248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8832" y="5174129"/>
            <a:ext cx="7392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Работу выполнили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студентки 3 курса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подготовки История ( 46.03.1) </a:t>
            </a:r>
          </a:p>
          <a:p>
            <a:pPr algn="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Корепина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Юлия Сергеевна,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Клубова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Анна Юрьевна.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Светлана Сергеевна Касаткина, д.ф.н., доцент кафедры истории и философии.</a:t>
            </a:r>
          </a:p>
        </p:txBody>
      </p:sp>
    </p:spTree>
    <p:extLst>
      <p:ext uri="{BB962C8B-B14F-4D97-AF65-F5344CB8AC3E}">
        <p14:creationId xmlns:p14="http://schemas.microsoft.com/office/powerpoint/2010/main" val="236091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579571B-D558-4259-B129-60D9B4C3A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12734"/>
              </p:ext>
            </p:extLst>
          </p:nvPr>
        </p:nvGraphicFramePr>
        <p:xfrm>
          <a:off x="4061762" y="1734390"/>
          <a:ext cx="5944054" cy="4768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4054">
                  <a:extLst>
                    <a:ext uri="{9D8B030D-6E8A-4147-A177-3AD203B41FA5}">
                      <a16:colId xmlns:a16="http://schemas.microsoft.com/office/drawing/2014/main" val="4237550713"/>
                    </a:ext>
                  </a:extLst>
                </a:gridCol>
              </a:tblGrid>
              <a:tr h="12208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продукта: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Выявление актуальности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создания</a:t>
                      </a:r>
                      <a:r>
                        <a:rPr lang="ru-RU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пособия, проведение анкетирования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242568"/>
                  </a:ext>
                </a:extLst>
              </a:tr>
              <a:tr h="99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Изучение аналогов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Разработка содержания глав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450285"/>
                  </a:ext>
                </a:extLst>
              </a:tr>
              <a:tr h="305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Помощь автору в написании глав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2766324"/>
                  </a:ext>
                </a:extLst>
              </a:tr>
              <a:tr h="4099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Процесс разработки дидактических материалов к 7 из 10 глав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961753"/>
                  </a:ext>
                </a:extLst>
              </a:tr>
              <a:tr h="305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Итоговый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пособия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592858"/>
                  </a:ext>
                </a:extLst>
              </a:tr>
              <a:tr h="99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Итоговый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учебно-методических рекомендаций для учителей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Проведение уроков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школе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37992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E95B5E-2126-48F9-8D44-BF57161B4206}"/>
              </a:ext>
            </a:extLst>
          </p:cNvPr>
          <p:cNvSpPr txBox="1"/>
          <p:nvPr/>
        </p:nvSpPr>
        <p:spPr>
          <a:xfrm>
            <a:off x="7954177" y="535049"/>
            <a:ext cx="41032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Владимирович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Быков</a:t>
            </a:r>
          </a:p>
          <a:p>
            <a:pPr lvl="0" algn="r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историк,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и. н., краевед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РПО: Светлана Сергеевна Касаткина, д.ф.н., доцент кафедры истории и философии ГИ ЧГУ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 ФИНГРАМ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команды: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Корепина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Юлия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Клубова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01.02.2021-15.12.2021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062C4A3-794B-4174-B5A8-AD857E07AD2B}"/>
              </a:ext>
            </a:extLst>
          </p:cNvPr>
          <p:cNvSpPr/>
          <p:nvPr/>
        </p:nvSpPr>
        <p:spPr>
          <a:xfrm>
            <a:off x="0" y="0"/>
            <a:ext cx="3220278" cy="735496"/>
          </a:xfrm>
          <a:prstGeom prst="rect">
            <a:avLst/>
          </a:prstGeom>
          <a:solidFill>
            <a:srgbClr val="EC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/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D8B3A7-9439-479D-8902-79DC611BCA41}"/>
              </a:ext>
            </a:extLst>
          </p:cNvPr>
          <p:cNvSpPr txBox="1"/>
          <p:nvPr/>
        </p:nvSpPr>
        <p:spPr>
          <a:xfrm>
            <a:off x="3496700" y="73384"/>
            <a:ext cx="680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 характеристики продукта проекта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278010-9DEF-43EE-B082-C1189A085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733" y="2781818"/>
            <a:ext cx="328469" cy="3539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713" y="923977"/>
            <a:ext cx="7814221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Наш продукт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i="1" dirty="0">
                <a:latin typeface="Times New Roman"/>
                <a:cs typeface="Times New Roman"/>
              </a:rPr>
              <a:t>У</a:t>
            </a:r>
            <a:r>
              <a:rPr lang="ru-RU" sz="1800" b="1" i="1" dirty="0">
                <a:latin typeface="Times New Roman"/>
                <a:cs typeface="Times New Roman"/>
              </a:rPr>
              <a:t>чебное пособие «История денежной системы</a:t>
            </a:r>
            <a:r>
              <a:rPr lang="ru-RU" b="1" i="1" dirty="0">
                <a:latin typeface="Times New Roman"/>
                <a:cs typeface="Times New Roman"/>
              </a:rPr>
              <a:t> России</a:t>
            </a:r>
            <a:r>
              <a:rPr lang="ru-RU" sz="1800" b="1" i="1" dirty="0">
                <a:latin typeface="Times New Roman"/>
                <a:cs typeface="Times New Roman"/>
              </a:rPr>
              <a:t> для детей» </a:t>
            </a:r>
            <a:r>
              <a:rPr lang="ru-RU" b="1" i="1" dirty="0">
                <a:latin typeface="Times New Roman"/>
                <a:cs typeface="Times New Roman"/>
              </a:rPr>
              <a:t>с </a:t>
            </a:r>
            <a:r>
              <a:rPr lang="ru-RU" sz="1800" b="1" i="1" dirty="0">
                <a:latin typeface="Times New Roman"/>
                <a:cs typeface="Times New Roman"/>
              </a:rPr>
              <a:t>методическими рекомендациями для учителей </a:t>
            </a:r>
            <a:r>
              <a:rPr lang="ru-RU" b="1" i="1" dirty="0">
                <a:latin typeface="Times New Roman"/>
                <a:cs typeface="Times New Roman"/>
              </a:rPr>
              <a:t>к </a:t>
            </a:r>
            <a:r>
              <a:rPr lang="ru-RU" sz="1800" b="1" i="1" dirty="0">
                <a:latin typeface="Times New Roman"/>
                <a:cs typeface="Times New Roman"/>
              </a:rPr>
              <a:t>проведению занятий по финансовой грамотности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> 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2D15FA-41E2-4CCD-9A43-369FC4A64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826" y="4995464"/>
            <a:ext cx="426757" cy="4267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64B7ED-8005-498B-80A0-7178F6DB9C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50346"/>
          <a:stretch/>
        </p:blipFill>
        <p:spPr>
          <a:xfrm>
            <a:off x="833562" y="2209426"/>
            <a:ext cx="3227305" cy="4293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565" y="3540930"/>
            <a:ext cx="276738" cy="300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9826" y="3993128"/>
            <a:ext cx="304403" cy="330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4229" y="4375552"/>
            <a:ext cx="312458" cy="339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1830" y="4653910"/>
            <a:ext cx="393209" cy="4269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8372" y="5422221"/>
            <a:ext cx="426757" cy="4267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3701" y="6128154"/>
            <a:ext cx="42675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4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EFAF58-F5E0-4943-A4B1-D1523C599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53" y="918578"/>
            <a:ext cx="4259656" cy="56651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B19669-284A-4F95-BE3D-5C1E801DCC85}"/>
              </a:ext>
            </a:extLst>
          </p:cNvPr>
          <p:cNvSpPr/>
          <p:nvPr/>
        </p:nvSpPr>
        <p:spPr>
          <a:xfrm>
            <a:off x="0" y="0"/>
            <a:ext cx="3220278" cy="735496"/>
          </a:xfrm>
          <a:prstGeom prst="rect">
            <a:avLst/>
          </a:prstGeom>
          <a:solidFill>
            <a:srgbClr val="EC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/>
              <a:t>02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3097" y="569488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45471" y="85958"/>
            <a:ext cx="401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 продукта: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162336"/>
              </p:ext>
            </p:extLst>
          </p:nvPr>
        </p:nvGraphicFramePr>
        <p:xfrm>
          <a:off x="152400" y="988948"/>
          <a:ext cx="5832764" cy="57166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255">
                  <a:extLst>
                    <a:ext uri="{9D8B030D-6E8A-4147-A177-3AD203B41FA5}">
                      <a16:colId xmlns:a16="http://schemas.microsoft.com/office/drawing/2014/main" val="2209835087"/>
                    </a:ext>
                  </a:extLst>
                </a:gridCol>
                <a:gridCol w="1800051">
                  <a:extLst>
                    <a:ext uri="{9D8B030D-6E8A-4147-A177-3AD203B41FA5}">
                      <a16:colId xmlns:a16="http://schemas.microsoft.com/office/drawing/2014/main" val="3318317632"/>
                    </a:ext>
                  </a:extLst>
                </a:gridCol>
                <a:gridCol w="2088458">
                  <a:extLst>
                    <a:ext uri="{9D8B030D-6E8A-4147-A177-3AD203B41FA5}">
                      <a16:colId xmlns:a16="http://schemas.microsoft.com/office/drawing/2014/main" val="1788929121"/>
                    </a:ext>
                  </a:extLst>
                </a:gridCol>
              </a:tblGrid>
              <a:tr h="8054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1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Автор, название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1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Аннотация</a:t>
                      </a:r>
                      <a:r>
                        <a:rPr lang="ru-RU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5681"/>
                  </a:ext>
                </a:extLst>
              </a:tr>
              <a:tr h="2611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Андрей Мерников,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«Деньги России. От монет Древней Руси до современных денежных знаков»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Книга рассказывает об истории развития Российского государства на языке его денежных знаков - начиная с первых денег Древней Руси (гривен,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златников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сребреников) и заканчивая современными банкнотами и монетами.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681347"/>
                  </a:ext>
                </a:extLst>
              </a:tr>
              <a:tr h="20460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Тульев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«История денег»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Откуда появился предмет, значащий для нас так много? Что же такое деньги? Какое будущее их ждет? Попытка отыскать ответ на все эти вопросы предпринята в этой книге.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366618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34" y="2224093"/>
            <a:ext cx="1393871" cy="18768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43" y="4690220"/>
            <a:ext cx="1369962" cy="1893460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70949"/>
              </p:ext>
            </p:extLst>
          </p:nvPr>
        </p:nvGraphicFramePr>
        <p:xfrm>
          <a:off x="6132152" y="988948"/>
          <a:ext cx="5832764" cy="57166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255">
                  <a:extLst>
                    <a:ext uri="{9D8B030D-6E8A-4147-A177-3AD203B41FA5}">
                      <a16:colId xmlns:a16="http://schemas.microsoft.com/office/drawing/2014/main" val="3178423771"/>
                    </a:ext>
                  </a:extLst>
                </a:gridCol>
                <a:gridCol w="1800051">
                  <a:extLst>
                    <a:ext uri="{9D8B030D-6E8A-4147-A177-3AD203B41FA5}">
                      <a16:colId xmlns:a16="http://schemas.microsoft.com/office/drawing/2014/main" val="2088382033"/>
                    </a:ext>
                  </a:extLst>
                </a:gridCol>
                <a:gridCol w="2088458">
                  <a:extLst>
                    <a:ext uri="{9D8B030D-6E8A-4147-A177-3AD203B41FA5}">
                      <a16:colId xmlns:a16="http://schemas.microsoft.com/office/drawing/2014/main" val="1521898019"/>
                    </a:ext>
                  </a:extLst>
                </a:gridCol>
              </a:tblGrid>
              <a:tr h="82962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1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Автор, название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1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Аннотация</a:t>
                      </a:r>
                      <a:r>
                        <a:rPr lang="ru-RU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43183"/>
                  </a:ext>
                </a:extLst>
              </a:tr>
              <a:tr h="23544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П.К. Федоренко, «Сколько стоит золотой или история денег»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книге простым доходчивым языком объясняются все значимые события, которые происходили на этапе развития современных денег различных стран.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83296"/>
                  </a:ext>
                </a:extLst>
              </a:tr>
              <a:tr h="25325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П.К. Федоренко, Л.М.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Хайлов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«История денег»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том, что служило деньгами в разные эпохи, о разнообразных техниках денежного производства, о загадочных кладах, о первых банках - обо всём рассказывается в этой книге.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134724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240" y="1898073"/>
            <a:ext cx="1547059" cy="19953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007" y="4405746"/>
            <a:ext cx="1553081" cy="2055688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5245471" y="138545"/>
            <a:ext cx="3981656" cy="553608"/>
          </a:xfrm>
          <a:prstGeom prst="ellipse">
            <a:avLst/>
          </a:prstGeom>
          <a:noFill/>
          <a:ln w="28575">
            <a:solidFill>
              <a:srgbClr val="EC1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5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EFAF58-F5E0-4943-A4B1-D1523C599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53" y="918578"/>
            <a:ext cx="4259656" cy="56651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B19669-284A-4F95-BE3D-5C1E801DCC85}"/>
              </a:ext>
            </a:extLst>
          </p:cNvPr>
          <p:cNvSpPr/>
          <p:nvPr/>
        </p:nvSpPr>
        <p:spPr>
          <a:xfrm>
            <a:off x="0" y="0"/>
            <a:ext cx="3220278" cy="735496"/>
          </a:xfrm>
          <a:prstGeom prst="rect">
            <a:avLst/>
          </a:prstGeom>
          <a:solidFill>
            <a:srgbClr val="EC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/>
              <a:t>03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3097" y="569488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50600186"/>
              </p:ext>
            </p:extLst>
          </p:nvPr>
        </p:nvGraphicFramePr>
        <p:xfrm>
          <a:off x="5600275" y="1252025"/>
          <a:ext cx="6871855" cy="513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62399" y="58778"/>
            <a:ext cx="6691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школьников: </a:t>
            </a:r>
          </a:p>
        </p:txBody>
      </p:sp>
      <p:sp>
        <p:nvSpPr>
          <p:cNvPr id="2" name="Овал 1"/>
          <p:cNvSpPr/>
          <p:nvPr/>
        </p:nvSpPr>
        <p:spPr>
          <a:xfrm>
            <a:off x="3962399" y="64001"/>
            <a:ext cx="6871855" cy="948884"/>
          </a:xfrm>
          <a:prstGeom prst="ellipse">
            <a:avLst/>
          </a:prstGeom>
          <a:noFill/>
          <a:ln w="28575">
            <a:solidFill>
              <a:srgbClr val="EC1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91809062"/>
              </p:ext>
            </p:extLst>
          </p:nvPr>
        </p:nvGraphicFramePr>
        <p:xfrm>
          <a:off x="644147" y="1590074"/>
          <a:ext cx="6691746" cy="480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462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EFAF58-F5E0-4943-A4B1-D1523C599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53" y="918578"/>
            <a:ext cx="4259656" cy="566510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3600" dirty="0"/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(всего глав 10, на сегодняшний день из которых готово 7)</a:t>
            </a: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Начало пути в историю мира денег;</a:t>
            </a: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Деньги получают клеймо;</a:t>
            </a: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 Деньги в восточно-славянском мире; </a:t>
            </a: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4. Русские монеты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XIV - 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вв.; </a:t>
            </a: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5. Три великие реформы; </a:t>
            </a: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6. Когда медь важнее золота;</a:t>
            </a: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7. Имперский блеск;</a:t>
            </a: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8. На переломе; </a:t>
            </a: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9. Монеты Советского Союза; </a:t>
            </a: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10. Современная система денежных отношений. </a:t>
            </a:r>
          </a:p>
          <a:p>
            <a:pPr marL="0" indent="0" algn="ctr">
              <a:buNone/>
            </a:pP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B19669-284A-4F95-BE3D-5C1E801DCC85}"/>
              </a:ext>
            </a:extLst>
          </p:cNvPr>
          <p:cNvSpPr/>
          <p:nvPr/>
        </p:nvSpPr>
        <p:spPr>
          <a:xfrm>
            <a:off x="0" y="0"/>
            <a:ext cx="3220278" cy="735496"/>
          </a:xfrm>
          <a:prstGeom prst="rect">
            <a:avLst/>
          </a:prstGeom>
          <a:solidFill>
            <a:srgbClr val="EC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/>
              <a:t>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6C2FF-69BF-4CB9-B916-B4166CC4B406}"/>
              </a:ext>
            </a:extLst>
          </p:cNvPr>
          <p:cNvSpPr txBox="1"/>
          <p:nvPr/>
        </p:nvSpPr>
        <p:spPr>
          <a:xfrm>
            <a:off x="4351698" y="274320"/>
            <a:ext cx="5544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продукта 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3097" y="569488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345811F-5497-406E-BB08-49B0D591A784}"/>
              </a:ext>
            </a:extLst>
          </p:cNvPr>
          <p:cNvSpPr/>
          <p:nvPr/>
        </p:nvSpPr>
        <p:spPr>
          <a:xfrm>
            <a:off x="4707675" y="1108614"/>
            <a:ext cx="590844" cy="46407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77F22-781E-4397-9B5F-E33DB1B84FE3}"/>
              </a:ext>
            </a:extLst>
          </p:cNvPr>
          <p:cNvSpPr txBox="1"/>
          <p:nvPr/>
        </p:nvSpPr>
        <p:spPr>
          <a:xfrm>
            <a:off x="5654999" y="2459504"/>
            <a:ext cx="5824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каждую главу входят рубрики 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интересно!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надо знать!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к словарь понятий и дидактические материалы.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содержанию учебного пособия разрабатываются методические рекомендации в помощь педагогам.</a:t>
            </a:r>
          </a:p>
        </p:txBody>
      </p:sp>
      <p:sp>
        <p:nvSpPr>
          <p:cNvPr id="7" name="Овал 6"/>
          <p:cNvSpPr/>
          <p:nvPr/>
        </p:nvSpPr>
        <p:spPr>
          <a:xfrm>
            <a:off x="4228235" y="210572"/>
            <a:ext cx="5791200" cy="735496"/>
          </a:xfrm>
          <a:prstGeom prst="ellipse">
            <a:avLst/>
          </a:prstGeom>
          <a:noFill/>
          <a:ln w="28575">
            <a:solidFill>
              <a:srgbClr val="EC1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2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B19669-284A-4F95-BE3D-5C1E801DCC85}"/>
              </a:ext>
            </a:extLst>
          </p:cNvPr>
          <p:cNvSpPr/>
          <p:nvPr/>
        </p:nvSpPr>
        <p:spPr>
          <a:xfrm>
            <a:off x="0" y="0"/>
            <a:ext cx="3220278" cy="735496"/>
          </a:xfrm>
          <a:prstGeom prst="rect">
            <a:avLst/>
          </a:prstGeom>
          <a:solidFill>
            <a:srgbClr val="EC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/>
              <a:t>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6C2FF-69BF-4CB9-B916-B4166CC4B406}"/>
              </a:ext>
            </a:extLst>
          </p:cNvPr>
          <p:cNvSpPr txBox="1"/>
          <p:nvPr/>
        </p:nvSpPr>
        <p:spPr>
          <a:xfrm>
            <a:off x="4045669" y="70266"/>
            <a:ext cx="554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продукта 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3097" y="569488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7259E2-DE85-4A59-AE1C-72478A78F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69" t="26039" r="51801" b="8083"/>
          <a:stretch/>
        </p:blipFill>
        <p:spPr>
          <a:xfrm>
            <a:off x="479794" y="1072922"/>
            <a:ext cx="4765677" cy="5122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F201AF-352C-4818-8CFE-D7116D494D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413" t="25263" r="25347" b="37673"/>
          <a:stretch/>
        </p:blipFill>
        <p:spPr>
          <a:xfrm>
            <a:off x="5932825" y="735496"/>
            <a:ext cx="5500254" cy="2102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5049" t="21118" r="14532" b="10322"/>
          <a:stretch/>
        </p:blipFill>
        <p:spPr>
          <a:xfrm>
            <a:off x="5437142" y="2979854"/>
            <a:ext cx="6491621" cy="3553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36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B19669-284A-4F95-BE3D-5C1E801DCC85}"/>
              </a:ext>
            </a:extLst>
          </p:cNvPr>
          <p:cNvSpPr/>
          <p:nvPr/>
        </p:nvSpPr>
        <p:spPr>
          <a:xfrm>
            <a:off x="0" y="0"/>
            <a:ext cx="3220278" cy="735496"/>
          </a:xfrm>
          <a:prstGeom prst="rect">
            <a:avLst/>
          </a:prstGeom>
          <a:solidFill>
            <a:srgbClr val="EC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/>
              <a:t>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6C2FF-69BF-4CB9-B916-B4166CC4B406}"/>
              </a:ext>
            </a:extLst>
          </p:cNvPr>
          <p:cNvSpPr txBox="1"/>
          <p:nvPr/>
        </p:nvSpPr>
        <p:spPr>
          <a:xfrm>
            <a:off x="5998048" y="212276"/>
            <a:ext cx="318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Дальнейшие шаги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52566D3-5E51-467E-AB50-6D5CB65A30F4}"/>
              </a:ext>
            </a:extLst>
          </p:cNvPr>
          <p:cNvSpPr txBox="1">
            <a:spLocks/>
          </p:cNvSpPr>
          <p:nvPr/>
        </p:nvSpPr>
        <p:spPr>
          <a:xfrm>
            <a:off x="794356" y="2423845"/>
            <a:ext cx="10515600" cy="2357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3097" y="569488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877345" y="3039355"/>
            <a:ext cx="10874480" cy="1013504"/>
          </a:xfrm>
          <a:prstGeom prst="rightArrow">
            <a:avLst/>
          </a:prstGeom>
          <a:solidFill>
            <a:srgbClr val="EC1C2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0130" y="2507005"/>
            <a:ext cx="151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5263" y="2723385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38938" y="2507005"/>
            <a:ext cx="15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2021</a:t>
            </a:r>
          </a:p>
        </p:txBody>
      </p:sp>
      <p:sp>
        <p:nvSpPr>
          <p:cNvPr id="32" name="Левая фигурная скобка 31"/>
          <p:cNvSpPr/>
          <p:nvPr/>
        </p:nvSpPr>
        <p:spPr>
          <a:xfrm rot="16200000">
            <a:off x="2094096" y="3895469"/>
            <a:ext cx="325748" cy="2759248"/>
          </a:xfrm>
          <a:prstGeom prst="leftBrace">
            <a:avLst>
              <a:gd name="adj1" fmla="val 8333"/>
              <a:gd name="adj2" fmla="val 51795"/>
            </a:avLst>
          </a:prstGeom>
          <a:ln w="28575">
            <a:solidFill>
              <a:srgbClr val="EC1C2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Левая фигурная скобка 35"/>
          <p:cNvSpPr/>
          <p:nvPr/>
        </p:nvSpPr>
        <p:spPr>
          <a:xfrm rot="16200000">
            <a:off x="9152432" y="3217878"/>
            <a:ext cx="284242" cy="4114430"/>
          </a:xfrm>
          <a:prstGeom prst="leftBrace">
            <a:avLst>
              <a:gd name="adj1" fmla="val 8333"/>
              <a:gd name="adj2" fmla="val 51795"/>
            </a:avLst>
          </a:prstGeom>
          <a:ln w="28575">
            <a:solidFill>
              <a:srgbClr val="EC1C2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61569" y="4527444"/>
            <a:ext cx="321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отчета по проекту и его итоговая защита</a:t>
            </a:r>
          </a:p>
        </p:txBody>
      </p:sp>
      <p:sp>
        <p:nvSpPr>
          <p:cNvPr id="38" name="Левая фигурная скобка 37"/>
          <p:cNvSpPr/>
          <p:nvPr/>
        </p:nvSpPr>
        <p:spPr>
          <a:xfrm rot="16200000">
            <a:off x="5512518" y="3908476"/>
            <a:ext cx="284244" cy="2733234"/>
          </a:xfrm>
          <a:prstGeom prst="leftBrace">
            <a:avLst>
              <a:gd name="adj1" fmla="val 8333"/>
              <a:gd name="adj2" fmla="val 51795"/>
            </a:avLst>
          </a:prstGeom>
          <a:ln w="28575">
            <a:solidFill>
              <a:srgbClr val="EC1C2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39938" y="3887330"/>
            <a:ext cx="2733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испытание проекта- проведение занятий в школе по готовому учебно-методическому  пособию</a:t>
            </a: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593AD5E-2CB2-446B-B6FE-52918F3D0B74}"/>
              </a:ext>
            </a:extLst>
          </p:cNvPr>
          <p:cNvSpPr/>
          <p:nvPr/>
        </p:nvSpPr>
        <p:spPr>
          <a:xfrm>
            <a:off x="5479117" y="137949"/>
            <a:ext cx="4156201" cy="735496"/>
          </a:xfrm>
          <a:prstGeom prst="ellipse">
            <a:avLst/>
          </a:prstGeom>
          <a:noFill/>
          <a:ln w="38100">
            <a:solidFill>
              <a:srgbClr val="EC1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CEC8B8-58CF-429C-9515-DA1B829F703C}"/>
              </a:ext>
            </a:extLst>
          </p:cNvPr>
          <p:cNvSpPr txBox="1"/>
          <p:nvPr/>
        </p:nvSpPr>
        <p:spPr>
          <a:xfrm>
            <a:off x="1117116" y="4014248"/>
            <a:ext cx="3000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работы над учебным пособием и методическими рекомендациями </a:t>
            </a:r>
          </a:p>
        </p:txBody>
      </p:sp>
    </p:spTree>
    <p:extLst>
      <p:ext uri="{BB962C8B-B14F-4D97-AF65-F5344CB8AC3E}">
        <p14:creationId xmlns:p14="http://schemas.microsoft.com/office/powerpoint/2010/main" val="371108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352" y="2724912"/>
            <a:ext cx="11146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085F96-5AFF-41EF-AA70-C2EDFF42F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214" y="0"/>
            <a:ext cx="3712786" cy="1243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39FD2B3AA8C2A42860B5468C3B83801" ma:contentTypeVersion="2" ma:contentTypeDescription="Создание документа." ma:contentTypeScope="" ma:versionID="2259871a28ffd27fd74140fbc4fe5c65">
  <xsd:schema xmlns:xsd="http://www.w3.org/2001/XMLSchema" xmlns:xs="http://www.w3.org/2001/XMLSchema" xmlns:p="http://schemas.microsoft.com/office/2006/metadata/properties" xmlns:ns2="84280402-4d62-4855-8e93-2b322b6c88c9" targetNamespace="http://schemas.microsoft.com/office/2006/metadata/properties" ma:root="true" ma:fieldsID="4422a846e430f3743ce0e1c0fbfb48cf" ns2:_="">
    <xsd:import namespace="84280402-4d62-4855-8e93-2b322b6c8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0402-4d62-4855-8e93-2b322b6c8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9BAC2A-7423-4DCA-B85C-A90843BF6F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9D9EB2-307F-4015-AA0B-031A8372FA0F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c612441-9502-4d03-96ef-459065c861af"/>
    <ds:schemaRef ds:uri="http://purl.org/dc/terms/"/>
    <ds:schemaRef ds:uri="http://schemas.microsoft.com/office/infopath/2007/PartnerControls"/>
    <ds:schemaRef ds:uri="2b9d9955-93fb-4bd4-bcdb-8e7ddc259c2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EF575C-B42E-4BA3-A43F-7D4A9BAE9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80402-4d62-4855-8e93-2b322b6c8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582</Words>
  <Application>Microsoft Office PowerPoint</Application>
  <PresentationFormat>Широкоэкранный</PresentationFormat>
  <Paragraphs>111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Разработка учебного пособия «История денежной системы России для детей» с методическими рекомендациями для учителей к проведению занятий по финансовой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812826</dc:creator>
  <cp:lastModifiedBy>Аня Клубова</cp:lastModifiedBy>
  <cp:revision>77</cp:revision>
  <dcterms:created xsi:type="dcterms:W3CDTF">2020-05-15T05:07:38Z</dcterms:created>
  <dcterms:modified xsi:type="dcterms:W3CDTF">2021-10-08T09:01:52Z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0x010100639FD2B3AA8C2A42860B5468C3B83801</vt:lpwstr>
  </property>
</Properties>
</file>