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embeddedFontLst>
    <p:embeddedFont>
      <p:font typeface="Ropa Sans"/>
      <p:regular r:id="rId11"/>
      <p: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3" roundtripDataSignature="AMtx7mg2vJzBWMQjE+4n6HTkUockGDqse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paSans-regular.fntdata"/><Relationship Id="rId10" Type="http://schemas.openxmlformats.org/officeDocument/2006/relationships/slide" Target="slides/slide6.xml"/><Relationship Id="rId13" Type="http://customschemas.google.com/relationships/presentationmetadata" Target="metadata"/><Relationship Id="rId12" Type="http://schemas.openxmlformats.org/officeDocument/2006/relationships/font" Target="fonts/RopaSans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3" name="Google Shape;2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5" name="Google Shape;3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Relationship Id="rId4" Type="http://schemas.openxmlformats.org/officeDocument/2006/relationships/image" Target="../media/image8.jpg"/><Relationship Id="rId5" Type="http://schemas.openxmlformats.org/officeDocument/2006/relationships/image" Target="../media/image1.png"/><Relationship Id="rId6" Type="http://schemas.openxmlformats.org/officeDocument/2006/relationships/image" Target="../media/image9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jpg"/><Relationship Id="rId4" Type="http://schemas.openxmlformats.org/officeDocument/2006/relationships/image" Target="../media/image10.png"/><Relationship Id="rId5" Type="http://schemas.openxmlformats.org/officeDocument/2006/relationships/image" Target="../media/image2.jpg"/><Relationship Id="rId6" Type="http://schemas.openxmlformats.org/officeDocument/2006/relationships/image" Target="../media/image6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Relationship Id="rId4" Type="http://schemas.openxmlformats.org/officeDocument/2006/relationships/image" Target="../media/image10.png"/><Relationship Id="rId5" Type="http://schemas.openxmlformats.org/officeDocument/2006/relationships/image" Target="../media/image2.jpg"/><Relationship Id="rId6" Type="http://schemas.openxmlformats.org/officeDocument/2006/relationships/image" Target="../media/image6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Relationship Id="rId4" Type="http://schemas.openxmlformats.org/officeDocument/2006/relationships/image" Target="../media/image10.png"/><Relationship Id="rId5" Type="http://schemas.openxmlformats.org/officeDocument/2006/relationships/image" Target="../media/image2.jpg"/><Relationship Id="rId6" Type="http://schemas.openxmlformats.org/officeDocument/2006/relationships/image" Target="../media/image6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Relationship Id="rId4" Type="http://schemas.openxmlformats.org/officeDocument/2006/relationships/image" Target="../media/image10.png"/><Relationship Id="rId5" Type="http://schemas.openxmlformats.org/officeDocument/2006/relationships/image" Target="../media/image2.jpg"/><Relationship Id="rId6" Type="http://schemas.openxmlformats.org/officeDocument/2006/relationships/image" Target="../media/image6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Relationship Id="rId4" Type="http://schemas.openxmlformats.org/officeDocument/2006/relationships/image" Target="../media/image10.png"/><Relationship Id="rId5" Type="http://schemas.openxmlformats.org/officeDocument/2006/relationships/image" Target="../media/image2.jpg"/><Relationship Id="rId6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1322024" y="2210625"/>
            <a:ext cx="9244190" cy="1396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90059"/>
              </a:buClr>
              <a:buSzPts val="5000"/>
              <a:buFont typeface="Ropa Sans"/>
              <a:buNone/>
            </a:pPr>
            <a:r>
              <a:rPr b="1" i="0" lang="ru-RU" sz="5000" u="none" cap="none" strike="noStrike">
                <a:solidFill>
                  <a:srgbClr val="290059"/>
                </a:solidFill>
                <a:latin typeface="Ropa Sans"/>
                <a:ea typeface="Ropa Sans"/>
                <a:cs typeface="Ropa Sans"/>
                <a:sym typeface="Ropa Sans"/>
              </a:rPr>
              <a:t>Математика. Взгляд в прошлое: </a:t>
            </a:r>
            <a:br>
              <a:rPr b="1" i="0" lang="ru-RU" sz="3200" u="none" cap="none" strike="noStrike">
                <a:solidFill>
                  <a:srgbClr val="290059"/>
                </a:solidFill>
                <a:latin typeface="Ropa Sans"/>
                <a:ea typeface="Ropa Sans"/>
                <a:cs typeface="Ropa Sans"/>
                <a:sym typeface="Ropa Sans"/>
              </a:rPr>
            </a:br>
            <a:r>
              <a:rPr b="0" i="0" lang="ru-RU" sz="3200" u="none" cap="none" strike="noStrike">
                <a:solidFill>
                  <a:srgbClr val="290059"/>
                </a:solidFill>
                <a:latin typeface="Ropa Sans"/>
                <a:ea typeface="Ropa Sans"/>
                <a:cs typeface="Ropa Sans"/>
                <a:sym typeface="Ropa Sans"/>
              </a:rPr>
              <a:t>математический календарь как средство повышения познавательного интереса обучающихся 5-6 класса</a:t>
            </a:r>
            <a:endParaRPr/>
          </a:p>
        </p:txBody>
      </p:sp>
      <p:sp>
        <p:nvSpPr>
          <p:cNvPr id="85" name="Google Shape;85;p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6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Организатор</a:t>
            </a:r>
            <a:br>
              <a:rPr b="0" i="0" lang="ru-RU" sz="16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ru-RU" sz="16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АНО ДПО «Межрегиональный центр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6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инновационных технологий в образовании»</a:t>
            </a:r>
            <a:br>
              <a:rPr b="0" i="0" lang="ru-RU" sz="16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1600" u="none" cap="none" strike="noStrike">
              <a:solidFill>
                <a:srgbClr val="1F386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84036" y="5195844"/>
            <a:ext cx="922670" cy="925353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6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Ключевой партнер</a:t>
            </a:r>
            <a:br>
              <a:rPr b="0" i="0" lang="ru-RU" sz="16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ru-RU" sz="16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ФГБОУ ВО «Вятский государственный университет»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Педагогический институт</a:t>
            </a:r>
            <a:endParaRPr/>
          </a:p>
        </p:txBody>
      </p:sp>
      <p:sp>
        <p:nvSpPr>
          <p:cNvPr id="88" name="Google Shape;88;p1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9" name="Google Shape;89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655242" y="488549"/>
            <a:ext cx="2926327" cy="102580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6820" y="488549"/>
            <a:ext cx="3543999" cy="1030982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3504114" y="4069292"/>
            <a:ext cx="4682939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90059"/>
              </a:buClr>
              <a:buSzPts val="2800"/>
              <a:buFont typeface="Ropa Sans"/>
              <a:buNone/>
            </a:pPr>
            <a:r>
              <a:rPr b="0" lang="ru-RU" sz="2800" u="none">
                <a:solidFill>
                  <a:srgbClr val="290059"/>
                </a:solidFill>
                <a:latin typeface="Ropa Sans"/>
                <a:ea typeface="Ropa Sans"/>
                <a:cs typeface="Ropa Sans"/>
                <a:sym typeface="Ropa Sans"/>
              </a:rPr>
              <a:t>Предметная область: 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90059"/>
              </a:buClr>
              <a:buSzPts val="2800"/>
              <a:buFont typeface="Ropa Sans"/>
              <a:buNone/>
            </a:pPr>
            <a:r>
              <a:rPr b="0" lang="ru-RU" sz="2800" u="none">
                <a:solidFill>
                  <a:srgbClr val="290059"/>
                </a:solidFill>
                <a:latin typeface="Ropa Sans"/>
                <a:ea typeface="Ropa Sans"/>
                <a:cs typeface="Ropa Sans"/>
                <a:sym typeface="Ropa Sans"/>
              </a:rPr>
              <a:t>математика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/>
        </p:nvSpPr>
        <p:spPr>
          <a:xfrm>
            <a:off x="292797" y="392794"/>
            <a:ext cx="1087326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600">
                <a:solidFill>
                  <a:srgbClr val="290059"/>
                </a:solidFill>
                <a:latin typeface="Calibri"/>
                <a:ea typeface="Calibri"/>
                <a:cs typeface="Calibri"/>
                <a:sym typeface="Calibri"/>
              </a:rPr>
              <a:t>Команда проекта</a:t>
            </a:r>
            <a:endParaRPr/>
          </a:p>
        </p:txBody>
      </p:sp>
      <p:sp>
        <p:nvSpPr>
          <p:cNvPr id="97" name="Google Shape;97;p2"/>
          <p:cNvSpPr txBox="1"/>
          <p:nvPr/>
        </p:nvSpPr>
        <p:spPr>
          <a:xfrm>
            <a:off x="310552" y="1090838"/>
            <a:ext cx="11425200" cy="449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r>
              <a:rPr b="1" i="0" lang="ru-RU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Капитан: </a:t>
            </a:r>
            <a:r>
              <a:rPr b="0" i="0" lang="ru-RU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Гусева Анастасия Андреевна, 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r>
              <a:rPr b="1" i="0" lang="ru-RU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Участники: </a:t>
            </a:r>
            <a:r>
              <a:rPr b="0" i="0" lang="ru-RU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Вишнякова Лариса Алексеевна, Мезенцева Ксения Витальевна, </a:t>
            </a:r>
            <a:br>
              <a:rPr b="0" i="0" lang="ru-RU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ru-RU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Казакова Екатерина Олеговна, 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r>
              <a:rPr b="0" i="0" lang="ru-RU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студенты ФГБОУ ВО «Вятский государственный университет», г. Киров 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Учитель</a:t>
            </a:r>
            <a:r>
              <a:rPr b="1" i="0" lang="ru-RU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Кашина Оксана Владимировна</a:t>
            </a: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учитель математики МБОУ Многопрофильный Лицей г. Кирово-Чепецка</a:t>
            </a:r>
            <a:b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Методист</a:t>
            </a:r>
            <a:r>
              <a:rPr b="1" i="0" lang="ru-RU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Зеленина Наталья Алексеевна, кандидат педагогических наук, 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доцент кафедры фундаментальной математики ФГБОУ ВО «Вятский государственный университет» 	</a:t>
            </a:r>
            <a:endParaRPr/>
          </a:p>
        </p:txBody>
      </p:sp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5973" y="5839979"/>
            <a:ext cx="2311463" cy="672426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704602" y="5820182"/>
            <a:ext cx="2031200" cy="712024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2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1" name="Google Shape;101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820929" y="5713516"/>
            <a:ext cx="922670" cy="9253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600">
                <a:solidFill>
                  <a:srgbClr val="290059"/>
                </a:solidFill>
                <a:latin typeface="Calibri"/>
                <a:ea typeface="Calibri"/>
                <a:cs typeface="Calibri"/>
                <a:sym typeface="Calibri"/>
              </a:rPr>
              <a:t>Проблема, которую должен решать проект</a:t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7" name="Google Shape;10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5973" y="5839979"/>
            <a:ext cx="2311463" cy="6724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704602" y="5820182"/>
            <a:ext cx="2031200" cy="712024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3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0" name="Google Shape;110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820929" y="5713516"/>
            <a:ext cx="922670" cy="925353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3"/>
          <p:cNvSpPr txBox="1"/>
          <p:nvPr/>
        </p:nvSpPr>
        <p:spPr>
          <a:xfrm>
            <a:off x="354940" y="2263398"/>
            <a:ext cx="10873264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Низкий уровень познавательного интереса и знаний об истории развития математики у обучающихся 5-6 классов общеобразовательной школы.</a:t>
            </a:r>
            <a:endParaRPr i="1"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"/>
          <p:cNvSpPr txBox="1"/>
          <p:nvPr/>
        </p:nvSpPr>
        <p:spPr>
          <a:xfrm>
            <a:off x="290454" y="484593"/>
            <a:ext cx="10831815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600">
                <a:solidFill>
                  <a:srgbClr val="290059"/>
                </a:solidFill>
                <a:latin typeface="Calibri"/>
                <a:ea typeface="Calibri"/>
                <a:cs typeface="Calibri"/>
                <a:sym typeface="Calibri"/>
              </a:rPr>
              <a:t>Противоречие, которое должен решать проект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4"/>
          <p:cNvSpPr txBox="1"/>
          <p:nvPr/>
        </p:nvSpPr>
        <p:spPr>
          <a:xfrm>
            <a:off x="290454" y="2247343"/>
            <a:ext cx="10831815" cy="28623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Противоречие между </a:t>
            </a:r>
            <a:r>
              <a:rPr b="1" i="1"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необходимостью</a:t>
            </a:r>
            <a:r>
              <a:rPr i="1"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формирования </a:t>
            </a:r>
            <a:br>
              <a:rPr i="1"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i="1"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 обучающихся 5-6 классов представлений об исторических факторах становления математической науки </a:t>
            </a:r>
            <a:br>
              <a:rPr i="1"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i="1"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 </a:t>
            </a:r>
            <a:r>
              <a:rPr b="1" i="1"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недостаточным количеством </a:t>
            </a:r>
            <a:r>
              <a:rPr i="1"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информации по истории развития науки или ее </a:t>
            </a:r>
            <a:r>
              <a:rPr b="1" i="1"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отсутствием </a:t>
            </a:r>
            <a:r>
              <a:rPr i="1"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учебной математической литературе. </a:t>
            </a:r>
            <a:endParaRPr/>
          </a:p>
        </p:txBody>
      </p:sp>
      <p:grpSp>
        <p:nvGrpSpPr>
          <p:cNvPr id="118" name="Google Shape;118;p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119" name="Google Shape;119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0" name="Google Shape;120;p4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1" name="Google Shape;121;p4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22" name="Google Shape;122;p4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"/>
          <p:cNvSpPr txBox="1"/>
          <p:nvPr/>
        </p:nvSpPr>
        <p:spPr>
          <a:xfrm>
            <a:off x="336432" y="517585"/>
            <a:ext cx="108298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600">
                <a:solidFill>
                  <a:srgbClr val="290059"/>
                </a:solidFill>
                <a:latin typeface="Calibri"/>
                <a:ea typeface="Calibri"/>
                <a:cs typeface="Calibri"/>
                <a:sym typeface="Calibri"/>
              </a:rPr>
              <a:t>Цель проекта</a:t>
            </a:r>
            <a:endParaRPr/>
          </a:p>
        </p:txBody>
      </p:sp>
      <p:grpSp>
        <p:nvGrpSpPr>
          <p:cNvPr id="128" name="Google Shape;128;p5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129" name="Google Shape;129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0" name="Google Shape;130;p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1" name="Google Shape;131;p5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32" name="Google Shape;132;p5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3" name="Google Shape;133;p5"/>
          <p:cNvSpPr txBox="1"/>
          <p:nvPr/>
        </p:nvSpPr>
        <p:spPr>
          <a:xfrm>
            <a:off x="336432" y="2305615"/>
            <a:ext cx="10829800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Повышение познавательного интереса школьников и уровня знаний об историческом развитии науки математики путем систематического использования математического календаря при обучении школьников 5–6 классов</a:t>
            </a:r>
            <a:endParaRPr i="1"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6"/>
          <p:cNvSpPr txBox="1"/>
          <p:nvPr/>
        </p:nvSpPr>
        <p:spPr>
          <a:xfrm>
            <a:off x="310551" y="534837"/>
            <a:ext cx="1081752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600">
                <a:solidFill>
                  <a:srgbClr val="290059"/>
                </a:solidFill>
                <a:latin typeface="Calibri"/>
                <a:ea typeface="Calibri"/>
                <a:cs typeface="Calibri"/>
                <a:sym typeface="Calibri"/>
              </a:rPr>
              <a:t>Ожидаемый результат (продукт, ресурс)</a:t>
            </a:r>
            <a:endParaRPr/>
          </a:p>
        </p:txBody>
      </p:sp>
      <p:grpSp>
        <p:nvGrpSpPr>
          <p:cNvPr id="139" name="Google Shape;139;p6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140" name="Google Shape;140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1" name="Google Shape;141;p6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2" name="Google Shape;142;p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43" name="Google Shape;143;p6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44" name="Google Shape;144;p6"/>
          <p:cNvSpPr txBox="1"/>
          <p:nvPr/>
        </p:nvSpPr>
        <p:spPr>
          <a:xfrm>
            <a:off x="319429" y="1495853"/>
            <a:ext cx="10817524" cy="4044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Математический календарь с QR-кодами для обучающихся 5-6 классов, включающий в себя</a:t>
            </a:r>
            <a:br>
              <a:rPr i="1"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i="1"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карточки для учащихся с информацией по истории развития математики; </a:t>
            </a:r>
            <a:br>
              <a:rPr i="1"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i="1"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электронный и печатный вариант календаря; </a:t>
            </a:r>
            <a:br>
              <a:rPr i="1"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i="1"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пособие для учителя с расширенной информацией, содержащейся на карточках; </a:t>
            </a:r>
            <a:br>
              <a:rPr i="1"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i="1"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-методические рекомендации по их использованию.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2021-03-02T07:04:14Z</dcterms:created>
  <dc:creator>Елена</dc:creator>
</cp:coreProperties>
</file>