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643363" y="3859099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Английский язык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3805" y="2014910"/>
            <a:ext cx="10882057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5000" b="1" dirty="0">
                <a:solidFill>
                  <a:srgbClr val="290059"/>
                </a:solidFill>
                <a:latin typeface="Ropa Sans Pro" panose="020B0504020101010102" pitchFamily="34" charset="0"/>
                <a:ea typeface="+mj-ea"/>
                <a:cs typeface="Ropa Sans Pro" panose="020B0504020101010102" pitchFamily="34" charset="0"/>
              </a:rPr>
              <a:t>World </a:t>
            </a:r>
            <a:r>
              <a:rPr lang="en-US" sz="5000" b="1" dirty="0" err="1">
                <a:solidFill>
                  <a:srgbClr val="290059"/>
                </a:solidFill>
                <a:latin typeface="Ropa Sans Pro" panose="020B0504020101010102" pitchFamily="34" charset="0"/>
                <a:ea typeface="+mj-ea"/>
                <a:cs typeface="Ropa Sans Pro" panose="020B0504020101010102" pitchFamily="34" charset="0"/>
              </a:rPr>
              <a:t>Englishes</a:t>
            </a:r>
            <a:r>
              <a:rPr lang="en-US" sz="5000" b="1" dirty="0">
                <a:solidFill>
                  <a:srgbClr val="290059"/>
                </a:solidFill>
                <a:latin typeface="Ropa Sans Pro" panose="020B0504020101010102" pitchFamily="34" charset="0"/>
                <a:ea typeface="+mj-ea"/>
                <a:cs typeface="Ropa Sans Pro" panose="020B0504020101010102" pitchFamily="34" charset="0"/>
              </a:rPr>
              <a:t> Introductory Kit</a:t>
            </a:r>
            <a:r>
              <a:rPr lang="ru-RU" sz="5000" b="1" dirty="0">
                <a:solidFill>
                  <a:srgbClr val="290059"/>
                </a:solidFill>
                <a:latin typeface="Ropa Sans Pro" panose="020B0504020101010102" pitchFamily="34" charset="0"/>
                <a:ea typeface="+mj-ea"/>
                <a:cs typeface="Ropa Sans Pro" panose="020B0504020101010102" pitchFamily="34" charset="0"/>
              </a:rPr>
              <a:t>: </a:t>
            </a:r>
            <a:r>
              <a:rPr lang="ru-RU" sz="2800" dirty="0" smtClean="0">
                <a:solidFill>
                  <a:srgbClr val="290059"/>
                </a:solidFill>
                <a:latin typeface="Ropa Sans Pro" panose="020B0504020101010102" pitchFamily="34" charset="0"/>
                <a:ea typeface="+mj-ea"/>
                <a:cs typeface="Ropa Sans Pro" panose="020B0504020101010102" pitchFamily="34" charset="0"/>
              </a:rPr>
              <a:t/>
            </a:r>
            <a:br>
              <a:rPr lang="ru-RU" sz="2800" dirty="0" smtClean="0">
                <a:solidFill>
                  <a:srgbClr val="290059"/>
                </a:solidFill>
                <a:latin typeface="Ropa Sans Pro" panose="020B0504020101010102" pitchFamily="34" charset="0"/>
                <a:ea typeface="+mj-ea"/>
                <a:cs typeface="Ropa Sans Pro" panose="020B0504020101010102" pitchFamily="34" charset="0"/>
              </a:rPr>
            </a:br>
            <a:r>
              <a:rPr lang="ru-RU" sz="2800" dirty="0" smtClean="0">
                <a:solidFill>
                  <a:srgbClr val="290059"/>
                </a:solidFill>
                <a:latin typeface="Ropa Sans Pro" panose="020B0504020101010102" pitchFamily="34" charset="0"/>
                <a:ea typeface="+mj-ea"/>
                <a:cs typeface="Ropa Sans Pro" panose="020B0504020101010102" pitchFamily="34" charset="0"/>
              </a:rPr>
              <a:t>Набор </a:t>
            </a:r>
            <a:r>
              <a:rPr lang="ru-RU" sz="2800" dirty="0">
                <a:solidFill>
                  <a:srgbClr val="290059"/>
                </a:solidFill>
                <a:latin typeface="Ropa Sans Pro" panose="020B0504020101010102" pitchFamily="34" charset="0"/>
                <a:ea typeface="+mj-ea"/>
                <a:cs typeface="Ropa Sans Pro" panose="020B0504020101010102" pitchFamily="34" charset="0"/>
              </a:rPr>
              <a:t>наглядных мультимедийных материалов </a:t>
            </a:r>
            <a:r>
              <a:rPr lang="ru-RU" sz="2800" dirty="0" smtClean="0">
                <a:solidFill>
                  <a:srgbClr val="290059"/>
                </a:solidFill>
                <a:latin typeface="Ropa Sans Pro" panose="020B0504020101010102" pitchFamily="34" charset="0"/>
                <a:ea typeface="+mj-ea"/>
                <a:cs typeface="Ropa Sans Pro" panose="020B0504020101010102" pitchFamily="34" charset="0"/>
              </a:rPr>
              <a:t/>
            </a:r>
            <a:br>
              <a:rPr lang="ru-RU" sz="2800" dirty="0" smtClean="0">
                <a:solidFill>
                  <a:srgbClr val="290059"/>
                </a:solidFill>
                <a:latin typeface="Ropa Sans Pro" panose="020B0504020101010102" pitchFamily="34" charset="0"/>
                <a:ea typeface="+mj-ea"/>
                <a:cs typeface="Ropa Sans Pro" panose="020B0504020101010102" pitchFamily="34" charset="0"/>
              </a:rPr>
            </a:br>
            <a:r>
              <a:rPr lang="ru-RU" sz="2800" dirty="0" smtClean="0">
                <a:solidFill>
                  <a:srgbClr val="290059"/>
                </a:solidFill>
                <a:latin typeface="Ropa Sans Pro" panose="020B0504020101010102" pitchFamily="34" charset="0"/>
                <a:ea typeface="+mj-ea"/>
                <a:cs typeface="Ropa Sans Pro" panose="020B0504020101010102" pitchFamily="34" charset="0"/>
              </a:rPr>
              <a:t>для </a:t>
            </a:r>
            <a:r>
              <a:rPr lang="ru-RU" sz="2800" dirty="0">
                <a:solidFill>
                  <a:srgbClr val="290059"/>
                </a:solidFill>
                <a:latin typeface="Ropa Sans Pro" panose="020B0504020101010102" pitchFamily="34" charset="0"/>
                <a:ea typeface="+mj-ea"/>
                <a:cs typeface="Ropa Sans Pro" panose="020B0504020101010102" pitchFamily="34" charset="0"/>
              </a:rPr>
              <a:t>освоения вариантов </a:t>
            </a:r>
            <a:r>
              <a:rPr lang="ru-RU" sz="2800" dirty="0" smtClean="0">
                <a:solidFill>
                  <a:srgbClr val="290059"/>
                </a:solidFill>
                <a:latin typeface="Ropa Sans Pro" panose="020B0504020101010102" pitchFamily="34" charset="0"/>
                <a:ea typeface="+mj-ea"/>
                <a:cs typeface="Ropa Sans Pro" panose="020B0504020101010102" pitchFamily="34" charset="0"/>
              </a:rPr>
              <a:t>английского языка</a:t>
            </a:r>
            <a:endParaRPr lang="ru-RU" sz="2800" dirty="0">
              <a:solidFill>
                <a:srgbClr val="290059"/>
              </a:solidFill>
              <a:latin typeface="Ropa Sans Pro" panose="020B0504020101010102" pitchFamily="34" charset="0"/>
              <a:ea typeface="+mj-ea"/>
              <a:cs typeface="Ropa Sans Pro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327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1180805"/>
            <a:ext cx="108732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</a:t>
            </a:r>
            <a:r>
              <a:rPr lang="ru-RU" sz="2000" dirty="0"/>
              <a:t> </a:t>
            </a:r>
            <a:r>
              <a:rPr lang="ru-RU" sz="2000" dirty="0" err="1"/>
              <a:t>Деминцев</a:t>
            </a:r>
            <a:r>
              <a:rPr lang="ru-RU" sz="2000" dirty="0"/>
              <a:t> Андрей Сергеевич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 err="1"/>
              <a:t>Кафеева</a:t>
            </a:r>
            <a:r>
              <a:rPr lang="ru-RU" sz="2000" dirty="0"/>
              <a:t> Анастасия </a:t>
            </a:r>
            <a:r>
              <a:rPr lang="ru-RU" sz="2000" dirty="0" err="1"/>
              <a:t>Виталиевна</a:t>
            </a:r>
            <a:r>
              <a:rPr lang="ru-RU" sz="2000" dirty="0"/>
              <a:t>, Фефилова Полина Леонидовна</a:t>
            </a:r>
            <a:endParaRPr lang="ru-RU" sz="2000" b="1" dirty="0"/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Учитель: </a:t>
            </a:r>
            <a:r>
              <a:rPr lang="ru-RU" sz="2000" dirty="0"/>
              <a:t>Исупова Анастасия Павловна, учитель английского </a:t>
            </a:r>
            <a:r>
              <a:rPr lang="ru-RU" sz="2000" dirty="0" smtClean="0"/>
              <a:t>языка </a:t>
            </a:r>
            <a:br>
              <a:rPr lang="ru-RU" sz="2000" dirty="0" smtClean="0"/>
            </a:br>
            <a:r>
              <a:rPr lang="ru-RU" sz="2000" dirty="0" smtClean="0"/>
              <a:t>МБОУ </a:t>
            </a:r>
            <a:r>
              <a:rPr lang="ru-RU" sz="2000" dirty="0"/>
              <a:t>"Средняя школа №25 им. Героя Советского Союза генерал-лейтенанта Д.М. </a:t>
            </a:r>
            <a:r>
              <a:rPr lang="ru-RU" sz="2000" dirty="0" err="1"/>
              <a:t>Карбышева</a:t>
            </a:r>
            <a:r>
              <a:rPr lang="ru-RU" sz="2000" dirty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с </a:t>
            </a:r>
            <a:r>
              <a:rPr lang="ru-RU" sz="2000" dirty="0"/>
              <a:t>кадетскими классами", </a:t>
            </a:r>
            <a:r>
              <a:rPr lang="ru-RU" sz="2000" dirty="0" smtClean="0"/>
              <a:t>ГО </a:t>
            </a:r>
            <a:r>
              <a:rPr lang="ru-RU" sz="2000" dirty="0"/>
              <a:t>ЗАТО Свободный Свердловской обл.	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Методист: </a:t>
            </a:r>
            <a:r>
              <a:rPr lang="ru-RU" sz="2000" dirty="0" err="1"/>
              <a:t>Сунгурова</a:t>
            </a:r>
            <a:r>
              <a:rPr lang="ru-RU" sz="2000" dirty="0"/>
              <a:t> Ольга Владимировна, кандидат педагогических наук,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доцент </a:t>
            </a:r>
            <a:r>
              <a:rPr lang="ru-RU" sz="2000" dirty="0"/>
              <a:t>кафедры иностранных языков и методики обучения  иностранным языкам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ФГБОУ </a:t>
            </a:r>
            <a:r>
              <a:rPr lang="ru-RU" sz="2000" dirty="0"/>
              <a:t>ВО «Вятский государственный университет</a:t>
            </a:r>
            <a:r>
              <a:rPr lang="ru-RU" sz="2000" dirty="0" smtClean="0"/>
              <a:t>», г. Киров </a:t>
            </a:r>
            <a:r>
              <a:rPr lang="ru-RU" sz="1000" dirty="0"/>
              <a:t>	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902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592" y="333261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49592" y="1851217"/>
            <a:ext cx="10873264" cy="1405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000" i="1" dirty="0" smtClean="0"/>
              <a:t>Не готовность обучающихся 9-11 классов к </a:t>
            </a:r>
            <a:r>
              <a:rPr lang="ru-RU" sz="3000" i="1" dirty="0"/>
              <a:t>нешаблонному взаимодействию с англоговорящими.</a:t>
            </a:r>
          </a:p>
        </p:txBody>
      </p:sp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290454" y="2046549"/>
            <a:ext cx="10831815" cy="2790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000" i="1" dirty="0"/>
              <a:t>Противоречие между </a:t>
            </a:r>
            <a:r>
              <a:rPr lang="ru-RU" sz="3000" b="1" i="1" dirty="0"/>
              <a:t>необходимостью</a:t>
            </a:r>
            <a:r>
              <a:rPr lang="ru-RU" sz="3000" i="1" dirty="0"/>
              <a:t> ознакомления </a:t>
            </a:r>
            <a:r>
              <a:rPr lang="ru-RU" sz="3000" i="1" dirty="0" smtClean="0"/>
              <a:t>обучающихся 9-11 классов с </a:t>
            </a:r>
            <a:r>
              <a:rPr lang="ru-RU" sz="3000" i="1" dirty="0"/>
              <a:t>вариативностью английского языка </a:t>
            </a:r>
            <a:r>
              <a:rPr lang="ru-RU" sz="3000" i="1" dirty="0" smtClean="0"/>
              <a:t>и </a:t>
            </a:r>
            <a:r>
              <a:rPr lang="ru-RU" sz="3000" b="1" i="1" dirty="0"/>
              <a:t>отсутствием</a:t>
            </a:r>
            <a:r>
              <a:rPr lang="ru-RU" sz="3000" i="1" dirty="0"/>
              <a:t> соответствующих наглядных мультимедийных материалов у учителя. </a:t>
            </a:r>
          </a:p>
        </p:txBody>
      </p: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405289"/>
            <a:ext cx="1082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336432" y="2068695"/>
            <a:ext cx="10829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000" i="1" dirty="0"/>
              <a:t>Расширение лингвистического кругозора </a:t>
            </a:r>
            <a:r>
              <a:rPr lang="ru-RU" sz="3000" i="1" dirty="0" smtClean="0"/>
              <a:t>обучающихся 9-11 классов </a:t>
            </a:r>
            <a:r>
              <a:rPr lang="ru-RU" sz="3000" i="1" dirty="0"/>
              <a:t>в процессе освоения английского языка при помощи наглядных мультимедийных материалов (презентации, видео) в рамках урока/цикла уроков </a:t>
            </a:r>
            <a:r>
              <a:rPr lang="en-US" sz="3000" i="1" dirty="0"/>
              <a:t>World </a:t>
            </a:r>
            <a:r>
              <a:rPr lang="en-US" sz="3000" i="1" dirty="0" err="1"/>
              <a:t>Englishes</a:t>
            </a:r>
            <a:r>
              <a:rPr lang="en-US" sz="3000" i="1" dirty="0"/>
              <a:t>.</a:t>
            </a:r>
            <a:endParaRPr lang="ru-RU" sz="3000" i="1" dirty="0"/>
          </a:p>
        </p:txBody>
      </p: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310551" y="1731932"/>
            <a:ext cx="10817524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000" i="1" dirty="0"/>
              <a:t>Набор наглядных мультимедийных материалов (презентация, видео- и </a:t>
            </a:r>
            <a:r>
              <a:rPr lang="ru-RU" sz="3000" i="1" dirty="0" err="1"/>
              <a:t>аудиофрагменты</a:t>
            </a:r>
            <a:r>
              <a:rPr lang="ru-RU" sz="3000" i="1" dirty="0"/>
              <a:t>) по теме </a:t>
            </a:r>
            <a:r>
              <a:rPr lang="en-US" sz="3000" i="1" dirty="0"/>
              <a:t>World </a:t>
            </a:r>
            <a:r>
              <a:rPr lang="en-US" sz="3000" i="1" dirty="0" err="1"/>
              <a:t>Englishes</a:t>
            </a:r>
            <a:r>
              <a:rPr lang="en-US" sz="3000" i="1" dirty="0"/>
              <a:t> </a:t>
            </a:r>
            <a:r>
              <a:rPr lang="ru-RU" sz="3000" i="1" dirty="0"/>
              <a:t>для использования на уроках английского языка в </a:t>
            </a:r>
            <a:r>
              <a:rPr lang="ru-RU" sz="3000" i="1" dirty="0" smtClean="0"/>
              <a:t>9-11 классах.</a:t>
            </a:r>
            <a:endParaRPr lang="ru-RU" sz="3000" i="1" dirty="0"/>
          </a:p>
        </p:txBody>
      </p: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154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Khmer UI</vt:lpstr>
      <vt:lpstr>Ropa Sans Pro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51</cp:revision>
  <dcterms:created xsi:type="dcterms:W3CDTF">2021-03-02T07:04:14Z</dcterms:created>
  <dcterms:modified xsi:type="dcterms:W3CDTF">2021-11-15T17:19:56Z</dcterms:modified>
</cp:coreProperties>
</file>