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5" r:id="rId17"/>
    <p:sldId id="274" r:id="rId18"/>
    <p:sldId id="273" r:id="rId19"/>
    <p:sldId id="272" r:id="rId20"/>
    <p:sldId id="271" r:id="rId21"/>
    <p:sldId id="270" r:id="rId22"/>
    <p:sldId id="277" r:id="rId23"/>
    <p:sldId id="278" r:id="rId24"/>
    <p:sldId id="281" r:id="rId25"/>
    <p:sldId id="282" r:id="rId26"/>
    <p:sldId id="279" r:id="rId27"/>
    <p:sldId id="280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F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36282-68C2-4ECE-A779-BC7B96E3717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439DE-4A87-44F3-A5EE-ED6B7963D5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84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8439DE-4A87-44F3-A5EE-ED6B7963D5A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023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811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271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9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01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456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37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875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46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0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97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201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14EAD88-74EB-4408-91B8-884EC4AAD868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AC3C233B-7A75-4FE6-947A-415E1A3F50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62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18" Type="http://schemas.openxmlformats.org/officeDocument/2006/relationships/slide" Target="slide34.xml"/><Relationship Id="rId26" Type="http://schemas.openxmlformats.org/officeDocument/2006/relationships/slide" Target="slide50.xml"/><Relationship Id="rId3" Type="http://schemas.openxmlformats.org/officeDocument/2006/relationships/slide" Target="slide4.xml"/><Relationship Id="rId21" Type="http://schemas.openxmlformats.org/officeDocument/2006/relationships/slide" Target="slide40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17" Type="http://schemas.openxmlformats.org/officeDocument/2006/relationships/slide" Target="slide32.xml"/><Relationship Id="rId25" Type="http://schemas.openxmlformats.org/officeDocument/2006/relationships/slide" Target="slide48.xml"/><Relationship Id="rId2" Type="http://schemas.openxmlformats.org/officeDocument/2006/relationships/slide" Target="slide54.xml"/><Relationship Id="rId16" Type="http://schemas.openxmlformats.org/officeDocument/2006/relationships/slide" Target="slide30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24" Type="http://schemas.openxmlformats.org/officeDocument/2006/relationships/slide" Target="slide46.xml"/><Relationship Id="rId5" Type="http://schemas.openxmlformats.org/officeDocument/2006/relationships/slide" Target="slide8.xml"/><Relationship Id="rId15" Type="http://schemas.openxmlformats.org/officeDocument/2006/relationships/slide" Target="slide28.xml"/><Relationship Id="rId23" Type="http://schemas.openxmlformats.org/officeDocument/2006/relationships/slide" Target="slide44.xml"/><Relationship Id="rId10" Type="http://schemas.openxmlformats.org/officeDocument/2006/relationships/slide" Target="slide18.xml"/><Relationship Id="rId19" Type="http://schemas.openxmlformats.org/officeDocument/2006/relationships/slide" Target="slide36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Relationship Id="rId22" Type="http://schemas.openxmlformats.org/officeDocument/2006/relationships/slide" Target="slide42.xml"/><Relationship Id="rId27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7FBB3E-6E16-4BA2-A008-9457E8CE1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5409"/>
            <a:ext cx="10515600" cy="2293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Своя игра: </a:t>
            </a:r>
            <a:br>
              <a:rPr lang="en-US" sz="8000" b="1" dirty="0">
                <a:solidFill>
                  <a:srgbClr val="00206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</a:b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от Рюрика до Ивана </a:t>
            </a:r>
            <a:r>
              <a:rPr lang="en-US" sz="8000" b="1" dirty="0">
                <a:solidFill>
                  <a:srgbClr val="00206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IV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ea typeface="Yu Gothic" panose="020B0400000000000000" pitchFamily="34" charset="-128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60945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E448EB-515C-45F3-ADA5-23C570799EBA}"/>
              </a:ext>
            </a:extLst>
          </p:cNvPr>
          <p:cNvSpPr txBox="1"/>
          <p:nvPr/>
        </p:nvSpPr>
        <p:spPr>
          <a:xfrm>
            <a:off x="393309" y="295420"/>
            <a:ext cx="1140538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100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правителе идёт речь?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«Посовещались они и решили: «Если повадится волк к овцам ходить, то перетаскает всё стадо, если его не убить». И послали к нему послов, говоря: «Почему идешь опять? Ты ведь взял дань».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B9073-971E-4394-B521-245B540BF9C1}"/>
              </a:ext>
            </a:extLst>
          </p:cNvPr>
          <p:cNvSpPr txBox="1"/>
          <p:nvPr/>
        </p:nvSpPr>
        <p:spPr>
          <a:xfrm>
            <a:off x="8215532" y="5596690"/>
            <a:ext cx="3583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0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CBC81-52B7-43C6-AD76-C14365BB011A}"/>
              </a:ext>
            </a:extLst>
          </p:cNvPr>
          <p:cNvSpPr txBox="1"/>
          <p:nvPr/>
        </p:nvSpPr>
        <p:spPr>
          <a:xfrm>
            <a:off x="1179341" y="1280160"/>
            <a:ext cx="9833317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Игорь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9D4D9-F622-47C7-AB8B-EA6CE93705D0}"/>
              </a:ext>
            </a:extLst>
          </p:cNvPr>
          <p:cNvSpPr txBox="1"/>
          <p:nvPr/>
        </p:nvSpPr>
        <p:spPr>
          <a:xfrm>
            <a:off x="8060788" y="5613009"/>
            <a:ext cx="353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883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11FB49-BBB5-4F55-97F3-19054EBA6F28}"/>
              </a:ext>
            </a:extLst>
          </p:cNvPr>
          <p:cNvSpPr txBox="1"/>
          <p:nvPr/>
        </p:nvSpPr>
        <p:spPr>
          <a:xfrm>
            <a:off x="1767840" y="589955"/>
            <a:ext cx="8656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100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51C62E-F4C0-4885-8685-70830FC8F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55" y="1466995"/>
            <a:ext cx="5694345" cy="49417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65DB72-6658-4DC1-842C-623FC805EE1E}"/>
              </a:ext>
            </a:extLst>
          </p:cNvPr>
          <p:cNvSpPr txBox="1"/>
          <p:nvPr/>
        </p:nvSpPr>
        <p:spPr>
          <a:xfrm>
            <a:off x="6096000" y="2349228"/>
            <a:ext cx="5694345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Какое племя скрывается под чёрным прямоугольником?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5071E2-C767-4F5D-9DEB-85FC98AFDC50}"/>
              </a:ext>
            </a:extLst>
          </p:cNvPr>
          <p:cNvSpPr txBox="1"/>
          <p:nvPr/>
        </p:nvSpPr>
        <p:spPr>
          <a:xfrm>
            <a:off x="8478938" y="5700835"/>
            <a:ext cx="3137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211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7ACA66-A6F9-439A-AF80-9CC04F7E758D}"/>
              </a:ext>
            </a:extLst>
          </p:cNvPr>
          <p:cNvSpPr txBox="1"/>
          <p:nvPr/>
        </p:nvSpPr>
        <p:spPr>
          <a:xfrm>
            <a:off x="2494670" y="1364566"/>
            <a:ext cx="6893169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Радимичи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70530B-52D5-469B-A65B-040D3116A9AB}"/>
              </a:ext>
            </a:extLst>
          </p:cNvPr>
          <p:cNvSpPr txBox="1"/>
          <p:nvPr/>
        </p:nvSpPr>
        <p:spPr>
          <a:xfrm>
            <a:off x="8314006" y="5502718"/>
            <a:ext cx="3390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790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4AE67C-B3A0-4054-A123-73B2E090399C}"/>
              </a:ext>
            </a:extLst>
          </p:cNvPr>
          <p:cNvSpPr txBox="1"/>
          <p:nvPr/>
        </p:nvSpPr>
        <p:spPr>
          <a:xfrm>
            <a:off x="1137138" y="1308295"/>
            <a:ext cx="991772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200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пошлина,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взимавшаяся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провоз товаров, на который накладывалось особое клеймо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87D16B-AED5-4CC0-8B65-6FA45F475839}"/>
              </a:ext>
            </a:extLst>
          </p:cNvPr>
          <p:cNvSpPr txBox="1"/>
          <p:nvPr/>
        </p:nvSpPr>
        <p:spPr>
          <a:xfrm>
            <a:off x="8187397" y="5549705"/>
            <a:ext cx="3488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591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2442C7-CCE2-43A2-AB03-DB28E73CA1B7}"/>
              </a:ext>
            </a:extLst>
          </p:cNvPr>
          <p:cNvSpPr txBox="1"/>
          <p:nvPr/>
        </p:nvSpPr>
        <p:spPr>
          <a:xfrm>
            <a:off x="2644726" y="1237957"/>
            <a:ext cx="6555544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Тамга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8027C9-4E53-420D-A432-7CAF66BC647E}"/>
              </a:ext>
            </a:extLst>
          </p:cNvPr>
          <p:cNvSpPr txBox="1"/>
          <p:nvPr/>
        </p:nvSpPr>
        <p:spPr>
          <a:xfrm>
            <a:off x="8567224" y="5620043"/>
            <a:ext cx="3193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162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539B43-B8DF-4EFE-870E-B11898A38667}"/>
              </a:ext>
            </a:extLst>
          </p:cNvPr>
          <p:cNvSpPr txBox="1"/>
          <p:nvPr/>
        </p:nvSpPr>
        <p:spPr>
          <a:xfrm>
            <a:off x="2222695" y="1477107"/>
            <a:ext cx="756841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200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назывались небольшие картинки в книгах и рукописях?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5EBCEB-7BB1-4148-AFA1-FD76558B48B9}"/>
              </a:ext>
            </a:extLst>
          </p:cNvPr>
          <p:cNvSpPr txBox="1"/>
          <p:nvPr/>
        </p:nvSpPr>
        <p:spPr>
          <a:xfrm>
            <a:off x="9298745" y="5699201"/>
            <a:ext cx="23915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9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839BA9-8419-4B67-8D83-BD9EF42A5A12}"/>
              </a:ext>
            </a:extLst>
          </p:cNvPr>
          <p:cNvSpPr txBox="1"/>
          <p:nvPr/>
        </p:nvSpPr>
        <p:spPr>
          <a:xfrm>
            <a:off x="1434905" y="1252025"/>
            <a:ext cx="9172135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Миниатюры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49796-5F13-46C3-9181-DBF40C8C7B76}"/>
              </a:ext>
            </a:extLst>
          </p:cNvPr>
          <p:cNvSpPr txBox="1"/>
          <p:nvPr/>
        </p:nvSpPr>
        <p:spPr>
          <a:xfrm>
            <a:off x="8806375" y="5711483"/>
            <a:ext cx="2926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840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811318-9AA3-4080-8820-102EC06F47B5}"/>
              </a:ext>
            </a:extLst>
          </p:cNvPr>
          <p:cNvSpPr txBox="1"/>
          <p:nvPr/>
        </p:nvSpPr>
        <p:spPr>
          <a:xfrm>
            <a:off x="314178" y="1491177"/>
            <a:ext cx="1156364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200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Водный торговый путь из Балтийского в Чёрное море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A60F19-52FA-4177-93B8-3C9EB0B15C4D}"/>
              </a:ext>
            </a:extLst>
          </p:cNvPr>
          <p:cNvSpPr txBox="1"/>
          <p:nvPr/>
        </p:nvSpPr>
        <p:spPr>
          <a:xfrm>
            <a:off x="8070167" y="5685879"/>
            <a:ext cx="37138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756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9757D0-889F-4227-BA53-98E572E90BCC}"/>
              </a:ext>
            </a:extLst>
          </p:cNvPr>
          <p:cNvSpPr txBox="1"/>
          <p:nvPr/>
        </p:nvSpPr>
        <p:spPr>
          <a:xfrm>
            <a:off x="250874" y="410496"/>
            <a:ext cx="1169025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</a:t>
            </a:r>
          </a:p>
          <a:p>
            <a:pPr algn="ctr"/>
            <a:r>
              <a:rPr lang="ru-RU" sz="10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 варяг в греки»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6C73ED-8964-497B-B248-B6CD06462AAD}"/>
              </a:ext>
            </a:extLst>
          </p:cNvPr>
          <p:cNvSpPr txBox="1"/>
          <p:nvPr/>
        </p:nvSpPr>
        <p:spPr>
          <a:xfrm>
            <a:off x="7582486" y="5739618"/>
            <a:ext cx="4079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43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473768-CF8E-4875-99B3-5F7062BD65C3}"/>
              </a:ext>
            </a:extLst>
          </p:cNvPr>
          <p:cNvSpPr txBox="1"/>
          <p:nvPr/>
        </p:nvSpPr>
        <p:spPr>
          <a:xfrm>
            <a:off x="2698652" y="407962"/>
            <a:ext cx="679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4BDE16-7A11-4AA0-A5B5-4E941FC76A0E}"/>
              </a:ext>
            </a:extLst>
          </p:cNvPr>
          <p:cNvSpPr txBox="1"/>
          <p:nvPr/>
        </p:nvSpPr>
        <p:spPr>
          <a:xfrm>
            <a:off x="295423" y="1187059"/>
            <a:ext cx="116480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этой игре могут играть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 до 5 команд.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участниками 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котором они могут выбрать вопрос по желаемому уровню сложности 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100 до 500.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Выбрав вопрос, команда обсуждает его и выносит свой ответ.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обсуждение – 30 секунд.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Соперники в это время так же думают над вопросом, так как, если противоположные игроки не смогут на него ответить, у них появляется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шанс заработать дополнительные баллы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знание правильного ответа 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½ баллов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каждую 100, 200, 300, 400, 500. Если команды не смогли ответить на предполагаемый вопрос, у них вычитают баллы 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 150 очков.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окончанию 25 вопросов подводятся итоги игры.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Награждается команда, набравшая большее количество очков.  </a:t>
            </a:r>
          </a:p>
        </p:txBody>
      </p:sp>
    </p:spTree>
    <p:extLst>
      <p:ext uri="{BB962C8B-B14F-4D97-AF65-F5344CB8AC3E}">
        <p14:creationId xmlns:p14="http://schemas.microsoft.com/office/powerpoint/2010/main" val="31388228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B67FD3-D09D-4926-829D-EE9397F89CAC}"/>
              </a:ext>
            </a:extLst>
          </p:cNvPr>
          <p:cNvSpPr txBox="1"/>
          <p:nvPr/>
        </p:nvSpPr>
        <p:spPr>
          <a:xfrm>
            <a:off x="1509932" y="1181685"/>
            <a:ext cx="917213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200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Кто, согласно преданию, благословил на Куликовскую битву московского князя Дмитрия Ивановича?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3ED959-A4CC-4C17-BA65-CD401901A13A}"/>
              </a:ext>
            </a:extLst>
          </p:cNvPr>
          <p:cNvSpPr txBox="1"/>
          <p:nvPr/>
        </p:nvSpPr>
        <p:spPr>
          <a:xfrm>
            <a:off x="8314007" y="5573057"/>
            <a:ext cx="3291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042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389E1F-5617-47E1-ACD0-E0E1E37029EA}"/>
              </a:ext>
            </a:extLst>
          </p:cNvPr>
          <p:cNvSpPr txBox="1"/>
          <p:nvPr/>
        </p:nvSpPr>
        <p:spPr>
          <a:xfrm>
            <a:off x="717454" y="460750"/>
            <a:ext cx="105367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Сергий Радонежский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C9C692-CCE0-42F4-A746-950174C9F713}"/>
              </a:ext>
            </a:extLst>
          </p:cNvPr>
          <p:cNvSpPr txBox="1"/>
          <p:nvPr/>
        </p:nvSpPr>
        <p:spPr>
          <a:xfrm>
            <a:off x="8384345" y="5689364"/>
            <a:ext cx="3432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966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571C5F-7A84-4448-9915-99FD6D8491DD}"/>
              </a:ext>
            </a:extLst>
          </p:cNvPr>
          <p:cNvSpPr txBox="1"/>
          <p:nvPr/>
        </p:nvSpPr>
        <p:spPr>
          <a:xfrm>
            <a:off x="3085514" y="633046"/>
            <a:ext cx="6020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200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1AD74C-46E0-4C96-9127-13CAC4321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18" y="1483376"/>
            <a:ext cx="5651482" cy="50296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800765-619D-4C9B-9CF1-46173B1381F9}"/>
              </a:ext>
            </a:extLst>
          </p:cNvPr>
          <p:cNvSpPr txBox="1"/>
          <p:nvPr/>
        </p:nvSpPr>
        <p:spPr>
          <a:xfrm>
            <a:off x="6330462" y="2621982"/>
            <a:ext cx="515229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spcAft>
                <a:spcPts val="8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Походы какого князя изображены на карте?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BF1502-2A32-444D-9046-DE2EBCCA1BD2}"/>
              </a:ext>
            </a:extLst>
          </p:cNvPr>
          <p:cNvSpPr txBox="1"/>
          <p:nvPr/>
        </p:nvSpPr>
        <p:spPr>
          <a:xfrm>
            <a:off x="8679766" y="5611192"/>
            <a:ext cx="30677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696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B85A0D-2225-4889-AF21-83C47E105F39}"/>
              </a:ext>
            </a:extLst>
          </p:cNvPr>
          <p:cNvSpPr txBox="1"/>
          <p:nvPr/>
        </p:nvSpPr>
        <p:spPr>
          <a:xfrm>
            <a:off x="1266093" y="517021"/>
            <a:ext cx="934563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Походы князя Святослава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BF1-0CEF-4308-B1B8-2054141750B8}"/>
              </a:ext>
            </a:extLst>
          </p:cNvPr>
          <p:cNvSpPr txBox="1"/>
          <p:nvPr/>
        </p:nvSpPr>
        <p:spPr>
          <a:xfrm>
            <a:off x="8820443" y="5633093"/>
            <a:ext cx="2912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401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A26733-8C09-4712-B98D-A585BECDA7E8}"/>
              </a:ext>
            </a:extLst>
          </p:cNvPr>
          <p:cNvSpPr txBox="1"/>
          <p:nvPr/>
        </p:nvSpPr>
        <p:spPr>
          <a:xfrm>
            <a:off x="1559169" y="1693487"/>
            <a:ext cx="927295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300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победа, выигранная русскими войсками у ордынских ханов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4BEFC5-2071-4CA3-A2E0-FB24039A216A}"/>
              </a:ext>
            </a:extLst>
          </p:cNvPr>
          <p:cNvSpPr txBox="1"/>
          <p:nvPr/>
        </p:nvSpPr>
        <p:spPr>
          <a:xfrm>
            <a:off x="9326880" y="5656881"/>
            <a:ext cx="2433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4468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F63C3A-184A-4A87-A60A-C0A57AF9FAC8}"/>
              </a:ext>
            </a:extLst>
          </p:cNvPr>
          <p:cNvSpPr txBox="1"/>
          <p:nvPr/>
        </p:nvSpPr>
        <p:spPr>
          <a:xfrm>
            <a:off x="1573236" y="361258"/>
            <a:ext cx="904552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Сражение </a:t>
            </a:r>
            <a:b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реке </a:t>
            </a:r>
            <a:r>
              <a:rPr lang="ru-RU" sz="1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Воже</a:t>
            </a:r>
            <a:endParaRPr lang="ru-RU" sz="1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178C74-A91C-4D5C-87CE-F28175B7CFF7}"/>
              </a:ext>
            </a:extLst>
          </p:cNvPr>
          <p:cNvSpPr txBox="1"/>
          <p:nvPr/>
        </p:nvSpPr>
        <p:spPr>
          <a:xfrm>
            <a:off x="8074855" y="5634111"/>
            <a:ext cx="3643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077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1CE7A5-8E08-4FF1-8799-906783217F73}"/>
              </a:ext>
            </a:extLst>
          </p:cNvPr>
          <p:cNvSpPr txBox="1"/>
          <p:nvPr/>
        </p:nvSpPr>
        <p:spPr>
          <a:xfrm>
            <a:off x="799514" y="1955410"/>
            <a:ext cx="105929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300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Юрьева дня осеннего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B86AA-F521-46AF-A08C-E2EC9D6795DA}"/>
              </a:ext>
            </a:extLst>
          </p:cNvPr>
          <p:cNvSpPr txBox="1"/>
          <p:nvPr/>
        </p:nvSpPr>
        <p:spPr>
          <a:xfrm>
            <a:off x="8553157" y="5655212"/>
            <a:ext cx="3207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8920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972C71-62A4-437E-8923-93546998972C}"/>
              </a:ext>
            </a:extLst>
          </p:cNvPr>
          <p:cNvSpPr txBox="1"/>
          <p:nvPr/>
        </p:nvSpPr>
        <p:spPr>
          <a:xfrm>
            <a:off x="232117" y="1385792"/>
            <a:ext cx="11727766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FB03ED-EE2C-4547-92E4-79433B8F57AD}"/>
              </a:ext>
            </a:extLst>
          </p:cNvPr>
          <p:cNvSpPr txBox="1"/>
          <p:nvPr/>
        </p:nvSpPr>
        <p:spPr>
          <a:xfrm>
            <a:off x="8525022" y="5683347"/>
            <a:ext cx="3165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8699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AC5B6A-14C7-446F-BC61-87501B8A75DE}"/>
              </a:ext>
            </a:extLst>
          </p:cNvPr>
          <p:cNvSpPr txBox="1"/>
          <p:nvPr/>
        </p:nvSpPr>
        <p:spPr>
          <a:xfrm>
            <a:off x="1805354" y="1378634"/>
            <a:ext cx="85812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300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материала в правление Ивана Калиты в Москве был построен Кремль?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41FEBF-5C3D-4F52-AB2A-EBD570B7F25F}"/>
              </a:ext>
            </a:extLst>
          </p:cNvPr>
          <p:cNvSpPr txBox="1"/>
          <p:nvPr/>
        </p:nvSpPr>
        <p:spPr>
          <a:xfrm>
            <a:off x="8665698" y="5570806"/>
            <a:ext cx="2982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571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7EB092-CF74-4555-86AB-8341A27D6318}"/>
              </a:ext>
            </a:extLst>
          </p:cNvPr>
          <p:cNvSpPr txBox="1"/>
          <p:nvPr/>
        </p:nvSpPr>
        <p:spPr>
          <a:xfrm>
            <a:off x="2250831" y="1448972"/>
            <a:ext cx="7484012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дерева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1CBE47-E361-4850-9956-F06042327F15}"/>
              </a:ext>
            </a:extLst>
          </p:cNvPr>
          <p:cNvSpPr txBox="1"/>
          <p:nvPr/>
        </p:nvSpPr>
        <p:spPr>
          <a:xfrm>
            <a:off x="8806375" y="5697415"/>
            <a:ext cx="30104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985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3DBB44-B9D6-4ED7-8DB2-B3E87CAAC470}"/>
              </a:ext>
            </a:extLst>
          </p:cNvPr>
          <p:cNvSpPr txBox="1"/>
          <p:nvPr/>
        </p:nvSpPr>
        <p:spPr>
          <a:xfrm>
            <a:off x="2412608" y="534571"/>
            <a:ext cx="7329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Вопросы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2AFF4557-3DCF-4073-8203-BD947FD184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801628"/>
              </p:ext>
            </p:extLst>
          </p:nvPr>
        </p:nvGraphicFramePr>
        <p:xfrm>
          <a:off x="759655" y="1589649"/>
          <a:ext cx="10635175" cy="47337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27035">
                  <a:extLst>
                    <a:ext uri="{9D8B030D-6E8A-4147-A177-3AD203B41FA5}">
                      <a16:colId xmlns:a16="http://schemas.microsoft.com/office/drawing/2014/main" val="481390562"/>
                    </a:ext>
                  </a:extLst>
                </a:gridCol>
                <a:gridCol w="2127035">
                  <a:extLst>
                    <a:ext uri="{9D8B030D-6E8A-4147-A177-3AD203B41FA5}">
                      <a16:colId xmlns:a16="http://schemas.microsoft.com/office/drawing/2014/main" val="1954114142"/>
                    </a:ext>
                  </a:extLst>
                </a:gridCol>
                <a:gridCol w="2127035">
                  <a:extLst>
                    <a:ext uri="{9D8B030D-6E8A-4147-A177-3AD203B41FA5}">
                      <a16:colId xmlns:a16="http://schemas.microsoft.com/office/drawing/2014/main" val="2871114720"/>
                    </a:ext>
                  </a:extLst>
                </a:gridCol>
                <a:gridCol w="2127035">
                  <a:extLst>
                    <a:ext uri="{9D8B030D-6E8A-4147-A177-3AD203B41FA5}">
                      <a16:colId xmlns:a16="http://schemas.microsoft.com/office/drawing/2014/main" val="3302618173"/>
                    </a:ext>
                  </a:extLst>
                </a:gridCol>
                <a:gridCol w="2127035">
                  <a:extLst>
                    <a:ext uri="{9D8B030D-6E8A-4147-A177-3AD203B41FA5}">
                      <a16:colId xmlns:a16="http://schemas.microsoft.com/office/drawing/2014/main" val="4178022598"/>
                    </a:ext>
                  </a:extLst>
                </a:gridCol>
              </a:tblGrid>
              <a:tr h="94675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100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100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100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100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100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5982166"/>
                  </a:ext>
                </a:extLst>
              </a:tr>
              <a:tr h="94675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200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200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200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200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200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54089836"/>
                  </a:ext>
                </a:extLst>
              </a:tr>
              <a:tr h="94675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300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300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300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300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300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94630024"/>
                  </a:ext>
                </a:extLst>
              </a:tr>
              <a:tr h="94675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400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400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0" action="ppaction://hlinksldjump"/>
                        </a:rPr>
                        <a:t>400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400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400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72148369"/>
                  </a:ext>
                </a:extLst>
              </a:tr>
              <a:tr h="94675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500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500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500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500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7" action="ppaction://hlinksldjump"/>
                        </a:rPr>
                        <a:t>500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44490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027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9CBE0B-0F35-4351-A4B8-D7D14E95D0D3}"/>
              </a:ext>
            </a:extLst>
          </p:cNvPr>
          <p:cNvSpPr txBox="1"/>
          <p:nvPr/>
        </p:nvSpPr>
        <p:spPr>
          <a:xfrm>
            <a:off x="1320019" y="1561513"/>
            <a:ext cx="95519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300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называлось неофициальное правительство при Иване Грозном?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F8E01C-B6BB-4327-9183-793D28F2301D}"/>
              </a:ext>
            </a:extLst>
          </p:cNvPr>
          <p:cNvSpPr txBox="1"/>
          <p:nvPr/>
        </p:nvSpPr>
        <p:spPr>
          <a:xfrm>
            <a:off x="8764173" y="5658784"/>
            <a:ext cx="2912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7962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A4F2E5-F7BB-4B58-9DB6-2D7F742153F7}"/>
              </a:ext>
            </a:extLst>
          </p:cNvPr>
          <p:cNvSpPr txBox="1"/>
          <p:nvPr/>
        </p:nvSpPr>
        <p:spPr>
          <a:xfrm>
            <a:off x="689317" y="1237957"/>
            <a:ext cx="10522633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Избранная рада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B651FF-4957-4390-B9FF-5FD709834DF8}"/>
              </a:ext>
            </a:extLst>
          </p:cNvPr>
          <p:cNvSpPr txBox="1"/>
          <p:nvPr/>
        </p:nvSpPr>
        <p:spPr>
          <a:xfrm>
            <a:off x="8496885" y="5620043"/>
            <a:ext cx="3277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61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709805-7811-4F47-AEAA-16EDE927F0BC}"/>
              </a:ext>
            </a:extLst>
          </p:cNvPr>
          <p:cNvSpPr txBox="1"/>
          <p:nvPr/>
        </p:nvSpPr>
        <p:spPr>
          <a:xfrm>
            <a:off x="1720948" y="679532"/>
            <a:ext cx="8750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300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E2E40C-2351-4C84-84C8-6D1B33AD7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07" y="1552001"/>
            <a:ext cx="4928280" cy="4947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A3E4FD-1C66-4FE3-A1B9-C4427B2DE9FC}"/>
              </a:ext>
            </a:extLst>
          </p:cNvPr>
          <p:cNvSpPr txBox="1"/>
          <p:nvPr/>
        </p:nvSpPr>
        <p:spPr>
          <a:xfrm>
            <a:off x="5651694" y="3019251"/>
            <a:ext cx="609834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какого века изображены на карте?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095920-AEB6-4D24-AE83-41A802D4F889}"/>
              </a:ext>
            </a:extLst>
          </p:cNvPr>
          <p:cNvSpPr txBox="1"/>
          <p:nvPr/>
        </p:nvSpPr>
        <p:spPr>
          <a:xfrm>
            <a:off x="9011527" y="5682136"/>
            <a:ext cx="2738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2765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AEB0BE-1B78-44F1-8678-3DE7308EBAE2}"/>
              </a:ext>
            </a:extLst>
          </p:cNvPr>
          <p:cNvSpPr txBox="1"/>
          <p:nvPr/>
        </p:nvSpPr>
        <p:spPr>
          <a:xfrm>
            <a:off x="2504049" y="1209822"/>
            <a:ext cx="6949440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1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XIII</a:t>
            </a:r>
            <a:r>
              <a:rPr lang="ru-RU" sz="11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век</a:t>
            </a:r>
            <a:endParaRPr lang="ru-RU" sz="1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47FBF4-9418-4C44-A8D2-D401039FBA7A}"/>
              </a:ext>
            </a:extLst>
          </p:cNvPr>
          <p:cNvSpPr txBox="1"/>
          <p:nvPr/>
        </p:nvSpPr>
        <p:spPr>
          <a:xfrm>
            <a:off x="8834511" y="5648178"/>
            <a:ext cx="2912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4447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A6FE57-8C30-4C69-B1CF-F3D652B78113}"/>
              </a:ext>
            </a:extLst>
          </p:cNvPr>
          <p:cNvSpPr txBox="1"/>
          <p:nvPr/>
        </p:nvSpPr>
        <p:spPr>
          <a:xfrm>
            <a:off x="1813559" y="1111348"/>
            <a:ext cx="87899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400</a:t>
            </a:r>
          </a:p>
          <a:p>
            <a:pPr algn="ctr"/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в 1565-1572 гг. удела царя Ивана Грозного с особой территорией, войском и государственным аппаратом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C2EF67-9A4A-40B2-B743-FDF5EFEBC465}"/>
              </a:ext>
            </a:extLst>
          </p:cNvPr>
          <p:cNvSpPr txBox="1"/>
          <p:nvPr/>
        </p:nvSpPr>
        <p:spPr>
          <a:xfrm>
            <a:off x="8792307" y="5683347"/>
            <a:ext cx="2897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7486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193A63-9856-4F37-81A9-3C3166DE8593}"/>
              </a:ext>
            </a:extLst>
          </p:cNvPr>
          <p:cNvSpPr txBox="1"/>
          <p:nvPr/>
        </p:nvSpPr>
        <p:spPr>
          <a:xfrm>
            <a:off x="623668" y="539638"/>
            <a:ext cx="1094466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Александровская слобода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08EF39-9735-42DF-BF65-FAD02FBCCA16}"/>
              </a:ext>
            </a:extLst>
          </p:cNvPr>
          <p:cNvSpPr txBox="1"/>
          <p:nvPr/>
        </p:nvSpPr>
        <p:spPr>
          <a:xfrm>
            <a:off x="8553157" y="5641144"/>
            <a:ext cx="326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3950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A917FE-D560-4F93-A137-062E4136FCF1}"/>
              </a:ext>
            </a:extLst>
          </p:cNvPr>
          <p:cNvSpPr txBox="1"/>
          <p:nvPr/>
        </p:nvSpPr>
        <p:spPr>
          <a:xfrm>
            <a:off x="342313" y="422031"/>
            <a:ext cx="1150737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400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художественных произведений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-XIII вв. характерна тема: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объединения Руси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возвеличения киевского князя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прославления самостоятельности князей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покорности судьбе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73CD1F-6D5C-4620-BDFC-05B801F3FB6A}"/>
              </a:ext>
            </a:extLst>
          </p:cNvPr>
          <p:cNvSpPr txBox="1"/>
          <p:nvPr/>
        </p:nvSpPr>
        <p:spPr>
          <a:xfrm>
            <a:off x="9852074" y="5728083"/>
            <a:ext cx="1997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897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74BDA5-08BF-4118-B189-D3C548C688BD}"/>
              </a:ext>
            </a:extLst>
          </p:cNvPr>
          <p:cNvSpPr txBox="1"/>
          <p:nvPr/>
        </p:nvSpPr>
        <p:spPr>
          <a:xfrm>
            <a:off x="886264" y="1135905"/>
            <a:ext cx="1010060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под №3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BB2E0D-C5C1-41F4-AB65-0D871FDC02B5}"/>
              </a:ext>
            </a:extLst>
          </p:cNvPr>
          <p:cNvSpPr txBox="1"/>
          <p:nvPr/>
        </p:nvSpPr>
        <p:spPr>
          <a:xfrm>
            <a:off x="8525022" y="5722095"/>
            <a:ext cx="3221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6811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3BEC38-CA35-4E1D-A15E-4CCDDA9DA250}"/>
              </a:ext>
            </a:extLst>
          </p:cNvPr>
          <p:cNvSpPr txBox="1"/>
          <p:nvPr/>
        </p:nvSpPr>
        <p:spPr>
          <a:xfrm>
            <a:off x="1390357" y="1392701"/>
            <a:ext cx="941128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400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Правитель, при котором в России положено начало утверждения самодержавия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1287C9-DB85-4627-8F06-8E8DFB71E094}"/>
              </a:ext>
            </a:extLst>
          </p:cNvPr>
          <p:cNvSpPr txBox="1"/>
          <p:nvPr/>
        </p:nvSpPr>
        <p:spPr>
          <a:xfrm>
            <a:off x="9467557" y="5627077"/>
            <a:ext cx="2250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1678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B2A381-2F50-499B-AF92-B74FC2574749}"/>
              </a:ext>
            </a:extLst>
          </p:cNvPr>
          <p:cNvSpPr txBox="1"/>
          <p:nvPr/>
        </p:nvSpPr>
        <p:spPr>
          <a:xfrm>
            <a:off x="1291883" y="1111349"/>
            <a:ext cx="9608233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en-US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sz="1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4DD48D-3602-4557-B993-92371282DE04}"/>
              </a:ext>
            </a:extLst>
          </p:cNvPr>
          <p:cNvSpPr txBox="1"/>
          <p:nvPr/>
        </p:nvSpPr>
        <p:spPr>
          <a:xfrm>
            <a:off x="8651630" y="5671813"/>
            <a:ext cx="3165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905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343B3-9E1E-41F8-B1A4-1463159F7702}"/>
              </a:ext>
            </a:extLst>
          </p:cNvPr>
          <p:cNvSpPr txBox="1"/>
          <p:nvPr/>
        </p:nvSpPr>
        <p:spPr>
          <a:xfrm>
            <a:off x="679938" y="987534"/>
            <a:ext cx="1083212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Вопрос за 100</a:t>
            </a:r>
            <a:endParaRPr lang="ru-RU" sz="4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/>
            <a:endParaRPr lang="ru-RU" sz="4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Как называлась тяжелая кавалерия русской армии 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XIII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>века, состоявшая</a:t>
            </a:r>
            <a: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в основном из иностранных наемников: мушкетёры, рейтары, стрельцы или </a:t>
            </a:r>
            <a:r>
              <a:rPr lang="ru-RU" sz="4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пикинёры</a:t>
            </a:r>
            <a: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?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                   </a:t>
            </a:r>
            <a:endParaRPr lang="ru-RU" sz="44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86703C-3F03-4DE1-9A2D-571DDB18E097}"/>
              </a:ext>
            </a:extLst>
          </p:cNvPr>
          <p:cNvSpPr txBox="1"/>
          <p:nvPr/>
        </p:nvSpPr>
        <p:spPr>
          <a:xfrm>
            <a:off x="9847385" y="5657200"/>
            <a:ext cx="19694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hlinkClick r:id="rId2" action="ppaction://hlinksldjump"/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2999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C6E6B3-E04A-4F3C-B492-2F7BAB10C68F}"/>
              </a:ext>
            </a:extLst>
          </p:cNvPr>
          <p:cNvSpPr txBox="1"/>
          <p:nvPr/>
        </p:nvSpPr>
        <p:spPr>
          <a:xfrm>
            <a:off x="0" y="168812"/>
            <a:ext cx="1204194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400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каком событии идёт речь?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«Января 15 рушилось вече, которое до сего дня собиралось на двор Ярослава. Все знатнейшие граждане, бояре, жилые люди, купцы целовали крест в архиепископском доме, а дьяки и воинские чиновники взяли присягу с народа».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43460A-7A4B-4EBD-88DC-6D07BDACEB97}"/>
              </a:ext>
            </a:extLst>
          </p:cNvPr>
          <p:cNvSpPr txBox="1"/>
          <p:nvPr/>
        </p:nvSpPr>
        <p:spPr>
          <a:xfrm>
            <a:off x="9467557" y="5678012"/>
            <a:ext cx="2278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8329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46007-AF22-4522-9B7F-30BE87782189}"/>
              </a:ext>
            </a:extLst>
          </p:cNvPr>
          <p:cNvSpPr txBox="1"/>
          <p:nvPr/>
        </p:nvSpPr>
        <p:spPr>
          <a:xfrm>
            <a:off x="0" y="197744"/>
            <a:ext cx="12192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Присоединение Новгорода к Москве</a:t>
            </a:r>
            <a:br>
              <a:rPr lang="ru-RU" sz="10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1478 году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25A4EE-7F04-465B-85D1-A53FB7504648}"/>
              </a:ext>
            </a:extLst>
          </p:cNvPr>
          <p:cNvSpPr txBox="1"/>
          <p:nvPr/>
        </p:nvSpPr>
        <p:spPr>
          <a:xfrm>
            <a:off x="8736037" y="5739617"/>
            <a:ext cx="3179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780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972351-2849-4220-BBF2-C1FDD47341A9}"/>
              </a:ext>
            </a:extLst>
          </p:cNvPr>
          <p:cNvSpPr txBox="1"/>
          <p:nvPr/>
        </p:nvSpPr>
        <p:spPr>
          <a:xfrm>
            <a:off x="2304757" y="679531"/>
            <a:ext cx="7582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400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C5E750-D0AA-421D-B525-303C89F9C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48" y="2316522"/>
            <a:ext cx="6240554" cy="35196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28B961-D920-42CA-A3B8-4DE0342B288F}"/>
              </a:ext>
            </a:extLst>
          </p:cNvPr>
          <p:cNvSpPr txBox="1"/>
          <p:nvPr/>
        </p:nvSpPr>
        <p:spPr>
          <a:xfrm>
            <a:off x="6592102" y="3014516"/>
            <a:ext cx="547343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историческое событие 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изображено на карте?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C0000A-D79D-4982-ABBE-F7D625C8FC9B}"/>
              </a:ext>
            </a:extLst>
          </p:cNvPr>
          <p:cNvSpPr txBox="1"/>
          <p:nvPr/>
        </p:nvSpPr>
        <p:spPr>
          <a:xfrm>
            <a:off x="8792308" y="5695491"/>
            <a:ext cx="2940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0582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0C8EC3-1A60-4FB2-B350-DE881F09F57D}"/>
              </a:ext>
            </a:extLst>
          </p:cNvPr>
          <p:cNvSpPr txBox="1"/>
          <p:nvPr/>
        </p:nvSpPr>
        <p:spPr>
          <a:xfrm>
            <a:off x="342314" y="742635"/>
            <a:ext cx="115073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Казанские походы 1547–1552 гг.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9A9094-8C1F-42B5-AA87-21B45D687D65}"/>
              </a:ext>
            </a:extLst>
          </p:cNvPr>
          <p:cNvSpPr txBox="1"/>
          <p:nvPr/>
        </p:nvSpPr>
        <p:spPr>
          <a:xfrm>
            <a:off x="8796997" y="5728615"/>
            <a:ext cx="3052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6793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6419A8-6062-4BDF-B643-F57A076924D2}"/>
              </a:ext>
            </a:extLst>
          </p:cNvPr>
          <p:cNvSpPr txBox="1"/>
          <p:nvPr/>
        </p:nvSpPr>
        <p:spPr>
          <a:xfrm>
            <a:off x="2332892" y="1716259"/>
            <a:ext cx="75262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500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создателем пушек во время правления Ивана III?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E28735-0DF7-4799-B42B-8AB9D4D8C865}"/>
              </a:ext>
            </a:extLst>
          </p:cNvPr>
          <p:cNvSpPr txBox="1"/>
          <p:nvPr/>
        </p:nvSpPr>
        <p:spPr>
          <a:xfrm>
            <a:off x="8384345" y="5683348"/>
            <a:ext cx="3390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2197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0563C0-E456-4E85-914C-57D34FD19640}"/>
              </a:ext>
            </a:extLst>
          </p:cNvPr>
          <p:cNvSpPr txBox="1"/>
          <p:nvPr/>
        </p:nvSpPr>
        <p:spPr>
          <a:xfrm>
            <a:off x="1629507" y="703384"/>
            <a:ext cx="893298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 Фиораванти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6A8710-8428-4BD3-A74C-6033A754888A}"/>
              </a:ext>
            </a:extLst>
          </p:cNvPr>
          <p:cNvSpPr txBox="1"/>
          <p:nvPr/>
        </p:nvSpPr>
        <p:spPr>
          <a:xfrm>
            <a:off x="8792308" y="5737368"/>
            <a:ext cx="3024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5300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AB7195-9132-48D3-B906-9942BD68B2F4}"/>
              </a:ext>
            </a:extLst>
          </p:cNvPr>
          <p:cNvSpPr txBox="1"/>
          <p:nvPr/>
        </p:nvSpPr>
        <p:spPr>
          <a:xfrm>
            <a:off x="1589650" y="1420837"/>
            <a:ext cx="927060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500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собор, особенностью которого стали около шестисот резных композиций на фасадах?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B57367-E925-4964-8A5B-56023D72B0AB}"/>
              </a:ext>
            </a:extLst>
          </p:cNvPr>
          <p:cNvSpPr txBox="1"/>
          <p:nvPr/>
        </p:nvSpPr>
        <p:spPr>
          <a:xfrm>
            <a:off x="9129932" y="5669280"/>
            <a:ext cx="2644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9888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F07459-2B0D-40E2-8EE9-FCDD06493416}"/>
              </a:ext>
            </a:extLst>
          </p:cNvPr>
          <p:cNvSpPr txBox="1"/>
          <p:nvPr/>
        </p:nvSpPr>
        <p:spPr>
          <a:xfrm>
            <a:off x="492369" y="661182"/>
            <a:ext cx="1091652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Дмитриевский собор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FAC998-32A4-448D-8AC8-66FA8BBE2CC9}"/>
              </a:ext>
            </a:extLst>
          </p:cNvPr>
          <p:cNvSpPr txBox="1"/>
          <p:nvPr/>
        </p:nvSpPr>
        <p:spPr>
          <a:xfrm>
            <a:off x="8299938" y="5647162"/>
            <a:ext cx="3474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2172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BF8FD5-BA48-45D0-BBA0-A58BF1663CF0}"/>
              </a:ext>
            </a:extLst>
          </p:cNvPr>
          <p:cNvSpPr txBox="1"/>
          <p:nvPr/>
        </p:nvSpPr>
        <p:spPr>
          <a:xfrm>
            <a:off x="426720" y="1645920"/>
            <a:ext cx="113385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500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подземного мира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восточных славян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ACF6B3-4C53-4244-ACFE-A138E7AACF49}"/>
              </a:ext>
            </a:extLst>
          </p:cNvPr>
          <p:cNvSpPr txBox="1"/>
          <p:nvPr/>
        </p:nvSpPr>
        <p:spPr>
          <a:xfrm>
            <a:off x="8510954" y="5615260"/>
            <a:ext cx="3221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6968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C1E410-C186-425E-9241-89ACD95CE4E9}"/>
              </a:ext>
            </a:extLst>
          </p:cNvPr>
          <p:cNvSpPr txBox="1"/>
          <p:nvPr/>
        </p:nvSpPr>
        <p:spPr>
          <a:xfrm>
            <a:off x="860474" y="1229804"/>
            <a:ext cx="10471052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Симаргл</a:t>
            </a:r>
            <a:endParaRPr lang="ru-RU" sz="1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CA5673-0AC5-4C16-87F6-905757E522DE}"/>
              </a:ext>
            </a:extLst>
          </p:cNvPr>
          <p:cNvSpPr txBox="1"/>
          <p:nvPr/>
        </p:nvSpPr>
        <p:spPr>
          <a:xfrm>
            <a:off x="8609427" y="5705066"/>
            <a:ext cx="3305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062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0143CC-A505-40A1-A090-02DB455CDA6B}"/>
              </a:ext>
            </a:extLst>
          </p:cNvPr>
          <p:cNvSpPr txBox="1"/>
          <p:nvPr/>
        </p:nvSpPr>
        <p:spPr>
          <a:xfrm>
            <a:off x="1716258" y="1491174"/>
            <a:ext cx="8553157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Рейтары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D433EC-7882-4C21-BD0B-52E5C68F9E12}"/>
              </a:ext>
            </a:extLst>
          </p:cNvPr>
          <p:cNvSpPr txBox="1"/>
          <p:nvPr/>
        </p:nvSpPr>
        <p:spPr>
          <a:xfrm>
            <a:off x="8326315" y="5758470"/>
            <a:ext cx="3886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0763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5A9700-0FAC-44D2-A8F0-E44F3C1C2B22}"/>
              </a:ext>
            </a:extLst>
          </p:cNvPr>
          <p:cNvSpPr txBox="1"/>
          <p:nvPr/>
        </p:nvSpPr>
        <p:spPr>
          <a:xfrm>
            <a:off x="475956" y="1351508"/>
            <a:ext cx="1124008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500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«На, съешь, ты же питаешься мясом человеческим». 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Кто, по преданию, сказал это Ивану Грозному?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71BB40-D0C0-4913-BF39-23EAD7EED212}"/>
              </a:ext>
            </a:extLst>
          </p:cNvPr>
          <p:cNvSpPr txBox="1"/>
          <p:nvPr/>
        </p:nvSpPr>
        <p:spPr>
          <a:xfrm>
            <a:off x="8635218" y="5739618"/>
            <a:ext cx="3080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22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A27206-44FD-4E37-AA8F-77ED74D868B0}"/>
              </a:ext>
            </a:extLst>
          </p:cNvPr>
          <p:cNvSpPr txBox="1"/>
          <p:nvPr/>
        </p:nvSpPr>
        <p:spPr>
          <a:xfrm>
            <a:off x="82062" y="423750"/>
            <a:ext cx="1202787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Миколка</a:t>
            </a:r>
            <a:r>
              <a:rPr lang="ru-RU" sz="10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Свят –юродивый Пскова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3AD73E-0582-45CF-9EFD-DA4FCFE4AB76}"/>
              </a:ext>
            </a:extLst>
          </p:cNvPr>
          <p:cNvSpPr txBox="1"/>
          <p:nvPr/>
        </p:nvSpPr>
        <p:spPr>
          <a:xfrm>
            <a:off x="8201464" y="5726364"/>
            <a:ext cx="3587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4987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6EA938-601E-43DC-AE88-90789C717269}"/>
              </a:ext>
            </a:extLst>
          </p:cNvPr>
          <p:cNvSpPr txBox="1"/>
          <p:nvPr/>
        </p:nvSpPr>
        <p:spPr>
          <a:xfrm>
            <a:off x="2588455" y="731520"/>
            <a:ext cx="680876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500</a:t>
            </a:r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945FCE-EB6F-4CFB-9C25-3360CFBE0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22" y="2426578"/>
            <a:ext cx="5761219" cy="29613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8C646A-5483-40D3-BCFE-D785D93AD522}"/>
              </a:ext>
            </a:extLst>
          </p:cNvPr>
          <p:cNvSpPr txBox="1"/>
          <p:nvPr/>
        </p:nvSpPr>
        <p:spPr>
          <a:xfrm>
            <a:off x="6096000" y="2845423"/>
            <a:ext cx="60983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город изображен под чёрным прямоугольником?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90FB8F-4ADE-4078-88A3-F498B5AA58F8}"/>
              </a:ext>
            </a:extLst>
          </p:cNvPr>
          <p:cNvSpPr txBox="1"/>
          <p:nvPr/>
        </p:nvSpPr>
        <p:spPr>
          <a:xfrm>
            <a:off x="9145172" y="5655212"/>
            <a:ext cx="2630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8850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9CD0DE-CB5C-4416-9071-EDC09AAAF1B3}"/>
              </a:ext>
            </a:extLst>
          </p:cNvPr>
          <p:cNvSpPr txBox="1"/>
          <p:nvPr/>
        </p:nvSpPr>
        <p:spPr>
          <a:xfrm>
            <a:off x="2677551" y="1336431"/>
            <a:ext cx="6836898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Тверь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D790BE-BF0D-425D-98D3-8275A4CF1FC1}"/>
              </a:ext>
            </a:extLst>
          </p:cNvPr>
          <p:cNvSpPr txBox="1"/>
          <p:nvPr/>
        </p:nvSpPr>
        <p:spPr>
          <a:xfrm>
            <a:off x="7439464" y="5648178"/>
            <a:ext cx="4375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1273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1DC204-3861-415D-BB5B-E2F43F74F7F1}"/>
              </a:ext>
            </a:extLst>
          </p:cNvPr>
          <p:cNvSpPr txBox="1"/>
          <p:nvPr/>
        </p:nvSpPr>
        <p:spPr>
          <a:xfrm>
            <a:off x="1069144" y="2879804"/>
            <a:ext cx="104522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Подведение итогов и награждение</a:t>
            </a:r>
          </a:p>
        </p:txBody>
      </p:sp>
    </p:spTree>
    <p:extLst>
      <p:ext uri="{BB962C8B-B14F-4D97-AF65-F5344CB8AC3E}">
        <p14:creationId xmlns:p14="http://schemas.microsoft.com/office/powerpoint/2010/main" val="41179461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3A51F-06A0-450A-BCCD-03BEC224D3FF}"/>
              </a:ext>
            </a:extLst>
          </p:cNvPr>
          <p:cNvSpPr txBox="1"/>
          <p:nvPr/>
        </p:nvSpPr>
        <p:spPr>
          <a:xfrm>
            <a:off x="2380371" y="2837601"/>
            <a:ext cx="74312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57527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7CA097-55AC-46AE-BF99-CA13D806876B}"/>
              </a:ext>
            </a:extLst>
          </p:cNvPr>
          <p:cNvSpPr txBox="1"/>
          <p:nvPr/>
        </p:nvSpPr>
        <p:spPr>
          <a:xfrm>
            <a:off x="1716257" y="1448972"/>
            <a:ext cx="875010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100</a:t>
            </a: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материал использовался для повседневной переписки в северных районах Древней Руси?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431A2B-4BDF-4954-BAE4-0D8EFD2A6AC0}"/>
              </a:ext>
            </a:extLst>
          </p:cNvPr>
          <p:cNvSpPr txBox="1"/>
          <p:nvPr/>
        </p:nvSpPr>
        <p:spPr>
          <a:xfrm>
            <a:off x="9523828" y="5669280"/>
            <a:ext cx="216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9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AD98EC-348E-449F-812C-545341287CCA}"/>
              </a:ext>
            </a:extLst>
          </p:cNvPr>
          <p:cNvSpPr txBox="1"/>
          <p:nvPr/>
        </p:nvSpPr>
        <p:spPr>
          <a:xfrm>
            <a:off x="3036277" y="1139483"/>
            <a:ext cx="6119446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F9445C-0184-4BE5-ACE0-17A9B28C99B0}"/>
              </a:ext>
            </a:extLst>
          </p:cNvPr>
          <p:cNvSpPr txBox="1"/>
          <p:nvPr/>
        </p:nvSpPr>
        <p:spPr>
          <a:xfrm>
            <a:off x="8764172" y="5584874"/>
            <a:ext cx="3137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890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45DEFA-DA84-4B01-A8DC-EA92D0F44746}"/>
              </a:ext>
            </a:extLst>
          </p:cNvPr>
          <p:cNvSpPr txBox="1"/>
          <p:nvPr/>
        </p:nvSpPr>
        <p:spPr>
          <a:xfrm>
            <a:off x="1983544" y="1572463"/>
            <a:ext cx="852502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 100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князей начал объединение земель вокруг земли?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C1DF98-1AB0-4A87-A5CC-9E12D275F0C3}"/>
              </a:ext>
            </a:extLst>
          </p:cNvPr>
          <p:cNvSpPr txBox="1"/>
          <p:nvPr/>
        </p:nvSpPr>
        <p:spPr>
          <a:xfrm>
            <a:off x="9762977" y="5669280"/>
            <a:ext cx="2053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784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392794-C489-47BB-9DD6-019ECB3236D1}"/>
              </a:ext>
            </a:extLst>
          </p:cNvPr>
          <p:cNvSpPr txBox="1"/>
          <p:nvPr/>
        </p:nvSpPr>
        <p:spPr>
          <a:xfrm>
            <a:off x="968326" y="1420838"/>
            <a:ext cx="10255347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en-US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3D8189-9753-43F3-A701-9776503C9C08}"/>
              </a:ext>
            </a:extLst>
          </p:cNvPr>
          <p:cNvSpPr txBox="1"/>
          <p:nvPr/>
        </p:nvSpPr>
        <p:spPr>
          <a:xfrm>
            <a:off x="8806376" y="5641144"/>
            <a:ext cx="2982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ВОПРОСЫ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65954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211</TotalTime>
  <Words>759</Words>
  <Application>Microsoft Office PowerPoint</Application>
  <PresentationFormat>Широкоэкранный</PresentationFormat>
  <Paragraphs>232</Paragraphs>
  <Slides>55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9" baseType="lpstr">
      <vt:lpstr>Calibri</vt:lpstr>
      <vt:lpstr>Corbel</vt:lpstr>
      <vt:lpstr>Times New Roman</vt:lpstr>
      <vt:lpstr>Базис</vt:lpstr>
      <vt:lpstr>Своя игра:  от Рюрика до Ивана IV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игры</dc:title>
  <dc:creator>Финицких Анастасия Сергеевна</dc:creator>
  <cp:lastModifiedBy>Анастасия Финицких</cp:lastModifiedBy>
  <cp:revision>22</cp:revision>
  <dcterms:created xsi:type="dcterms:W3CDTF">2020-11-13T22:06:34Z</dcterms:created>
  <dcterms:modified xsi:type="dcterms:W3CDTF">2020-11-19T14:45:20Z</dcterms:modified>
</cp:coreProperties>
</file>