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3" r:id="rId1"/>
  </p:sldMasterIdLst>
  <p:sldIdLst>
    <p:sldId id="256" r:id="rId2"/>
    <p:sldId id="257" r:id="rId3"/>
    <p:sldId id="302" r:id="rId4"/>
    <p:sldId id="303" r:id="rId5"/>
    <p:sldId id="304" r:id="rId6"/>
    <p:sldId id="305" r:id="rId7"/>
    <p:sldId id="306" r:id="rId8"/>
    <p:sldId id="311" r:id="rId9"/>
    <p:sldId id="312" r:id="rId10"/>
    <p:sldId id="307" r:id="rId11"/>
    <p:sldId id="308" r:id="rId12"/>
    <p:sldId id="309" r:id="rId13"/>
    <p:sldId id="310" r:id="rId14"/>
    <p:sldId id="269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68" r:id="rId37"/>
    <p:sldId id="270" r:id="rId38"/>
    <p:sldId id="271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  <p:sldId id="292" r:id="rId49"/>
    <p:sldId id="293" r:id="rId50"/>
    <p:sldId id="294" r:id="rId51"/>
    <p:sldId id="295" r:id="rId52"/>
    <p:sldId id="296" r:id="rId53"/>
    <p:sldId id="297" r:id="rId54"/>
    <p:sldId id="298" r:id="rId55"/>
    <p:sldId id="299" r:id="rId56"/>
    <p:sldId id="300" r:id="rId57"/>
    <p:sldId id="301" r:id="rId58"/>
    <p:sldId id="313" r:id="rId59"/>
    <p:sldId id="314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642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91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92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51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72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794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6412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946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924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391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355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2AEE198-E71D-48F5-9D1D-B5502866CB74}" type="datetimeFigureOut">
              <a:rPr lang="ru-RU" smtClean="0"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77D4257-795F-4219-951B-BFC060417E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8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E14DC1-1B21-43DE-A69F-D0AEB546300C}"/>
              </a:ext>
            </a:extLst>
          </p:cNvPr>
          <p:cNvSpPr txBox="1"/>
          <p:nvPr/>
        </p:nvSpPr>
        <p:spPr>
          <a:xfrm>
            <a:off x="1414975" y="1721140"/>
            <a:ext cx="9362050" cy="255454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Галопом </a:t>
            </a:r>
          </a:p>
          <a:p>
            <a:pPr algn="ctr"/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Древней Руси</a:t>
            </a:r>
          </a:p>
        </p:txBody>
      </p:sp>
    </p:spTree>
    <p:extLst>
      <p:ext uri="{BB962C8B-B14F-4D97-AF65-F5344CB8AC3E}">
        <p14:creationId xmlns:p14="http://schemas.microsoft.com/office/powerpoint/2010/main" val="3428326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472B19-8D31-49E5-9CAA-12439467DCD1}"/>
              </a:ext>
            </a:extLst>
          </p:cNvPr>
          <p:cNvSpPr txBox="1"/>
          <p:nvPr/>
        </p:nvSpPr>
        <p:spPr>
          <a:xfrm>
            <a:off x="672904" y="305068"/>
            <a:ext cx="10581249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Вначале княжил в Новгороде, где был вместе с Добрыней, дядей со стороны матери; «убоявшись» брата Ярополка, «бежал за море». Вернулся в Новгород с варяжским отрядом. Захватил Полоцк, убил правившего там князя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Рогволда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силой взял в жёны его дочь Рогнеду.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киевского князя и его годы 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823743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AAC4B4-2F0F-482C-A5FF-68C61DF43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64" y="344805"/>
            <a:ext cx="4643239" cy="61683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3DA5F0-FDFE-44C1-826E-1482A4D28DF1}"/>
              </a:ext>
            </a:extLst>
          </p:cNvPr>
          <p:cNvSpPr txBox="1"/>
          <p:nvPr/>
        </p:nvSpPr>
        <p:spPr>
          <a:xfrm>
            <a:off x="6096000" y="1813173"/>
            <a:ext cx="464323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Святой, Красное Солнышко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980-1015 гг.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799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3186BA-7177-4B26-9D72-125F49AC4B79}"/>
              </a:ext>
            </a:extLst>
          </p:cNvPr>
          <p:cNvSpPr txBox="1"/>
          <p:nvPr/>
        </p:nvSpPr>
        <p:spPr>
          <a:xfrm>
            <a:off x="1547447" y="1153551"/>
            <a:ext cx="948162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№5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реальный правитель Древней Руси. По преданию, умер от укуса змеи. Похоронен на горе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Щековице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возле Киева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князя и его годы 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403492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5170BC1-C800-4ACE-8219-BFFE0BE85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4" y="589158"/>
            <a:ext cx="4056917" cy="56796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C18624-F734-4E36-9185-C29B49052994}"/>
              </a:ext>
            </a:extLst>
          </p:cNvPr>
          <p:cNvSpPr txBox="1"/>
          <p:nvPr/>
        </p:nvSpPr>
        <p:spPr>
          <a:xfrm>
            <a:off x="5387926" y="1927274"/>
            <a:ext cx="520504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Вещий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879-912 гг.</a:t>
            </a:r>
          </a:p>
        </p:txBody>
      </p:sp>
    </p:spTree>
    <p:extLst>
      <p:ext uri="{BB962C8B-B14F-4D97-AF65-F5344CB8AC3E}">
        <p14:creationId xmlns:p14="http://schemas.microsoft.com/office/powerpoint/2010/main" val="1458920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94EF1D-F76F-4CD8-AEC4-411820A58D5F}"/>
              </a:ext>
            </a:extLst>
          </p:cNvPr>
          <p:cNvSpPr txBox="1"/>
          <p:nvPr/>
        </p:nvSpPr>
        <p:spPr>
          <a:xfrm>
            <a:off x="1720947" y="1859340"/>
            <a:ext cx="87501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 №2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«Интересный случай»</a:t>
            </a:r>
          </a:p>
        </p:txBody>
      </p:sp>
    </p:spTree>
    <p:extLst>
      <p:ext uri="{BB962C8B-B14F-4D97-AF65-F5344CB8AC3E}">
        <p14:creationId xmlns:p14="http://schemas.microsoft.com/office/powerpoint/2010/main" val="2237863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4A51D1-3ADB-4AB8-B98C-0DBCEB72A530}"/>
              </a:ext>
            </a:extLst>
          </p:cNvPr>
          <p:cNvSpPr txBox="1"/>
          <p:nvPr/>
        </p:nvSpPr>
        <p:spPr>
          <a:xfrm>
            <a:off x="820615" y="942535"/>
            <a:ext cx="1055076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Какому событию посвящена данная цитата: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«Земля наша велика и обильна, а порядка в ней нет. Приходите княжить и владеть нами»?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ответе укажите событие и его дату</a:t>
            </a:r>
          </a:p>
        </p:txBody>
      </p:sp>
    </p:spTree>
    <p:extLst>
      <p:ext uri="{BB962C8B-B14F-4D97-AF65-F5344CB8AC3E}">
        <p14:creationId xmlns:p14="http://schemas.microsoft.com/office/powerpoint/2010/main" val="3580092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2B1F60-999B-405B-A430-2B29857BF15F}"/>
              </a:ext>
            </a:extLst>
          </p:cNvPr>
          <p:cNvSpPr txBox="1"/>
          <p:nvPr/>
        </p:nvSpPr>
        <p:spPr>
          <a:xfrm>
            <a:off x="2039814" y="1589650"/>
            <a:ext cx="78216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Призвание варягов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862 год</a:t>
            </a:r>
          </a:p>
        </p:txBody>
      </p:sp>
    </p:spTree>
    <p:extLst>
      <p:ext uri="{BB962C8B-B14F-4D97-AF65-F5344CB8AC3E}">
        <p14:creationId xmlns:p14="http://schemas.microsoft.com/office/powerpoint/2010/main" val="2921569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9DABDD-E923-4074-A414-E883BAC42E30}"/>
              </a:ext>
            </a:extLst>
          </p:cNvPr>
          <p:cNvSpPr txBox="1"/>
          <p:nvPr/>
        </p:nvSpPr>
        <p:spPr>
          <a:xfrm>
            <a:off x="201638" y="960182"/>
            <a:ext cx="1165742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мы знаем, что Рюрик и его братья откликнулись на предложение княжить. Рюрик основался в Новгороде,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Синеус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Белоозере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Трувор?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название города, в котором он основался</a:t>
            </a:r>
          </a:p>
        </p:txBody>
      </p:sp>
    </p:spTree>
    <p:extLst>
      <p:ext uri="{BB962C8B-B14F-4D97-AF65-F5344CB8AC3E}">
        <p14:creationId xmlns:p14="http://schemas.microsoft.com/office/powerpoint/2010/main" val="1114219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85AEAD-49D3-42B0-BFA1-412D23BB830B}"/>
              </a:ext>
            </a:extLst>
          </p:cNvPr>
          <p:cNvSpPr txBox="1"/>
          <p:nvPr/>
        </p:nvSpPr>
        <p:spPr>
          <a:xfrm>
            <a:off x="2419643" y="1899139"/>
            <a:ext cx="706198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Изборск</a:t>
            </a:r>
          </a:p>
        </p:txBody>
      </p:sp>
    </p:spTree>
    <p:extLst>
      <p:ext uri="{BB962C8B-B14F-4D97-AF65-F5344CB8AC3E}">
        <p14:creationId xmlns:p14="http://schemas.microsoft.com/office/powerpoint/2010/main" val="1888669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D0E8BA-78A6-4C61-BBB0-E89C8D361D4E}"/>
              </a:ext>
            </a:extLst>
          </p:cNvPr>
          <p:cNvSpPr txBox="1"/>
          <p:nvPr/>
        </p:nvSpPr>
        <p:spPr>
          <a:xfrm>
            <a:off x="2532185" y="1266093"/>
            <a:ext cx="752621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Отправляясь в очередной поход на хазар, Святослав произнёс свою знаменитую фразу.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её</a:t>
            </a:r>
          </a:p>
        </p:txBody>
      </p:sp>
    </p:spTree>
    <p:extLst>
      <p:ext uri="{BB962C8B-B14F-4D97-AF65-F5344CB8AC3E}">
        <p14:creationId xmlns:p14="http://schemas.microsoft.com/office/powerpoint/2010/main" val="2812871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4A5A75-390A-4C56-86FC-E6A3CC9E5567}"/>
              </a:ext>
            </a:extLst>
          </p:cNvPr>
          <p:cNvSpPr txBox="1"/>
          <p:nvPr/>
        </p:nvSpPr>
        <p:spPr>
          <a:xfrm>
            <a:off x="342314" y="179249"/>
            <a:ext cx="11507372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игре будет 5 туров: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«Персоны града»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«Интересный случай»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«Взгляд из Древней Руси»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«Пальцем в карту»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«Узнай место»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Ваша задача за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минуту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обдумать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вопрос в команде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предложить ответ судье: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вначале выслушиваются все ответы команд, потом объявляется верный. За правильный ответ команда получает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балл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получить за скорость, если ваша готовность отвечать будет первой, а ответ – правильным. В конце игры подводятся итоги: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набрал больше баллов, тот и победил.</a:t>
            </a:r>
          </a:p>
        </p:txBody>
      </p:sp>
    </p:spTree>
    <p:extLst>
      <p:ext uri="{BB962C8B-B14F-4D97-AF65-F5344CB8AC3E}">
        <p14:creationId xmlns:p14="http://schemas.microsoft.com/office/powerpoint/2010/main" val="3267650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DC4DB7-A4E3-4104-BCFE-3209C154774E}"/>
              </a:ext>
            </a:extLst>
          </p:cNvPr>
          <p:cNvSpPr txBox="1"/>
          <p:nvPr/>
        </p:nvSpPr>
        <p:spPr>
          <a:xfrm>
            <a:off x="2712720" y="1828801"/>
            <a:ext cx="676656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«Иду на Вы»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325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468024-8233-4AB5-A585-6C72F8FFBAB1}"/>
              </a:ext>
            </a:extLst>
          </p:cNvPr>
          <p:cNvSpPr txBox="1"/>
          <p:nvPr/>
        </p:nvSpPr>
        <p:spPr>
          <a:xfrm>
            <a:off x="1502898" y="706963"/>
            <a:ext cx="918620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«Русской Правде» за убийство холопа должны были заплатить 5 гривен, за дружинника – 40 гривен, за высших служителей – 80 гривен.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гривен нужно было заплатить за убийство князя?</a:t>
            </a:r>
          </a:p>
        </p:txBody>
      </p:sp>
    </p:spTree>
    <p:extLst>
      <p:ext uri="{BB962C8B-B14F-4D97-AF65-F5344CB8AC3E}">
        <p14:creationId xmlns:p14="http://schemas.microsoft.com/office/powerpoint/2010/main" val="1998117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0874A9-1639-4B4F-A248-030ED3EC4CC8}"/>
              </a:ext>
            </a:extLst>
          </p:cNvPr>
          <p:cNvSpPr txBox="1"/>
          <p:nvPr/>
        </p:nvSpPr>
        <p:spPr>
          <a:xfrm>
            <a:off x="1913207" y="1574022"/>
            <a:ext cx="873603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«Русской Правде» нет таких данных, но мы можем сделать вывод, что князь был бесценен</a:t>
            </a:r>
          </a:p>
        </p:txBody>
      </p:sp>
    </p:spTree>
    <p:extLst>
      <p:ext uri="{BB962C8B-B14F-4D97-AF65-F5344CB8AC3E}">
        <p14:creationId xmlns:p14="http://schemas.microsoft.com/office/powerpoint/2010/main" val="3214577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F6E7F4-DF70-4DD6-819F-7DA35AC535C7}"/>
              </a:ext>
            </a:extLst>
          </p:cNvPr>
          <p:cNvSpPr txBox="1"/>
          <p:nvPr/>
        </p:nvSpPr>
        <p:spPr>
          <a:xfrm>
            <a:off x="1505244" y="1434905"/>
            <a:ext cx="950976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№5</a:t>
            </a:r>
          </a:p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945 году произошло восстание древлян, в ходе которого убили князя Игоря.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причину данного восстания</a:t>
            </a:r>
          </a:p>
        </p:txBody>
      </p:sp>
    </p:spTree>
    <p:extLst>
      <p:ext uri="{BB962C8B-B14F-4D97-AF65-F5344CB8AC3E}">
        <p14:creationId xmlns:p14="http://schemas.microsoft.com/office/powerpoint/2010/main" val="3876651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68A8CF-3F27-49F0-8C5E-A496BA30FFE9}"/>
              </a:ext>
            </a:extLst>
          </p:cNvPr>
          <p:cNvSpPr txBox="1"/>
          <p:nvPr/>
        </p:nvSpPr>
        <p:spPr>
          <a:xfrm>
            <a:off x="2466535" y="1941342"/>
            <a:ext cx="72589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Повторный сбор налога Игорем</a:t>
            </a:r>
          </a:p>
        </p:txBody>
      </p:sp>
    </p:spTree>
    <p:extLst>
      <p:ext uri="{BB962C8B-B14F-4D97-AF65-F5344CB8AC3E}">
        <p14:creationId xmlns:p14="http://schemas.microsoft.com/office/powerpoint/2010/main" val="39435571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C39AFE-BF8E-46F5-B54E-BD0F1B900898}"/>
              </a:ext>
            </a:extLst>
          </p:cNvPr>
          <p:cNvSpPr txBox="1"/>
          <p:nvPr/>
        </p:nvSpPr>
        <p:spPr>
          <a:xfrm>
            <a:off x="1950720" y="1859340"/>
            <a:ext cx="8609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 №3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«Взгляд из Древней Руси»</a:t>
            </a:r>
          </a:p>
        </p:txBody>
      </p:sp>
    </p:spTree>
    <p:extLst>
      <p:ext uri="{BB962C8B-B14F-4D97-AF65-F5344CB8AC3E}">
        <p14:creationId xmlns:p14="http://schemas.microsoft.com/office/powerpoint/2010/main" val="1719888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D30804-F270-47AD-9848-55ABB7043FFF}"/>
              </a:ext>
            </a:extLst>
          </p:cNvPr>
          <p:cNvSpPr txBox="1"/>
          <p:nvPr/>
        </p:nvSpPr>
        <p:spPr>
          <a:xfrm>
            <a:off x="1418493" y="1026941"/>
            <a:ext cx="955430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древняя общинная организация на Руси с определёнными поземельными границами и круговою ответственностью в определённых случаях?</a:t>
            </a:r>
          </a:p>
        </p:txBody>
      </p:sp>
    </p:spTree>
    <p:extLst>
      <p:ext uri="{BB962C8B-B14F-4D97-AF65-F5344CB8AC3E}">
        <p14:creationId xmlns:p14="http://schemas.microsoft.com/office/powerpoint/2010/main" val="31766586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CA5EB7-85E5-49DB-9DF4-FFC9F15F5B98}"/>
              </a:ext>
            </a:extLst>
          </p:cNvPr>
          <p:cNvSpPr txBox="1"/>
          <p:nvPr/>
        </p:nvSpPr>
        <p:spPr>
          <a:xfrm>
            <a:off x="6523892" y="2326417"/>
            <a:ext cx="6098344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Вервь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2545ED-0F99-48A6-85C6-017E355FD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367" y="1321309"/>
            <a:ext cx="7344869" cy="421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154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D63DEF-1DA4-46AE-9680-18C73F3E0F51}"/>
              </a:ext>
            </a:extLst>
          </p:cNvPr>
          <p:cNvSpPr txBox="1"/>
          <p:nvPr/>
        </p:nvSpPr>
        <p:spPr>
          <a:xfrm>
            <a:off x="1844626" y="1326871"/>
            <a:ext cx="850274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термин обозначает сочетание в верованиях жителей Руси X-XIII вв. языческих и христианских представлений?</a:t>
            </a:r>
          </a:p>
        </p:txBody>
      </p:sp>
    </p:spTree>
    <p:extLst>
      <p:ext uri="{BB962C8B-B14F-4D97-AF65-F5344CB8AC3E}">
        <p14:creationId xmlns:p14="http://schemas.microsoft.com/office/powerpoint/2010/main" val="14449707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6ECCAF-48EB-4E42-B4AD-68FE5078FA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865"/>
          <a:stretch/>
        </p:blipFill>
        <p:spPr>
          <a:xfrm>
            <a:off x="594806" y="1622063"/>
            <a:ext cx="7508185" cy="36138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E7C216-0DBC-491B-992B-01E9C13044F5}"/>
              </a:ext>
            </a:extLst>
          </p:cNvPr>
          <p:cNvSpPr txBox="1"/>
          <p:nvPr/>
        </p:nvSpPr>
        <p:spPr>
          <a:xfrm>
            <a:off x="8679766" y="2326417"/>
            <a:ext cx="2465362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Двоеверие</a:t>
            </a:r>
          </a:p>
        </p:txBody>
      </p:sp>
    </p:spTree>
    <p:extLst>
      <p:ext uri="{BB962C8B-B14F-4D97-AF65-F5344CB8AC3E}">
        <p14:creationId xmlns:p14="http://schemas.microsoft.com/office/powerpoint/2010/main" val="621451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F4B6C5-529F-4F73-B753-8A1E116BE41C}"/>
              </a:ext>
            </a:extLst>
          </p:cNvPr>
          <p:cNvSpPr txBox="1"/>
          <p:nvPr/>
        </p:nvSpPr>
        <p:spPr>
          <a:xfrm>
            <a:off x="2276621" y="1859340"/>
            <a:ext cx="79224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 №1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«Персоны града»</a:t>
            </a:r>
          </a:p>
        </p:txBody>
      </p:sp>
    </p:spTree>
    <p:extLst>
      <p:ext uri="{BB962C8B-B14F-4D97-AF65-F5344CB8AC3E}">
        <p14:creationId xmlns:p14="http://schemas.microsoft.com/office/powerpoint/2010/main" val="9889142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87ADE9A-1DA2-4A4E-9771-A107025A8748}"/>
              </a:ext>
            </a:extLst>
          </p:cNvPr>
          <p:cNvSpPr txBox="1"/>
          <p:nvPr/>
        </p:nvSpPr>
        <p:spPr>
          <a:xfrm>
            <a:off x="2050366" y="1303830"/>
            <a:ext cx="8458200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назывался денежный штраф, судебная пошлина в пользу князя за убийство, который заменил обычай кровной мести?</a:t>
            </a:r>
          </a:p>
        </p:txBody>
      </p:sp>
    </p:spTree>
    <p:extLst>
      <p:ext uri="{BB962C8B-B14F-4D97-AF65-F5344CB8AC3E}">
        <p14:creationId xmlns:p14="http://schemas.microsoft.com/office/powerpoint/2010/main" val="8544965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C7D8AB-9157-4CBC-8118-324029AE0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270" y="1058981"/>
            <a:ext cx="7021708" cy="47400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2A8EE5-4E23-411E-B7C4-79162C3799E8}"/>
              </a:ext>
            </a:extLst>
          </p:cNvPr>
          <p:cNvSpPr txBox="1"/>
          <p:nvPr/>
        </p:nvSpPr>
        <p:spPr>
          <a:xfrm>
            <a:off x="8437098" y="2459503"/>
            <a:ext cx="2577905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Вира</a:t>
            </a:r>
          </a:p>
        </p:txBody>
      </p:sp>
    </p:spTree>
    <p:extLst>
      <p:ext uri="{BB962C8B-B14F-4D97-AF65-F5344CB8AC3E}">
        <p14:creationId xmlns:p14="http://schemas.microsoft.com/office/powerpoint/2010/main" val="34492661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27C9C8-82C1-49B0-9565-D67FF57BA6E7}"/>
              </a:ext>
            </a:extLst>
          </p:cNvPr>
          <p:cNvSpPr txBox="1"/>
          <p:nvPr/>
        </p:nvSpPr>
        <p:spPr>
          <a:xfrm>
            <a:off x="996461" y="582067"/>
            <a:ext cx="1019907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форма самоуправления в Древней Руси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вв., собрание, сходка городской или племенной общины для решения вопросов войны и мира, избрания князей и воевод, принятия законов, решения вопросов по договорам с другими землями, житейских повседневных вопросов?</a:t>
            </a:r>
          </a:p>
        </p:txBody>
      </p:sp>
    </p:spTree>
    <p:extLst>
      <p:ext uri="{BB962C8B-B14F-4D97-AF65-F5344CB8AC3E}">
        <p14:creationId xmlns:p14="http://schemas.microsoft.com/office/powerpoint/2010/main" val="8618019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A4E549-DB77-43C5-B80A-08706EF1B2DA}"/>
              </a:ext>
            </a:extLst>
          </p:cNvPr>
          <p:cNvSpPr txBox="1"/>
          <p:nvPr/>
        </p:nvSpPr>
        <p:spPr>
          <a:xfrm>
            <a:off x="8342141" y="2581226"/>
            <a:ext cx="2521633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A2BEC8-357C-4D18-8983-FFC56C711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75" y="1493720"/>
            <a:ext cx="7304995" cy="417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9331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6E3CAD-742B-44FB-9191-C28FDF082439}"/>
              </a:ext>
            </a:extLst>
          </p:cNvPr>
          <p:cNvSpPr txBox="1"/>
          <p:nvPr/>
        </p:nvSpPr>
        <p:spPr>
          <a:xfrm>
            <a:off x="2303583" y="1300448"/>
            <a:ext cx="7881425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 5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 древнерусском государстве назывались крестьяне, порвавшие с общиной и не пользовавшиеся ее покровительством?</a:t>
            </a:r>
          </a:p>
        </p:txBody>
      </p:sp>
    </p:spTree>
    <p:extLst>
      <p:ext uri="{BB962C8B-B14F-4D97-AF65-F5344CB8AC3E}">
        <p14:creationId xmlns:p14="http://schemas.microsoft.com/office/powerpoint/2010/main" val="35584591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837D76-511D-4B4A-A3CE-E783D0E93137}"/>
              </a:ext>
            </a:extLst>
          </p:cNvPr>
          <p:cNvSpPr txBox="1"/>
          <p:nvPr/>
        </p:nvSpPr>
        <p:spPr>
          <a:xfrm>
            <a:off x="8342140" y="2527200"/>
            <a:ext cx="2434883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8AC493-3126-436B-A560-96AE99833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00" y="1012656"/>
            <a:ext cx="6645216" cy="502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132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E80F42-5AB2-40E4-80BD-0DA28EED2334}"/>
              </a:ext>
            </a:extLst>
          </p:cNvPr>
          <p:cNvSpPr txBox="1"/>
          <p:nvPr/>
        </p:nvSpPr>
        <p:spPr>
          <a:xfrm>
            <a:off x="1392701" y="2091566"/>
            <a:ext cx="9744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 №4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«Пальцем в карту»</a:t>
            </a:r>
          </a:p>
        </p:txBody>
      </p:sp>
    </p:spTree>
    <p:extLst>
      <p:ext uri="{BB962C8B-B14F-4D97-AF65-F5344CB8AC3E}">
        <p14:creationId xmlns:p14="http://schemas.microsoft.com/office/powerpoint/2010/main" val="17429097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439C2A-6591-437E-8693-E184DEFD069C}"/>
              </a:ext>
            </a:extLst>
          </p:cNvPr>
          <p:cNvSpPr txBox="1"/>
          <p:nvPr/>
        </p:nvSpPr>
        <p:spPr>
          <a:xfrm>
            <a:off x="1284849" y="1314516"/>
            <a:ext cx="962230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город по легенде сожгла княгиня Ольга и какому племени он принадлежал?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ответе укажите название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и племени</a:t>
            </a:r>
          </a:p>
        </p:txBody>
      </p:sp>
    </p:spTree>
    <p:extLst>
      <p:ext uri="{BB962C8B-B14F-4D97-AF65-F5344CB8AC3E}">
        <p14:creationId xmlns:p14="http://schemas.microsoft.com/office/powerpoint/2010/main" val="12672680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31A866-748C-40DC-AC38-53D56EE55A60}"/>
              </a:ext>
            </a:extLst>
          </p:cNvPr>
          <p:cNvSpPr txBox="1"/>
          <p:nvPr/>
        </p:nvSpPr>
        <p:spPr>
          <a:xfrm>
            <a:off x="5120640" y="2096086"/>
            <a:ext cx="6583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Искоростень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древляне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88AD93-7473-4F89-B4F9-8B261A489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47" y="225084"/>
            <a:ext cx="478459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3198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65D564-6A44-4868-A3B5-B463C9CB462C}"/>
              </a:ext>
            </a:extLst>
          </p:cNvPr>
          <p:cNvSpPr txBox="1"/>
          <p:nvPr/>
        </p:nvSpPr>
        <p:spPr>
          <a:xfrm>
            <a:off x="2402057" y="1343856"/>
            <a:ext cx="7614139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торговый путь связывали между собой Балтийское и Чёрное моря? </a:t>
            </a:r>
          </a:p>
        </p:txBody>
      </p:sp>
    </p:spTree>
    <p:extLst>
      <p:ext uri="{BB962C8B-B14F-4D97-AF65-F5344CB8AC3E}">
        <p14:creationId xmlns:p14="http://schemas.microsoft.com/office/powerpoint/2010/main" val="4165115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9E0012-C576-4941-9E26-7C9C62895F73}"/>
              </a:ext>
            </a:extLst>
          </p:cNvPr>
          <p:cNvSpPr txBox="1"/>
          <p:nvPr/>
        </p:nvSpPr>
        <p:spPr>
          <a:xfrm>
            <a:off x="189913" y="471237"/>
            <a:ext cx="1181217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Сын великого князя киевского Владимира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молодости правил в Ростовской земле, где основал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Ярославль, а затем в Великом Новгороде.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Знал 8 языков, много читал не только днём, но и при свечах ночью. Похоронен в мраморной гробнице в Софийском соборе в Киеве.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князя и годы его правления</a:t>
            </a:r>
            <a:endParaRPr lang="en-U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452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304CE7-D7CB-4880-9D2C-8E30D09D8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39" y="226464"/>
            <a:ext cx="4476053" cy="63962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BB7BAC6-054C-41E5-AA47-471BA26CC65B}"/>
              </a:ext>
            </a:extLst>
          </p:cNvPr>
          <p:cNvSpPr txBox="1"/>
          <p:nvPr/>
        </p:nvSpPr>
        <p:spPr>
          <a:xfrm>
            <a:off x="5233181" y="1983545"/>
            <a:ext cx="621792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Путь «из варяг в греки»</a:t>
            </a:r>
          </a:p>
        </p:txBody>
      </p:sp>
    </p:spTree>
    <p:extLst>
      <p:ext uri="{BB962C8B-B14F-4D97-AF65-F5344CB8AC3E}">
        <p14:creationId xmlns:p14="http://schemas.microsoft.com/office/powerpoint/2010/main" val="17234996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2A2FD4B-96CA-468F-806E-15BABE68FC92}"/>
              </a:ext>
            </a:extLst>
          </p:cNvPr>
          <p:cNvSpPr txBox="1"/>
          <p:nvPr/>
        </p:nvSpPr>
        <p:spPr>
          <a:xfrm>
            <a:off x="1754357" y="1331967"/>
            <a:ext cx="9091833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городе состоялся съезд князей, целью которого было прекратить междоусобицы между князьями и объединиться против половцев? </a:t>
            </a:r>
          </a:p>
        </p:txBody>
      </p:sp>
    </p:spTree>
    <p:extLst>
      <p:ext uri="{BB962C8B-B14F-4D97-AF65-F5344CB8AC3E}">
        <p14:creationId xmlns:p14="http://schemas.microsoft.com/office/powerpoint/2010/main" val="25475480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413049-0ADD-4B97-882F-1352373CAC21}"/>
              </a:ext>
            </a:extLst>
          </p:cNvPr>
          <p:cNvSpPr txBox="1"/>
          <p:nvPr/>
        </p:nvSpPr>
        <p:spPr>
          <a:xfrm>
            <a:off x="6096000" y="2270145"/>
            <a:ext cx="6098344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Любеч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44C10D-3246-4D2D-B689-FDF1E1D62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30" y="257238"/>
            <a:ext cx="5860611" cy="635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0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4743EA-AECD-42AC-A604-1FEED7674BFE}"/>
              </a:ext>
            </a:extLst>
          </p:cNvPr>
          <p:cNvSpPr txBox="1"/>
          <p:nvPr/>
        </p:nvSpPr>
        <p:spPr>
          <a:xfrm>
            <a:off x="1540412" y="1491176"/>
            <a:ext cx="937611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964 году князю Святославу удалось разгромить Хазарский каганат. 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столицу Хазарского каганата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5352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1C7744-8069-4FBD-824F-46075C5C0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896" y="249701"/>
            <a:ext cx="5697104" cy="63585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8DD8D6-49E6-450C-A981-45730319D992}"/>
              </a:ext>
            </a:extLst>
          </p:cNvPr>
          <p:cNvSpPr txBox="1"/>
          <p:nvPr/>
        </p:nvSpPr>
        <p:spPr>
          <a:xfrm>
            <a:off x="5918981" y="2428725"/>
            <a:ext cx="6098344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Итиль</a:t>
            </a:r>
          </a:p>
        </p:txBody>
      </p:sp>
    </p:spTree>
    <p:extLst>
      <p:ext uri="{BB962C8B-B14F-4D97-AF65-F5344CB8AC3E}">
        <p14:creationId xmlns:p14="http://schemas.microsoft.com/office/powerpoint/2010/main" val="19903107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B6A830-EDB1-4BF7-97E4-96A8E28190FB}"/>
              </a:ext>
            </a:extLst>
          </p:cNvPr>
          <p:cNvSpPr txBox="1"/>
          <p:nvPr/>
        </p:nvSpPr>
        <p:spPr>
          <a:xfrm>
            <a:off x="2602524" y="1561514"/>
            <a:ext cx="735740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№5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называлась река, в которой в 988 году князь Владимир крестил Русь? </a:t>
            </a:r>
          </a:p>
        </p:txBody>
      </p:sp>
    </p:spTree>
    <p:extLst>
      <p:ext uri="{BB962C8B-B14F-4D97-AF65-F5344CB8AC3E}">
        <p14:creationId xmlns:p14="http://schemas.microsoft.com/office/powerpoint/2010/main" val="35338824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7C556F-864A-4D43-AEBD-6614C4C36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8" y="244806"/>
            <a:ext cx="5662611" cy="63951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C570E4-DC2A-4737-A90F-D85C3BB6BAB3}"/>
              </a:ext>
            </a:extLst>
          </p:cNvPr>
          <p:cNvSpPr txBox="1"/>
          <p:nvPr/>
        </p:nvSpPr>
        <p:spPr>
          <a:xfrm>
            <a:off x="7484012" y="2428726"/>
            <a:ext cx="337624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Днепр</a:t>
            </a:r>
          </a:p>
        </p:txBody>
      </p:sp>
    </p:spTree>
    <p:extLst>
      <p:ext uri="{BB962C8B-B14F-4D97-AF65-F5344CB8AC3E}">
        <p14:creationId xmlns:p14="http://schemas.microsoft.com/office/powerpoint/2010/main" val="42029170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D2CD0F-E2EC-4583-B74B-FB75280A0E26}"/>
              </a:ext>
            </a:extLst>
          </p:cNvPr>
          <p:cNvSpPr txBox="1"/>
          <p:nvPr/>
        </p:nvSpPr>
        <p:spPr>
          <a:xfrm>
            <a:off x="736209" y="1859340"/>
            <a:ext cx="107195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 №5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«Узнай место»</a:t>
            </a:r>
          </a:p>
        </p:txBody>
      </p:sp>
    </p:spTree>
    <p:extLst>
      <p:ext uri="{BB962C8B-B14F-4D97-AF65-F5344CB8AC3E}">
        <p14:creationId xmlns:p14="http://schemas.microsoft.com/office/powerpoint/2010/main" val="39386192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9A594D-D050-4D24-B175-008A8F339709}"/>
              </a:ext>
            </a:extLst>
          </p:cNvPr>
          <p:cNvSpPr txBox="1"/>
          <p:nvPr/>
        </p:nvSpPr>
        <p:spPr>
          <a:xfrm>
            <a:off x="1597856" y="1597075"/>
            <a:ext cx="9276470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город, который был конечной точкой «пути из варяг в греки»?</a:t>
            </a:r>
          </a:p>
        </p:txBody>
      </p:sp>
    </p:spTree>
    <p:extLst>
      <p:ext uri="{BB962C8B-B14F-4D97-AF65-F5344CB8AC3E}">
        <p14:creationId xmlns:p14="http://schemas.microsoft.com/office/powerpoint/2010/main" val="9751519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6A0FE64-A2DD-49A2-AC0A-64B063C85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23" y="1282603"/>
            <a:ext cx="6376377" cy="47722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3987E6-EA39-47DD-ACD4-4A5917BEA4E8}"/>
              </a:ext>
            </a:extLst>
          </p:cNvPr>
          <p:cNvSpPr txBox="1"/>
          <p:nvPr/>
        </p:nvSpPr>
        <p:spPr>
          <a:xfrm>
            <a:off x="6242539" y="2090172"/>
            <a:ext cx="60983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Константинополь </a:t>
            </a:r>
          </a:p>
        </p:txBody>
      </p:sp>
    </p:spTree>
    <p:extLst>
      <p:ext uri="{BB962C8B-B14F-4D97-AF65-F5344CB8AC3E}">
        <p14:creationId xmlns:p14="http://schemas.microsoft.com/office/powerpoint/2010/main" val="1285332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22F37B2-D0D2-4859-AFAC-98CDEE8BC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686" y="414044"/>
            <a:ext cx="4591303" cy="60299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11F783-05E1-494A-B8D4-B094656BDA44}"/>
              </a:ext>
            </a:extLst>
          </p:cNvPr>
          <p:cNvSpPr txBox="1"/>
          <p:nvPr/>
        </p:nvSpPr>
        <p:spPr>
          <a:xfrm>
            <a:off x="6372665" y="2120948"/>
            <a:ext cx="396708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 Мудрый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1019-1054 гг.</a:t>
            </a:r>
          </a:p>
        </p:txBody>
      </p:sp>
    </p:spTree>
    <p:extLst>
      <p:ext uri="{BB962C8B-B14F-4D97-AF65-F5344CB8AC3E}">
        <p14:creationId xmlns:p14="http://schemas.microsoft.com/office/powerpoint/2010/main" val="10297727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2FD5E03-8B58-4F93-BCC0-A3396DCE0F8A}"/>
              </a:ext>
            </a:extLst>
          </p:cNvPr>
          <p:cNvSpPr txBox="1"/>
          <p:nvPr/>
        </p:nvSpPr>
        <p:spPr>
          <a:xfrm>
            <a:off x="623668" y="815077"/>
            <a:ext cx="1094466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город был основан в 1108 год Владимиром Мономахом на реке Клязьме, который через 49 лет стал центром 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Владимиро-Суздальского княжества.</a:t>
            </a:r>
          </a:p>
          <a:p>
            <a:pPr algn="ctr"/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этот город</a:t>
            </a:r>
          </a:p>
        </p:txBody>
      </p:sp>
    </p:spTree>
    <p:extLst>
      <p:ext uri="{BB962C8B-B14F-4D97-AF65-F5344CB8AC3E}">
        <p14:creationId xmlns:p14="http://schemas.microsoft.com/office/powerpoint/2010/main" val="40303124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76B6EC0-F082-4085-9BE6-CF1D2C04C8CB}"/>
              </a:ext>
            </a:extLst>
          </p:cNvPr>
          <p:cNvSpPr txBox="1"/>
          <p:nvPr/>
        </p:nvSpPr>
        <p:spPr>
          <a:xfrm>
            <a:off x="8173328" y="2397948"/>
            <a:ext cx="259197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Владимир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DEE5C7-37C1-4D8C-9C00-454C53C68C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41" t="21129" r="7951" b="8101"/>
          <a:stretch/>
        </p:blipFill>
        <p:spPr>
          <a:xfrm>
            <a:off x="689317" y="1508760"/>
            <a:ext cx="6952701" cy="414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197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820F75E-B7B8-4537-9EED-9AE9F4586DB9}"/>
              </a:ext>
            </a:extLst>
          </p:cNvPr>
          <p:cNvSpPr txBox="1"/>
          <p:nvPr/>
        </p:nvSpPr>
        <p:spPr>
          <a:xfrm>
            <a:off x="2127152" y="1580828"/>
            <a:ext cx="7937695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близи какого озера расположился Великий Новгород?</a:t>
            </a:r>
          </a:p>
        </p:txBody>
      </p:sp>
    </p:spTree>
    <p:extLst>
      <p:ext uri="{BB962C8B-B14F-4D97-AF65-F5344CB8AC3E}">
        <p14:creationId xmlns:p14="http://schemas.microsoft.com/office/powerpoint/2010/main" val="11475127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A5FAF0-BCE7-4D81-85E8-4219DB96C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316" y="1252539"/>
            <a:ext cx="5620999" cy="43529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970D61-A7D0-46C4-A9FF-850104FE1FC2}"/>
              </a:ext>
            </a:extLst>
          </p:cNvPr>
          <p:cNvSpPr txBox="1"/>
          <p:nvPr/>
        </p:nvSpPr>
        <p:spPr>
          <a:xfrm>
            <a:off x="6945923" y="2312349"/>
            <a:ext cx="3450102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 Ильмень</a:t>
            </a:r>
          </a:p>
        </p:txBody>
      </p:sp>
    </p:spTree>
    <p:extLst>
      <p:ext uri="{BB962C8B-B14F-4D97-AF65-F5344CB8AC3E}">
        <p14:creationId xmlns:p14="http://schemas.microsoft.com/office/powerpoint/2010/main" val="14948822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5EC245-22CA-40B0-9992-632141D65A5E}"/>
              </a:ext>
            </a:extLst>
          </p:cNvPr>
          <p:cNvSpPr txBox="1"/>
          <p:nvPr/>
        </p:nvSpPr>
        <p:spPr>
          <a:xfrm>
            <a:off x="2766060" y="1468287"/>
            <a:ext cx="66598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городе была построена первая церковь на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Руси?</a:t>
            </a:r>
          </a:p>
        </p:txBody>
      </p:sp>
    </p:spTree>
    <p:extLst>
      <p:ext uri="{BB962C8B-B14F-4D97-AF65-F5344CB8AC3E}">
        <p14:creationId xmlns:p14="http://schemas.microsoft.com/office/powerpoint/2010/main" val="22546433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496EFFE-48E4-4A77-9604-23E89DA10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50" y="1228870"/>
            <a:ext cx="6237008" cy="49468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B8FD6A-5F59-44D4-B7BC-C8D43F2D7603}"/>
              </a:ext>
            </a:extLst>
          </p:cNvPr>
          <p:cNvSpPr txBox="1"/>
          <p:nvPr/>
        </p:nvSpPr>
        <p:spPr>
          <a:xfrm>
            <a:off x="7977203" y="2565568"/>
            <a:ext cx="223945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Киев</a:t>
            </a:r>
          </a:p>
        </p:txBody>
      </p:sp>
    </p:spTree>
    <p:extLst>
      <p:ext uri="{BB962C8B-B14F-4D97-AF65-F5344CB8AC3E}">
        <p14:creationId xmlns:p14="http://schemas.microsoft.com/office/powerpoint/2010/main" val="34286404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67F539-14FA-422F-B5B8-55D4ED60A7A6}"/>
              </a:ext>
            </a:extLst>
          </p:cNvPr>
          <p:cNvSpPr txBox="1"/>
          <p:nvPr/>
        </p:nvSpPr>
        <p:spPr>
          <a:xfrm>
            <a:off x="2793609" y="1478190"/>
            <a:ext cx="6983438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№5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государство разгромил Святослав Игоревич 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похода 964-965 гг.?</a:t>
            </a:r>
          </a:p>
        </p:txBody>
      </p:sp>
    </p:spTree>
    <p:extLst>
      <p:ext uri="{BB962C8B-B14F-4D97-AF65-F5344CB8AC3E}">
        <p14:creationId xmlns:p14="http://schemas.microsoft.com/office/powerpoint/2010/main" val="28402698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8B6261-D44C-4EA2-8473-CA854AE72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65" y="636820"/>
            <a:ext cx="5740785" cy="55843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DAF9DC-4E39-44A8-9E07-A498E63CE653}"/>
              </a:ext>
            </a:extLst>
          </p:cNvPr>
          <p:cNvSpPr txBox="1"/>
          <p:nvPr/>
        </p:nvSpPr>
        <p:spPr>
          <a:xfrm>
            <a:off x="5933048" y="2298281"/>
            <a:ext cx="6098344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Хазарский каганат</a:t>
            </a:r>
          </a:p>
        </p:txBody>
      </p:sp>
    </p:spTree>
    <p:extLst>
      <p:ext uri="{BB962C8B-B14F-4D97-AF65-F5344CB8AC3E}">
        <p14:creationId xmlns:p14="http://schemas.microsoft.com/office/powerpoint/2010/main" val="27778822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B90351-EF06-42EC-99B8-26B27813C4D9}"/>
              </a:ext>
            </a:extLst>
          </p:cNvPr>
          <p:cNvSpPr txBox="1"/>
          <p:nvPr/>
        </p:nvSpPr>
        <p:spPr>
          <a:xfrm>
            <a:off x="1418491" y="2809018"/>
            <a:ext cx="97231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и награждение</a:t>
            </a:r>
          </a:p>
        </p:txBody>
      </p:sp>
    </p:spTree>
    <p:extLst>
      <p:ext uri="{BB962C8B-B14F-4D97-AF65-F5344CB8AC3E}">
        <p14:creationId xmlns:p14="http://schemas.microsoft.com/office/powerpoint/2010/main" val="2033582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90B078-D3C9-47F4-8619-AFAC5FDB449E}"/>
              </a:ext>
            </a:extLst>
          </p:cNvPr>
          <p:cNvSpPr txBox="1"/>
          <p:nvPr/>
        </p:nvSpPr>
        <p:spPr>
          <a:xfrm>
            <a:off x="2311791" y="2598003"/>
            <a:ext cx="7568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39760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0A35C1-6833-4C13-8D86-745EA685C36C}"/>
              </a:ext>
            </a:extLst>
          </p:cNvPr>
          <p:cNvSpPr txBox="1"/>
          <p:nvPr/>
        </p:nvSpPr>
        <p:spPr>
          <a:xfrm>
            <a:off x="154744" y="243512"/>
            <a:ext cx="11882511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Инициатор и руководитель многих военных походов. От него идёт в русской армии понятие воинской чести, самоотверженности воина. Призывая своих дружинников храбро сражаться до конца, он сказал слова, дошедшие до нас через тысячелетие: «Мёртвые сраму не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имут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автора дошедших до нас слов и годы его 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950347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4C97EC-41DC-4B9A-A0B9-1D81B38CC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613" y="428405"/>
            <a:ext cx="4800952" cy="60011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2FED9E-355C-47B5-8938-BCC1FE56F095}"/>
              </a:ext>
            </a:extLst>
          </p:cNvPr>
          <p:cNvSpPr txBox="1"/>
          <p:nvPr/>
        </p:nvSpPr>
        <p:spPr>
          <a:xfrm>
            <a:off x="6335151" y="2120949"/>
            <a:ext cx="445476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Святослав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964-972 гг.</a:t>
            </a:r>
          </a:p>
        </p:txBody>
      </p:sp>
    </p:spTree>
    <p:extLst>
      <p:ext uri="{BB962C8B-B14F-4D97-AF65-F5344CB8AC3E}">
        <p14:creationId xmlns:p14="http://schemas.microsoft.com/office/powerpoint/2010/main" val="2890989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22FBEE-2DE4-42B0-8B19-24B8D3BEE6FA}"/>
              </a:ext>
            </a:extLst>
          </p:cNvPr>
          <p:cNvSpPr txBox="1"/>
          <p:nvPr/>
        </p:nvSpPr>
        <p:spPr>
          <a:xfrm>
            <a:off x="1847556" y="1111347"/>
            <a:ext cx="8872025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канонизированный правитель Киевской Руси</a:t>
            </a:r>
          </a:p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правителя и его годы 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1792259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1C2D015-ACEA-4DDF-B661-F19BF2483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00" y="538162"/>
            <a:ext cx="6191250" cy="57816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12DAA5-983B-485A-8ED9-BD4889D427CC}"/>
              </a:ext>
            </a:extLst>
          </p:cNvPr>
          <p:cNvSpPr txBox="1"/>
          <p:nvPr/>
        </p:nvSpPr>
        <p:spPr>
          <a:xfrm>
            <a:off x="7469945" y="1941342"/>
            <a:ext cx="340438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945-964 гг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129227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230</TotalTime>
  <Words>949</Words>
  <Application>Microsoft Office PowerPoint</Application>
  <PresentationFormat>Широкоэкранный</PresentationFormat>
  <Paragraphs>200</Paragraphs>
  <Slides>59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2" baseType="lpstr"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Финицких Анастасия Сергеевна</dc:creator>
  <cp:lastModifiedBy>Анастасия Финицких</cp:lastModifiedBy>
  <cp:revision>26</cp:revision>
  <dcterms:created xsi:type="dcterms:W3CDTF">2020-10-15T15:00:59Z</dcterms:created>
  <dcterms:modified xsi:type="dcterms:W3CDTF">2020-11-20T10:08:13Z</dcterms:modified>
</cp:coreProperties>
</file>