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1" r:id="rId5"/>
    <p:sldId id="270" r:id="rId6"/>
    <p:sldId id="269" r:id="rId7"/>
    <p:sldId id="266" r:id="rId8"/>
    <p:sldId id="265" r:id="rId9"/>
    <p:sldId id="268" r:id="rId10"/>
    <p:sldId id="267" r:id="rId11"/>
    <p:sldId id="264" r:id="rId12"/>
    <p:sldId id="263" r:id="rId13"/>
    <p:sldId id="275" r:id="rId14"/>
    <p:sldId id="287" r:id="rId15"/>
    <p:sldId id="286" r:id="rId16"/>
    <p:sldId id="285" r:id="rId17"/>
    <p:sldId id="284" r:id="rId18"/>
    <p:sldId id="283" r:id="rId19"/>
    <p:sldId id="282" r:id="rId20"/>
    <p:sldId id="281" r:id="rId21"/>
    <p:sldId id="280" r:id="rId22"/>
    <p:sldId id="279" r:id="rId23"/>
    <p:sldId id="278" r:id="rId24"/>
    <p:sldId id="277" r:id="rId25"/>
    <p:sldId id="262" r:id="rId26"/>
    <p:sldId id="274" r:id="rId27"/>
    <p:sldId id="276" r:id="rId28"/>
    <p:sldId id="273" r:id="rId29"/>
    <p:sldId id="261" r:id="rId30"/>
    <p:sldId id="298" r:id="rId31"/>
    <p:sldId id="297" r:id="rId32"/>
    <p:sldId id="296" r:id="rId33"/>
    <p:sldId id="293" r:id="rId34"/>
    <p:sldId id="294" r:id="rId35"/>
    <p:sldId id="310" r:id="rId36"/>
    <p:sldId id="292" r:id="rId37"/>
    <p:sldId id="291" r:id="rId38"/>
    <p:sldId id="290" r:id="rId39"/>
    <p:sldId id="289" r:id="rId40"/>
    <p:sldId id="272" r:id="rId41"/>
    <p:sldId id="306" r:id="rId42"/>
    <p:sldId id="305" r:id="rId43"/>
    <p:sldId id="308" r:id="rId44"/>
    <p:sldId id="259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493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35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40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06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431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946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790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72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369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07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5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3923E195-C1B7-4C16-BEC9-6929299E5151}" type="datetimeFigureOut">
              <a:rPr lang="ru-RU" smtClean="0"/>
              <a:t>14.11.2020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F76378E-0336-46FF-B9E4-E6064FE4B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2213EB-3BC6-45FC-BA0B-63D4685A9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47" y="1125416"/>
            <a:ext cx="11788727" cy="4234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Культурологическое безумие </a:t>
            </a:r>
            <a:b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периоду </a:t>
            </a:r>
            <a:r>
              <a:rPr lang="en-US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XIII-XVI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веков</a:t>
            </a:r>
          </a:p>
        </p:txBody>
      </p:sp>
    </p:spTree>
    <p:extLst>
      <p:ext uri="{BB962C8B-B14F-4D97-AF65-F5344CB8AC3E}">
        <p14:creationId xmlns:p14="http://schemas.microsoft.com/office/powerpoint/2010/main" val="4170155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6C9A49-C244-430D-B47E-10B761362366}"/>
              </a:ext>
            </a:extLst>
          </p:cNvPr>
          <p:cNvSpPr txBox="1"/>
          <p:nvPr/>
        </p:nvSpPr>
        <p:spPr>
          <a:xfrm>
            <a:off x="2936630" y="775865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E539F4-78D5-4F66-9E6A-1D898FEC82DC}"/>
              </a:ext>
            </a:extLst>
          </p:cNvPr>
          <p:cNvSpPr txBox="1"/>
          <p:nvPr/>
        </p:nvSpPr>
        <p:spPr>
          <a:xfrm>
            <a:off x="1320019" y="1680930"/>
            <a:ext cx="955196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Автор – Афанасий Никитин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Век создания – 2-я половина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XV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века (1475 год)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 «Хождении» рассказывается про Кавказ, Персию, Индию и Крым</a:t>
            </a:r>
          </a:p>
        </p:txBody>
      </p:sp>
    </p:spTree>
    <p:extLst>
      <p:ext uri="{BB962C8B-B14F-4D97-AF65-F5344CB8AC3E}">
        <p14:creationId xmlns:p14="http://schemas.microsoft.com/office/powerpoint/2010/main" val="1559375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A19519-0518-4590-BEEC-CE470B50E106}"/>
              </a:ext>
            </a:extLst>
          </p:cNvPr>
          <p:cNvSpPr txBox="1"/>
          <p:nvPr/>
        </p:nvSpPr>
        <p:spPr>
          <a:xfrm>
            <a:off x="2880360" y="705527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27846B-B7C3-467C-B049-47BE00304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14" y="1864578"/>
            <a:ext cx="5724286" cy="42878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D436D2-1213-4AA1-8F0D-8428A3F6395A}"/>
              </a:ext>
            </a:extLst>
          </p:cNvPr>
          <p:cNvSpPr txBox="1"/>
          <p:nvPr/>
        </p:nvSpPr>
        <p:spPr>
          <a:xfrm>
            <a:off x="6262468" y="1864578"/>
            <a:ext cx="572428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Название собора</a:t>
            </a:r>
          </a:p>
          <a:p>
            <a:pPr lvl="0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Г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ород, в котором возведён собор</a:t>
            </a:r>
          </a:p>
          <a:p>
            <a:pPr lvl="0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И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конописцы, которые украсили храм фресками</a:t>
            </a:r>
          </a:p>
        </p:txBody>
      </p:sp>
    </p:spTree>
    <p:extLst>
      <p:ext uri="{BB962C8B-B14F-4D97-AF65-F5344CB8AC3E}">
        <p14:creationId xmlns:p14="http://schemas.microsoft.com/office/powerpoint/2010/main" val="2873113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BF8BA1-4DFD-478F-9A15-D364A99092F7}"/>
              </a:ext>
            </a:extLst>
          </p:cNvPr>
          <p:cNvSpPr txBox="1"/>
          <p:nvPr/>
        </p:nvSpPr>
        <p:spPr>
          <a:xfrm>
            <a:off x="2880359" y="733662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BB1098-1C8B-4B42-8328-D675BCDB6B42}"/>
              </a:ext>
            </a:extLst>
          </p:cNvPr>
          <p:cNvSpPr txBox="1"/>
          <p:nvPr/>
        </p:nvSpPr>
        <p:spPr>
          <a:xfrm>
            <a:off x="208670" y="1860944"/>
            <a:ext cx="11774659" cy="4103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Название – Благовещенский собор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Возведён в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Москве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Украшен фресками художников </a:t>
            </a:r>
            <a:b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Феофана Грека, Прохора с Городца и Андрея Рублёва</a:t>
            </a:r>
          </a:p>
          <a:p>
            <a:pPr algn="just"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68261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85BBB5-9E2A-48D4-9C27-FFB5C5ADA2E8}"/>
              </a:ext>
            </a:extLst>
          </p:cNvPr>
          <p:cNvSpPr txBox="1"/>
          <p:nvPr/>
        </p:nvSpPr>
        <p:spPr>
          <a:xfrm>
            <a:off x="2866292" y="818067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№6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DFD92E-439C-492F-BE72-93D0673F0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215" y="1848597"/>
            <a:ext cx="3609979" cy="44677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F0A8BD-F6B1-494E-9B55-3A80F1658197}"/>
              </a:ext>
            </a:extLst>
          </p:cNvPr>
          <p:cNvSpPr txBox="1"/>
          <p:nvPr/>
        </p:nvSpPr>
        <p:spPr>
          <a:xfrm>
            <a:off x="5795889" y="1848597"/>
            <a:ext cx="58313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Век написания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Правитель, при котором икона была написана</a:t>
            </a:r>
          </a:p>
        </p:txBody>
      </p:sp>
    </p:spTree>
    <p:extLst>
      <p:ext uri="{BB962C8B-B14F-4D97-AF65-F5344CB8AC3E}">
        <p14:creationId xmlns:p14="http://schemas.microsoft.com/office/powerpoint/2010/main" val="2929284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E346D6-4E38-4E8F-BF27-2ABF28755FD0}"/>
              </a:ext>
            </a:extLst>
          </p:cNvPr>
          <p:cNvSpPr txBox="1"/>
          <p:nvPr/>
        </p:nvSpPr>
        <p:spPr>
          <a:xfrm>
            <a:off x="2810021" y="804000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20CDA-E950-4A26-9B50-91F1EB16ABF7}"/>
              </a:ext>
            </a:extLst>
          </p:cNvPr>
          <p:cNvSpPr txBox="1"/>
          <p:nvPr/>
        </p:nvSpPr>
        <p:spPr>
          <a:xfrm>
            <a:off x="1924929" y="2138289"/>
            <a:ext cx="83421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Автор иконы – Андрей Рублёв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Век написания –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 – Василий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987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15417D-46BE-4358-AD7F-D7EEA02161DE}"/>
              </a:ext>
            </a:extLst>
          </p:cNvPr>
          <p:cNvSpPr txBox="1"/>
          <p:nvPr/>
        </p:nvSpPr>
        <p:spPr>
          <a:xfrm>
            <a:off x="3046828" y="677391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№7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E56E37-BBA1-459E-A2AC-12F0880D2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8" y="2015460"/>
            <a:ext cx="6241890" cy="41651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BC75E8-A69D-4EB1-8DC1-C20AD7B94886}"/>
              </a:ext>
            </a:extLst>
          </p:cNvPr>
          <p:cNvSpPr txBox="1"/>
          <p:nvPr/>
        </p:nvSpPr>
        <p:spPr>
          <a:xfrm>
            <a:off x="6919203" y="1589655"/>
            <a:ext cx="52727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церкви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Стиль, в котором построен памятник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Событие, в честь которого была возведена церковь</a:t>
            </a:r>
          </a:p>
        </p:txBody>
      </p:sp>
    </p:spTree>
    <p:extLst>
      <p:ext uri="{BB962C8B-B14F-4D97-AF65-F5344CB8AC3E}">
        <p14:creationId xmlns:p14="http://schemas.microsoft.com/office/powerpoint/2010/main" val="1227375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2E3780-218B-4D86-9FA9-242CF53007BA}"/>
              </a:ext>
            </a:extLst>
          </p:cNvPr>
          <p:cNvSpPr txBox="1"/>
          <p:nvPr/>
        </p:nvSpPr>
        <p:spPr>
          <a:xfrm>
            <a:off x="3046828" y="677391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9C015A-8046-4C34-A80A-10752945A2D4}"/>
              </a:ext>
            </a:extLst>
          </p:cNvPr>
          <p:cNvSpPr txBox="1"/>
          <p:nvPr/>
        </p:nvSpPr>
        <p:spPr>
          <a:xfrm>
            <a:off x="611945" y="1840959"/>
            <a:ext cx="1096811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Церковь Вознесения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с. Коломенское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Стиль  – шатровый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Событие – рождение Ивана Грозного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417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996D18-CD6E-46E6-BBF1-1FB8FC2AB360}"/>
              </a:ext>
            </a:extLst>
          </p:cNvPr>
          <p:cNvSpPr txBox="1"/>
          <p:nvPr/>
        </p:nvSpPr>
        <p:spPr>
          <a:xfrm>
            <a:off x="3046828" y="775865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№8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704044-5873-458F-84F9-B499EB3B8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34" y="2007051"/>
            <a:ext cx="5707260" cy="39717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039419-79BD-490A-ACD1-A1C5D0079AA1}"/>
              </a:ext>
            </a:extLst>
          </p:cNvPr>
          <p:cNvSpPr txBox="1"/>
          <p:nvPr/>
        </p:nvSpPr>
        <p:spPr>
          <a:xfrm>
            <a:off x="6555545" y="1792307"/>
            <a:ext cx="54160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литературы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Автор произведения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Год создания памятника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4279098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FE92B8-16B8-4A25-A36F-80575A639F35}"/>
              </a:ext>
            </a:extLst>
          </p:cNvPr>
          <p:cNvSpPr txBox="1"/>
          <p:nvPr/>
        </p:nvSpPr>
        <p:spPr>
          <a:xfrm>
            <a:off x="3046828" y="818067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5D25AB-5EAC-480E-8774-21B346AD7EA4}"/>
              </a:ext>
            </a:extLst>
          </p:cNvPr>
          <p:cNvSpPr txBox="1"/>
          <p:nvPr/>
        </p:nvSpPr>
        <p:spPr>
          <a:xfrm>
            <a:off x="1603717" y="2208628"/>
            <a:ext cx="89845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произведения  – «Апостол»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Автор книги – Иван Фёдоров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Год создания – 1564 год </a:t>
            </a:r>
          </a:p>
        </p:txBody>
      </p:sp>
    </p:spTree>
    <p:extLst>
      <p:ext uri="{BB962C8B-B14F-4D97-AF65-F5344CB8AC3E}">
        <p14:creationId xmlns:p14="http://schemas.microsoft.com/office/powerpoint/2010/main" val="1670220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2BE213-8B7D-4575-811D-5893A2743B2C}"/>
              </a:ext>
            </a:extLst>
          </p:cNvPr>
          <p:cNvSpPr txBox="1"/>
          <p:nvPr/>
        </p:nvSpPr>
        <p:spPr>
          <a:xfrm>
            <a:off x="2727620" y="747729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№9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8663FA-D3AE-4EB5-B769-72A216BA2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02" y="1939605"/>
            <a:ext cx="5298490" cy="39684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DDED46-1A26-4DFD-B934-1F5285DEF170}"/>
              </a:ext>
            </a:extLst>
          </p:cNvPr>
          <p:cNvSpPr txBox="1"/>
          <p:nvPr/>
        </p:nvSpPr>
        <p:spPr>
          <a:xfrm>
            <a:off x="5929532" y="1517170"/>
            <a:ext cx="609834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архитектуры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сооружения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Правитель, при котором построен данный памятник</a:t>
            </a:r>
          </a:p>
        </p:txBody>
      </p:sp>
    </p:spTree>
    <p:extLst>
      <p:ext uri="{BB962C8B-B14F-4D97-AF65-F5344CB8AC3E}">
        <p14:creationId xmlns:p14="http://schemas.microsoft.com/office/powerpoint/2010/main" val="1233151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920998-A78A-4EE2-888F-742A6E8F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3" y="498233"/>
            <a:ext cx="9875520" cy="9284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34BC82-08F4-4A8F-9098-0D7014BBC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363" y="1440767"/>
            <a:ext cx="11011920" cy="5079608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может проводиться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 личный, так и в командный зачёт. 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 выполнить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заданий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«Культуре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XIII-XVI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вв.»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каждом из которых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3 вопроса. 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ответ задания –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минута.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 ответы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конце игры сдают их проверяющему. </a:t>
            </a:r>
          </a:p>
          <a:p>
            <a:pPr marL="45720" indent="0" algn="just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балльная система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 каждый верный ответ на вопрос –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пустой ответ –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баллов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неверный –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 1 балл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участник / команда верно отвечает (-ют) на все 3 вопроса в задании, им начисляется ещё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дополнительных балла.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количество баллов – 100 (каждое задание – по 5). 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игры подводятся итоги –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победитель и 2 призовых места по максимальным баллам. </a:t>
            </a:r>
          </a:p>
        </p:txBody>
      </p:sp>
    </p:spTree>
    <p:extLst>
      <p:ext uri="{BB962C8B-B14F-4D97-AF65-F5344CB8AC3E}">
        <p14:creationId xmlns:p14="http://schemas.microsoft.com/office/powerpoint/2010/main" val="27256913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3F5E44-6828-45C7-BD42-8319136988CA}"/>
              </a:ext>
            </a:extLst>
          </p:cNvPr>
          <p:cNvSpPr txBox="1"/>
          <p:nvPr/>
        </p:nvSpPr>
        <p:spPr>
          <a:xfrm>
            <a:off x="2824089" y="832135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64E184-83A5-48BF-AA8B-D1486F4C1703}"/>
              </a:ext>
            </a:extLst>
          </p:cNvPr>
          <p:cNvSpPr txBox="1"/>
          <p:nvPr/>
        </p:nvSpPr>
        <p:spPr>
          <a:xfrm>
            <a:off x="300111" y="1916668"/>
            <a:ext cx="1159177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0" indent="-742950" algn="ctr">
              <a:buAutoNum type="arabicPeriod"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– Грановитая палата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Архитекторы: </a:t>
            </a:r>
            <a:b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Марко Руффо и Пьетро Антонио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Солари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Построена в 1487—1491 годах по указу Ивана III</a:t>
            </a:r>
          </a:p>
        </p:txBody>
      </p:sp>
    </p:spTree>
    <p:extLst>
      <p:ext uri="{BB962C8B-B14F-4D97-AF65-F5344CB8AC3E}">
        <p14:creationId xmlns:p14="http://schemas.microsoft.com/office/powerpoint/2010/main" val="790064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69CEDB-DE20-488C-BF6B-B0DCB99EE845}"/>
              </a:ext>
            </a:extLst>
          </p:cNvPr>
          <p:cNvSpPr txBox="1"/>
          <p:nvPr/>
        </p:nvSpPr>
        <p:spPr>
          <a:xfrm>
            <a:off x="3046827" y="494510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64229-815C-483C-9C76-5C1095F7ACDC}"/>
              </a:ext>
            </a:extLst>
          </p:cNvPr>
          <p:cNvSpPr txBox="1"/>
          <p:nvPr/>
        </p:nvSpPr>
        <p:spPr>
          <a:xfrm>
            <a:off x="328245" y="1263951"/>
            <a:ext cx="11535507" cy="5273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Повесть о разорении Рязани Батыем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4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Век создания повести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Год события, которому посвящена данная повесть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Легенда, описанная в повести</a:t>
            </a:r>
          </a:p>
        </p:txBody>
      </p:sp>
    </p:spTree>
    <p:extLst>
      <p:ext uri="{BB962C8B-B14F-4D97-AF65-F5344CB8AC3E}">
        <p14:creationId xmlns:p14="http://schemas.microsoft.com/office/powerpoint/2010/main" val="30114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30A2A-0F32-4729-ABE2-64904AEC6B68}"/>
              </a:ext>
            </a:extLst>
          </p:cNvPr>
          <p:cNvSpPr txBox="1"/>
          <p:nvPr/>
        </p:nvSpPr>
        <p:spPr>
          <a:xfrm>
            <a:off x="3046828" y="832135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97ED61-AEF3-4EB4-B7F5-E60F01252EA1}"/>
              </a:ext>
            </a:extLst>
          </p:cNvPr>
          <p:cNvSpPr txBox="1"/>
          <p:nvPr/>
        </p:nvSpPr>
        <p:spPr>
          <a:xfrm>
            <a:off x="1505243" y="2082018"/>
            <a:ext cx="924247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Век создания –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Год события – 1237 год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Легенда: Легенда о Евпатии Коловрате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5577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07EB06-65A2-489C-9554-AF6AE12E37EC}"/>
              </a:ext>
            </a:extLst>
          </p:cNvPr>
          <p:cNvSpPr txBox="1"/>
          <p:nvPr/>
        </p:nvSpPr>
        <p:spPr>
          <a:xfrm>
            <a:off x="3046828" y="76179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№11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B63844-2FE5-4748-B763-611DB47F7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104" y="1927788"/>
            <a:ext cx="5797798" cy="43529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EAF003-2D5A-4326-BA2C-D58C40D1241B}"/>
              </a:ext>
            </a:extLst>
          </p:cNvPr>
          <p:cNvSpPr txBox="1"/>
          <p:nvPr/>
        </p:nvSpPr>
        <p:spPr>
          <a:xfrm>
            <a:off x="6517335" y="1543163"/>
            <a:ext cx="525567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архитектуры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сооружения 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Город, в котором возведён памятник </a:t>
            </a:r>
          </a:p>
        </p:txBody>
      </p:sp>
    </p:spTree>
    <p:extLst>
      <p:ext uri="{BB962C8B-B14F-4D97-AF65-F5344CB8AC3E}">
        <p14:creationId xmlns:p14="http://schemas.microsoft.com/office/powerpoint/2010/main" val="2775714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5168B4-D8FC-45DE-9F4C-54CD6BDB5CF9}"/>
              </a:ext>
            </a:extLst>
          </p:cNvPr>
          <p:cNvSpPr txBox="1"/>
          <p:nvPr/>
        </p:nvSpPr>
        <p:spPr>
          <a:xfrm>
            <a:off x="3046828" y="775864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0212B3-7C67-46B0-80DB-BCEE1491FCFE}"/>
              </a:ext>
            </a:extLst>
          </p:cNvPr>
          <p:cNvSpPr txBox="1"/>
          <p:nvPr/>
        </p:nvSpPr>
        <p:spPr>
          <a:xfrm>
            <a:off x="1439594" y="1680931"/>
            <a:ext cx="93128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архитектуры – Колокольня Ивана Великого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– Бон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Фрязин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Город – Москва,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Соборная площадь Московского Кремля</a:t>
            </a:r>
          </a:p>
        </p:txBody>
      </p:sp>
    </p:spTree>
    <p:extLst>
      <p:ext uri="{BB962C8B-B14F-4D97-AF65-F5344CB8AC3E}">
        <p14:creationId xmlns:p14="http://schemas.microsoft.com/office/powerpoint/2010/main" val="84488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DC54B0-7CA0-46F9-BABF-0FEC8BBF414B}"/>
              </a:ext>
            </a:extLst>
          </p:cNvPr>
          <p:cNvSpPr txBox="1"/>
          <p:nvPr/>
        </p:nvSpPr>
        <p:spPr>
          <a:xfrm>
            <a:off x="3161713" y="691458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B6F1E2-A93D-44DA-8479-79C0ACEC5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75" y="1637462"/>
            <a:ext cx="4008479" cy="46963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02B381-721A-40C7-8717-6FB433546B0C}"/>
              </a:ext>
            </a:extLst>
          </p:cNvPr>
          <p:cNvSpPr txBox="1"/>
          <p:nvPr/>
        </p:nvSpPr>
        <p:spPr>
          <a:xfrm>
            <a:off x="5720048" y="2092823"/>
            <a:ext cx="56270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Год написания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Канонические черты, присущие иконе</a:t>
            </a:r>
          </a:p>
        </p:txBody>
      </p:sp>
    </p:spTree>
    <p:extLst>
      <p:ext uri="{BB962C8B-B14F-4D97-AF65-F5344CB8AC3E}">
        <p14:creationId xmlns:p14="http://schemas.microsoft.com/office/powerpoint/2010/main" val="1549525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438979-6F38-4CCC-A370-AD080CDA0DFD}"/>
              </a:ext>
            </a:extLst>
          </p:cNvPr>
          <p:cNvSpPr txBox="1"/>
          <p:nvPr/>
        </p:nvSpPr>
        <p:spPr>
          <a:xfrm>
            <a:off x="2880360" y="33976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081E2F-3DE6-4A1B-937E-837A36B1E0F1}"/>
              </a:ext>
            </a:extLst>
          </p:cNvPr>
          <p:cNvSpPr txBox="1"/>
          <p:nvPr/>
        </p:nvSpPr>
        <p:spPr>
          <a:xfrm>
            <a:off x="173501" y="1334290"/>
            <a:ext cx="118449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иконы – Дионисий  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Год написания – 1482 год 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Канонические черты: выделяется верхняя часть лица с акцентом глаз, лба; рот бесплотный, нос тонкий, подбородок маленький; рядом с лицом написано имя</a:t>
            </a:r>
          </a:p>
        </p:txBody>
      </p:sp>
    </p:spTree>
    <p:extLst>
      <p:ext uri="{BB962C8B-B14F-4D97-AF65-F5344CB8AC3E}">
        <p14:creationId xmlns:p14="http://schemas.microsoft.com/office/powerpoint/2010/main" val="35845736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AC10AC-B11B-43ED-9358-E60F45C6861E}"/>
              </a:ext>
            </a:extLst>
          </p:cNvPr>
          <p:cNvSpPr txBox="1"/>
          <p:nvPr/>
        </p:nvSpPr>
        <p:spPr>
          <a:xfrm>
            <a:off x="3046827" y="649255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DF66B6-E957-49FF-BCE6-D11ED0DD3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41" y="2343083"/>
            <a:ext cx="5568013" cy="34809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941C4D-BE19-498D-A474-A481528E1FE7}"/>
              </a:ext>
            </a:extLst>
          </p:cNvPr>
          <p:cNvSpPr txBox="1"/>
          <p:nvPr/>
        </p:nvSpPr>
        <p:spPr>
          <a:xfrm>
            <a:off x="6244047" y="1882951"/>
            <a:ext cx="58022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храма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Событие, которому посвящено строительство памятника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36311379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547DC81-F488-4793-99E0-6D1A5A13C952}"/>
              </a:ext>
            </a:extLst>
          </p:cNvPr>
          <p:cNvSpPr txBox="1"/>
          <p:nvPr/>
        </p:nvSpPr>
        <p:spPr>
          <a:xfrm>
            <a:off x="3147646" y="874339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6E011A-C5B5-4AEF-BB41-49204B281CE3}"/>
              </a:ext>
            </a:extLst>
          </p:cNvPr>
          <p:cNvSpPr txBox="1"/>
          <p:nvPr/>
        </p:nvSpPr>
        <p:spPr>
          <a:xfrm>
            <a:off x="1181685" y="1927274"/>
            <a:ext cx="105507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Храм Василия Блаженного (Собор Покрова Пресвятой Богородицы)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Архитекторы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Барма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Постник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Событие – взятие Казани 1552 год</a:t>
            </a:r>
          </a:p>
        </p:txBody>
      </p:sp>
    </p:spTree>
    <p:extLst>
      <p:ext uri="{BB962C8B-B14F-4D97-AF65-F5344CB8AC3E}">
        <p14:creationId xmlns:p14="http://schemas.microsoft.com/office/powerpoint/2010/main" val="20013574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FBF020-093A-4940-989D-555CECFDF14B}"/>
              </a:ext>
            </a:extLst>
          </p:cNvPr>
          <p:cNvSpPr txBox="1"/>
          <p:nvPr/>
        </p:nvSpPr>
        <p:spPr>
          <a:xfrm>
            <a:off x="3046828" y="691458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12D53A-2D04-49A8-A90D-387B7298C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009" y="1575581"/>
            <a:ext cx="3531953" cy="48167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0BBB9D-03D2-496E-8EAC-88EB53BB962F}"/>
              </a:ext>
            </a:extLst>
          </p:cNvPr>
          <p:cNvSpPr txBox="1"/>
          <p:nvPr/>
        </p:nvSpPr>
        <p:spPr>
          <a:xfrm>
            <a:off x="5513573" y="2091106"/>
            <a:ext cx="60983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Автор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Музей, в котором хранится икона</a:t>
            </a:r>
          </a:p>
        </p:txBody>
      </p:sp>
    </p:spTree>
    <p:extLst>
      <p:ext uri="{BB962C8B-B14F-4D97-AF65-F5344CB8AC3E}">
        <p14:creationId xmlns:p14="http://schemas.microsoft.com/office/powerpoint/2010/main" val="221295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B33BE6-DD15-4483-9F14-76DFC2153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15" y="1475984"/>
            <a:ext cx="6187164" cy="46731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CD7539-1DF0-44E9-941B-62C132DDAB86}"/>
              </a:ext>
            </a:extLst>
          </p:cNvPr>
          <p:cNvSpPr txBox="1"/>
          <p:nvPr/>
        </p:nvSpPr>
        <p:spPr>
          <a:xfrm>
            <a:off x="6893169" y="1611959"/>
            <a:ext cx="49940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собора</a:t>
            </a:r>
          </a:p>
          <a:p>
            <a:pPr marL="742950" indent="-742950" algn="just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собора</a:t>
            </a: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Правитель, при котором построен собор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3D6BAD-4965-4D4F-B42F-5738126A26BE}"/>
              </a:ext>
            </a:extLst>
          </p:cNvPr>
          <p:cNvSpPr txBox="1"/>
          <p:nvPr/>
        </p:nvSpPr>
        <p:spPr>
          <a:xfrm>
            <a:off x="3725594" y="460115"/>
            <a:ext cx="47408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</a:p>
        </p:txBody>
      </p:sp>
    </p:spTree>
    <p:extLst>
      <p:ext uri="{BB962C8B-B14F-4D97-AF65-F5344CB8AC3E}">
        <p14:creationId xmlns:p14="http://schemas.microsoft.com/office/powerpoint/2010/main" val="3219646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2DF83E-5370-41DD-A75A-6564EE3E5B69}"/>
              </a:ext>
            </a:extLst>
          </p:cNvPr>
          <p:cNvSpPr txBox="1"/>
          <p:nvPr/>
        </p:nvSpPr>
        <p:spPr>
          <a:xfrm>
            <a:off x="3046828" y="874339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A2AEAF-11DE-4193-92B5-E7B38D865D40}"/>
              </a:ext>
            </a:extLst>
          </p:cNvPr>
          <p:cNvSpPr txBox="1"/>
          <p:nvPr/>
        </p:nvSpPr>
        <p:spPr>
          <a:xfrm>
            <a:off x="954258" y="2053883"/>
            <a:ext cx="102834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«Сошествие во ад»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Автор – Дионисий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Хранится в Государственном Русском музее, Санкт-Петербург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18621371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79E844C-A9FD-4AAB-8C33-6F68D85CA2BA}"/>
              </a:ext>
            </a:extLst>
          </p:cNvPr>
          <p:cNvSpPr txBox="1"/>
          <p:nvPr/>
        </p:nvSpPr>
        <p:spPr>
          <a:xfrm>
            <a:off x="3046828" y="818068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№15</a:t>
            </a:r>
          </a:p>
        </p:txBody>
      </p:sp>
      <p:pic>
        <p:nvPicPr>
          <p:cNvPr id="1026" name="Picture 2" descr="Богородице-Рождественский собор в Суздале на фото и карте">
            <a:extLst>
              <a:ext uri="{FF2B5EF4-FFF2-40B4-BE49-F238E27FC236}">
                <a16:creationId xmlns:a16="http://schemas.microsoft.com/office/drawing/2014/main" id="{99EDD083-3CA1-42D6-B328-0CBEFD219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8" y="2148840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1C8962-C026-419E-9F69-2CFCECCCD4AA}"/>
              </a:ext>
            </a:extLst>
          </p:cNvPr>
          <p:cNvSpPr txBox="1"/>
          <p:nvPr/>
        </p:nvSpPr>
        <p:spPr>
          <a:xfrm>
            <a:off x="5908431" y="1899139"/>
            <a:ext cx="55708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архитектуры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Стиль сооружения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Город, в котором возведён собор</a:t>
            </a:r>
          </a:p>
        </p:txBody>
      </p:sp>
    </p:spTree>
    <p:extLst>
      <p:ext uri="{BB962C8B-B14F-4D97-AF65-F5344CB8AC3E}">
        <p14:creationId xmlns:p14="http://schemas.microsoft.com/office/powerpoint/2010/main" val="10080119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149651-440D-4892-9534-F2D15647679E}"/>
              </a:ext>
            </a:extLst>
          </p:cNvPr>
          <p:cNvSpPr txBox="1"/>
          <p:nvPr/>
        </p:nvSpPr>
        <p:spPr>
          <a:xfrm>
            <a:off x="2838157" y="761797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91A40F-BA12-47B5-A7C2-8E5E3DB0364F}"/>
              </a:ext>
            </a:extLst>
          </p:cNvPr>
          <p:cNvSpPr txBox="1"/>
          <p:nvPr/>
        </p:nvSpPr>
        <p:spPr>
          <a:xfrm>
            <a:off x="917916" y="2033552"/>
            <a:ext cx="993882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Богородице-Рождественский собор  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Стиль – крестово-купольный стиль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Город – Суздаль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0761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798F80-FD56-4B0D-B9E6-AAF62073956A}"/>
              </a:ext>
            </a:extLst>
          </p:cNvPr>
          <p:cNvSpPr txBox="1"/>
          <p:nvPr/>
        </p:nvSpPr>
        <p:spPr>
          <a:xfrm>
            <a:off x="3046828" y="733662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CEF839-E259-4470-9C15-FCF519767000}"/>
              </a:ext>
            </a:extLst>
          </p:cNvPr>
          <p:cNvSpPr txBox="1"/>
          <p:nvPr/>
        </p:nvSpPr>
        <p:spPr>
          <a:xfrm>
            <a:off x="862818" y="1723133"/>
            <a:ext cx="1046636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о житии Александра Невского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Век создания произведения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Количество редакций жития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Жанр произведения</a:t>
            </a:r>
          </a:p>
        </p:txBody>
      </p:sp>
    </p:spTree>
    <p:extLst>
      <p:ext uri="{BB962C8B-B14F-4D97-AF65-F5344CB8AC3E}">
        <p14:creationId xmlns:p14="http://schemas.microsoft.com/office/powerpoint/2010/main" val="5688230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F47288-759A-4603-8074-142B54BB05D0}"/>
              </a:ext>
            </a:extLst>
          </p:cNvPr>
          <p:cNvSpPr txBox="1"/>
          <p:nvPr/>
        </p:nvSpPr>
        <p:spPr>
          <a:xfrm>
            <a:off x="2936630" y="860271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C4ADE3-B243-48B8-84E4-E8BC0A0057BA}"/>
              </a:ext>
            </a:extLst>
          </p:cNvPr>
          <p:cNvSpPr txBox="1"/>
          <p:nvPr/>
        </p:nvSpPr>
        <p:spPr>
          <a:xfrm>
            <a:off x="1575580" y="2152357"/>
            <a:ext cx="882044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Век создания –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Количество редакций – 13 редакций  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Жанр – агиография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778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798F80-FD56-4B0D-B9E6-AAF62073956A}"/>
              </a:ext>
            </a:extLst>
          </p:cNvPr>
          <p:cNvSpPr txBox="1"/>
          <p:nvPr/>
        </p:nvSpPr>
        <p:spPr>
          <a:xfrm>
            <a:off x="3046828" y="630871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№17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A871E1-30D7-4D87-8C3A-8F98806B2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741" y="1545305"/>
            <a:ext cx="3714508" cy="49624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D4C5D7-A3F2-45D1-87BD-FD2EC4DD44EC}"/>
              </a:ext>
            </a:extLst>
          </p:cNvPr>
          <p:cNvSpPr txBox="1"/>
          <p:nvPr/>
        </p:nvSpPr>
        <p:spPr>
          <a:xfrm>
            <a:off x="5866228" y="1825924"/>
            <a:ext cx="49940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собора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памятника культуры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Вид, в котором построен собор</a:t>
            </a:r>
          </a:p>
        </p:txBody>
      </p:sp>
    </p:spTree>
    <p:extLst>
      <p:ext uri="{BB962C8B-B14F-4D97-AF65-F5344CB8AC3E}">
        <p14:creationId xmlns:p14="http://schemas.microsoft.com/office/powerpoint/2010/main" val="3100950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DB0A1A-A596-496E-A973-E2ED4BE84309}"/>
              </a:ext>
            </a:extLst>
          </p:cNvPr>
          <p:cNvSpPr txBox="1"/>
          <p:nvPr/>
        </p:nvSpPr>
        <p:spPr>
          <a:xfrm>
            <a:off x="3046828" y="508578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337CCE-7CAB-41F5-9EA1-2414E5D05194}"/>
              </a:ext>
            </a:extLst>
          </p:cNvPr>
          <p:cNvSpPr txBox="1"/>
          <p:nvPr/>
        </p:nvSpPr>
        <p:spPr>
          <a:xfrm>
            <a:off x="281355" y="1441328"/>
            <a:ext cx="1167618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Собор святителя Петра,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митрополита Московского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Алевиз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Новый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Вид: восьмигранная башня, увенчанная шлемовидной главой, которая возвышается над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восьмилепестковым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нижним ярусом</a:t>
            </a:r>
          </a:p>
        </p:txBody>
      </p:sp>
    </p:spTree>
    <p:extLst>
      <p:ext uri="{BB962C8B-B14F-4D97-AF65-F5344CB8AC3E}">
        <p14:creationId xmlns:p14="http://schemas.microsoft.com/office/powerpoint/2010/main" val="36155044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F37672-65D5-4345-ABC8-CD4FEC940B11}"/>
              </a:ext>
            </a:extLst>
          </p:cNvPr>
          <p:cNvSpPr txBox="1"/>
          <p:nvPr/>
        </p:nvSpPr>
        <p:spPr>
          <a:xfrm>
            <a:off x="3046828" y="635187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№18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E74D4F-4826-4A3E-889A-56270141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333" y="1573440"/>
            <a:ext cx="3611600" cy="48408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4DEFC0-CD88-48BF-927E-4E54E7B53553}"/>
              </a:ext>
            </a:extLst>
          </p:cNvPr>
          <p:cNvSpPr txBox="1"/>
          <p:nvPr/>
        </p:nvSpPr>
        <p:spPr>
          <a:xfrm>
            <a:off x="5302068" y="1991350"/>
            <a:ext cx="609834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Повод написания иконы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Монастырь, в котором находится икона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974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51C47E-E12B-4744-A12C-9B621139F1B3}"/>
              </a:ext>
            </a:extLst>
          </p:cNvPr>
          <p:cNvSpPr txBox="1"/>
          <p:nvPr/>
        </p:nvSpPr>
        <p:spPr>
          <a:xfrm>
            <a:off x="2880360" y="83213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D9B185-11EA-4299-9852-6A82AED3C016}"/>
              </a:ext>
            </a:extLst>
          </p:cNvPr>
          <p:cNvSpPr txBox="1"/>
          <p:nvPr/>
        </p:nvSpPr>
        <p:spPr>
          <a:xfrm>
            <a:off x="1123070" y="1933696"/>
            <a:ext cx="994585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– Василий Обедов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Повод написания – воспоминание  о победе на Дону над «агарянами»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Монастырь – Троице-Сергиев Монастырь</a:t>
            </a:r>
          </a:p>
        </p:txBody>
      </p:sp>
    </p:spTree>
    <p:extLst>
      <p:ext uri="{BB962C8B-B14F-4D97-AF65-F5344CB8AC3E}">
        <p14:creationId xmlns:p14="http://schemas.microsoft.com/office/powerpoint/2010/main" val="18601037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EA0E63-8033-429F-9685-63F45BD8C716}"/>
              </a:ext>
            </a:extLst>
          </p:cNvPr>
          <p:cNvSpPr txBox="1"/>
          <p:nvPr/>
        </p:nvSpPr>
        <p:spPr>
          <a:xfrm>
            <a:off x="2810021" y="70552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№19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99D9E6-DD95-4814-97F8-C21AB683C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14" y="1849268"/>
            <a:ext cx="5033029" cy="45495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C2E697-F740-4F97-AD73-BE31397491D2}"/>
              </a:ext>
            </a:extLst>
          </p:cNvPr>
          <p:cNvSpPr txBox="1"/>
          <p:nvPr/>
        </p:nvSpPr>
        <p:spPr>
          <a:xfrm>
            <a:off x="6096000" y="1615644"/>
            <a:ext cx="6288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собора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памятника культуры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Правитель, который отдал приказ о строительстве собора</a:t>
            </a:r>
          </a:p>
        </p:txBody>
      </p:sp>
    </p:spTree>
    <p:extLst>
      <p:ext uri="{BB962C8B-B14F-4D97-AF65-F5344CB8AC3E}">
        <p14:creationId xmlns:p14="http://schemas.microsoft.com/office/powerpoint/2010/main" val="3054429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612A8E-BCF6-4558-B18E-9FD41D482F39}"/>
              </a:ext>
            </a:extLst>
          </p:cNvPr>
          <p:cNvSpPr txBox="1"/>
          <p:nvPr/>
        </p:nvSpPr>
        <p:spPr>
          <a:xfrm>
            <a:off x="3514578" y="661182"/>
            <a:ext cx="516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569BB7-8311-444D-8E17-5754BA5B3385}"/>
              </a:ext>
            </a:extLst>
          </p:cNvPr>
          <p:cNvSpPr txBox="1"/>
          <p:nvPr/>
        </p:nvSpPr>
        <p:spPr>
          <a:xfrm>
            <a:off x="698695" y="1955409"/>
            <a:ext cx="107946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Успенский собор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(Храм Успения Богородицы)</a:t>
            </a:r>
          </a:p>
          <a:p>
            <a:pPr marL="742950" indent="-742950" algn="ctr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– Аристотель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Фиорованти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Построен при Иване III</a:t>
            </a:r>
          </a:p>
        </p:txBody>
      </p:sp>
    </p:spTree>
    <p:extLst>
      <p:ext uri="{BB962C8B-B14F-4D97-AF65-F5344CB8AC3E}">
        <p14:creationId xmlns:p14="http://schemas.microsoft.com/office/powerpoint/2010/main" val="5177978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8BEEE9-6B97-43F1-830F-5086FD860F39}"/>
              </a:ext>
            </a:extLst>
          </p:cNvPr>
          <p:cNvSpPr txBox="1"/>
          <p:nvPr/>
        </p:nvSpPr>
        <p:spPr>
          <a:xfrm>
            <a:off x="3046828" y="846203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EA23DE-3049-4D37-80EB-BB923B197E50}"/>
              </a:ext>
            </a:extLst>
          </p:cNvPr>
          <p:cNvSpPr txBox="1"/>
          <p:nvPr/>
        </p:nvSpPr>
        <p:spPr>
          <a:xfrm>
            <a:off x="1516966" y="2006213"/>
            <a:ext cx="915806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Архангельский собор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Архитектор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Алевиз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Новый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Правитель, отдавший указ – Иван III</a:t>
            </a:r>
          </a:p>
          <a:p>
            <a:r>
              <a:rPr lang="ru-RU" dirty="0"/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27112572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1B036D-5969-42C0-A050-A26E9C679C18}"/>
              </a:ext>
            </a:extLst>
          </p:cNvPr>
          <p:cNvSpPr txBox="1"/>
          <p:nvPr/>
        </p:nvSpPr>
        <p:spPr>
          <a:xfrm>
            <a:off x="2936630" y="804000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3AFAF4-4F35-4912-A1D2-EBD7163BF2EE}"/>
              </a:ext>
            </a:extLst>
          </p:cNvPr>
          <p:cNvSpPr txBox="1"/>
          <p:nvPr/>
        </p:nvSpPr>
        <p:spPr>
          <a:xfrm>
            <a:off x="1263747" y="1805912"/>
            <a:ext cx="966450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о Петре и Февронии Муромских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повести</a:t>
            </a: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Правитель-современник автора повести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Жанр произведения</a:t>
            </a:r>
          </a:p>
        </p:txBody>
      </p:sp>
    </p:spTree>
    <p:extLst>
      <p:ext uri="{BB962C8B-B14F-4D97-AF65-F5344CB8AC3E}">
        <p14:creationId xmlns:p14="http://schemas.microsoft.com/office/powerpoint/2010/main" val="6038683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536EE3-0159-48CD-81BD-B0766D143074}"/>
              </a:ext>
            </a:extLst>
          </p:cNvPr>
          <p:cNvSpPr txBox="1"/>
          <p:nvPr/>
        </p:nvSpPr>
        <p:spPr>
          <a:xfrm>
            <a:off x="3046828" y="804000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41B59-0653-4153-A403-8C75102D83FF}"/>
              </a:ext>
            </a:extLst>
          </p:cNvPr>
          <p:cNvSpPr txBox="1"/>
          <p:nvPr/>
        </p:nvSpPr>
        <p:spPr>
          <a:xfrm>
            <a:off x="661182" y="2264898"/>
            <a:ext cx="105929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повести – Ермолай-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Еразм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Правитель-современник – Иван Грозный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Жанр – сказка </a:t>
            </a:r>
          </a:p>
        </p:txBody>
      </p:sp>
    </p:spTree>
    <p:extLst>
      <p:ext uri="{BB962C8B-B14F-4D97-AF65-F5344CB8AC3E}">
        <p14:creationId xmlns:p14="http://schemas.microsoft.com/office/powerpoint/2010/main" val="11518247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9C4485-8397-41D0-AEB7-3B5C2905753F}"/>
              </a:ext>
            </a:extLst>
          </p:cNvPr>
          <p:cNvSpPr txBox="1"/>
          <p:nvPr/>
        </p:nvSpPr>
        <p:spPr>
          <a:xfrm>
            <a:off x="1059766" y="2598003"/>
            <a:ext cx="10072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и 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22790558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054AAB-7760-4583-8922-109FEF674763}"/>
              </a:ext>
            </a:extLst>
          </p:cNvPr>
          <p:cNvSpPr txBox="1"/>
          <p:nvPr/>
        </p:nvSpPr>
        <p:spPr>
          <a:xfrm>
            <a:off x="1854590" y="2700997"/>
            <a:ext cx="8482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63277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138312-4957-4780-80F1-28F9E471D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02" y="1803834"/>
            <a:ext cx="5937664" cy="41700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1C72E3-D515-47DD-A7A6-333EDFAFA23B}"/>
              </a:ext>
            </a:extLst>
          </p:cNvPr>
          <p:cNvSpPr txBox="1"/>
          <p:nvPr/>
        </p:nvSpPr>
        <p:spPr>
          <a:xfrm>
            <a:off x="2894427" y="607052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5A2CC1-7B73-4AED-A8CD-6257FEE1A8BF}"/>
              </a:ext>
            </a:extLst>
          </p:cNvPr>
          <p:cNvSpPr txBox="1"/>
          <p:nvPr/>
        </p:nvSpPr>
        <p:spPr>
          <a:xfrm>
            <a:off x="6537960" y="1688250"/>
            <a:ext cx="543364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Название памятника культуры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Строитель памятника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Век постройки памятника</a:t>
            </a:r>
          </a:p>
        </p:txBody>
      </p:sp>
    </p:spTree>
    <p:extLst>
      <p:ext uri="{BB962C8B-B14F-4D97-AF65-F5344CB8AC3E}">
        <p14:creationId xmlns:p14="http://schemas.microsoft.com/office/powerpoint/2010/main" val="3368102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4D21F0-90A3-4BC0-ABA5-84E84EEABF12}"/>
              </a:ext>
            </a:extLst>
          </p:cNvPr>
          <p:cNvSpPr txBox="1"/>
          <p:nvPr/>
        </p:nvSpPr>
        <p:spPr>
          <a:xfrm>
            <a:off x="2936630" y="902474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91BA7D-73E1-4834-BA4D-DF428F80B53C}"/>
              </a:ext>
            </a:extLst>
          </p:cNvPr>
          <p:cNvSpPr txBox="1"/>
          <p:nvPr/>
        </p:nvSpPr>
        <p:spPr>
          <a:xfrm>
            <a:off x="229772" y="2109341"/>
            <a:ext cx="11732456" cy="3488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Название – Царь-пушка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Строитель – Андрей Чохов</a:t>
            </a:r>
          </a:p>
          <a:p>
            <a:pPr lvl="0" algn="ctr"/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Век постройки –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2-я половина </a:t>
            </a:r>
            <a:r>
              <a:rPr lang="en-US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XVI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века, 1586 год</a:t>
            </a:r>
          </a:p>
          <a:p>
            <a:pPr algn="just"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1817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54F5DD-2330-4184-88CC-F8072AB0F92D}"/>
              </a:ext>
            </a:extLst>
          </p:cNvPr>
          <p:cNvSpPr txBox="1"/>
          <p:nvPr/>
        </p:nvSpPr>
        <p:spPr>
          <a:xfrm>
            <a:off x="3046828" y="60542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35E88B-BB93-4719-B70A-4B81236A6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65" y="1758976"/>
            <a:ext cx="5885614" cy="42619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985A61-FF70-4DC4-8A8D-D2277AFEDF53}"/>
              </a:ext>
            </a:extLst>
          </p:cNvPr>
          <p:cNvSpPr txBox="1"/>
          <p:nvPr/>
        </p:nvSpPr>
        <p:spPr>
          <a:xfrm>
            <a:off x="6345597" y="1619767"/>
            <a:ext cx="55991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памятника архитектуры</a:t>
            </a:r>
          </a:p>
          <a:p>
            <a:pPr marL="342900" indent="-34290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Век строительства сооружения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Основатель памятника</a:t>
            </a:r>
          </a:p>
        </p:txBody>
      </p:sp>
    </p:spTree>
    <p:extLst>
      <p:ext uri="{BB962C8B-B14F-4D97-AF65-F5344CB8AC3E}">
        <p14:creationId xmlns:p14="http://schemas.microsoft.com/office/powerpoint/2010/main" val="1890759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5F4F47-0B87-458F-BE21-3802A87397B3}"/>
              </a:ext>
            </a:extLst>
          </p:cNvPr>
          <p:cNvSpPr txBox="1"/>
          <p:nvPr/>
        </p:nvSpPr>
        <p:spPr>
          <a:xfrm>
            <a:off x="2920219" y="705526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4486DA-27E2-4FF6-9CC8-28D2F409D782}"/>
              </a:ext>
            </a:extLst>
          </p:cNvPr>
          <p:cNvSpPr txBox="1"/>
          <p:nvPr/>
        </p:nvSpPr>
        <p:spPr>
          <a:xfrm>
            <a:off x="872197" y="1885071"/>
            <a:ext cx="1062110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Название – Свято-Троицкая Сергиева Лавра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Век строительства –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Основатель – Сергей Радонежский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606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5D0F0B-6837-4BD1-9F41-142C5C3A067D}"/>
              </a:ext>
            </a:extLst>
          </p:cNvPr>
          <p:cNvSpPr txBox="1"/>
          <p:nvPr/>
        </p:nvSpPr>
        <p:spPr>
          <a:xfrm>
            <a:off x="2936631" y="663323"/>
            <a:ext cx="60983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№4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0C8EB5-3E3E-4EEF-A3D2-2FE636059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8" y="1994588"/>
            <a:ext cx="5716242" cy="38931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B8F9F2-0DE4-423B-B10E-4259B2106982}"/>
              </a:ext>
            </a:extLst>
          </p:cNvPr>
          <p:cNvSpPr txBox="1"/>
          <p:nvPr/>
        </p:nvSpPr>
        <p:spPr>
          <a:xfrm>
            <a:off x="6252414" y="1458759"/>
            <a:ext cx="571624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Автор произведения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Век создания произведения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Географические места, о которых идёт речь в произведении</a:t>
            </a:r>
          </a:p>
        </p:txBody>
      </p:sp>
    </p:spTree>
    <p:extLst>
      <p:ext uri="{BB962C8B-B14F-4D97-AF65-F5344CB8AC3E}">
        <p14:creationId xmlns:p14="http://schemas.microsoft.com/office/powerpoint/2010/main" val="4292274390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164</TotalTime>
  <Words>1082</Words>
  <Application>Microsoft Office PowerPoint</Application>
  <PresentationFormat>Широкоэкранный</PresentationFormat>
  <Paragraphs>259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7" baseType="lpstr">
      <vt:lpstr>Corbel</vt:lpstr>
      <vt:lpstr>Times New Roman</vt:lpstr>
      <vt:lpstr>Базис</vt:lpstr>
      <vt:lpstr>Культурологическое безумие  по периоду XIII-XVI веков</vt:lpstr>
      <vt:lpstr>Правила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игры</dc:title>
  <dc:creator>Финицких Анастасия Сергеевна</dc:creator>
  <cp:lastModifiedBy>Финицких Анастасия Сергеевна</cp:lastModifiedBy>
  <cp:revision>18</cp:revision>
  <dcterms:created xsi:type="dcterms:W3CDTF">2020-11-13T14:36:11Z</dcterms:created>
  <dcterms:modified xsi:type="dcterms:W3CDTF">2020-11-14T11:17:49Z</dcterms:modified>
</cp:coreProperties>
</file>