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6"/>
  </p:notesMasterIdLst>
  <p:sldIdLst>
    <p:sldId id="256" r:id="rId2"/>
    <p:sldId id="258" r:id="rId3"/>
    <p:sldId id="260" r:id="rId4"/>
    <p:sldId id="291" r:id="rId5"/>
    <p:sldId id="270" r:id="rId6"/>
    <p:sldId id="292" r:id="rId7"/>
    <p:sldId id="280" r:id="rId8"/>
    <p:sldId id="293" r:id="rId9"/>
    <p:sldId id="267" r:id="rId10"/>
    <p:sldId id="294" r:id="rId11"/>
    <p:sldId id="272" r:id="rId12"/>
    <p:sldId id="295" r:id="rId13"/>
    <p:sldId id="281" r:id="rId14"/>
    <p:sldId id="296" r:id="rId15"/>
    <p:sldId id="265" r:id="rId16"/>
    <p:sldId id="298" r:id="rId17"/>
    <p:sldId id="271" r:id="rId18"/>
    <p:sldId id="302" r:id="rId19"/>
    <p:sldId id="288" r:id="rId20"/>
    <p:sldId id="299" r:id="rId21"/>
    <p:sldId id="266" r:id="rId22"/>
    <p:sldId id="297" r:id="rId23"/>
    <p:sldId id="276" r:id="rId24"/>
    <p:sldId id="303" r:id="rId25"/>
    <p:sldId id="282" r:id="rId26"/>
    <p:sldId id="300" r:id="rId27"/>
    <p:sldId id="264" r:id="rId28"/>
    <p:sldId id="306" r:id="rId29"/>
    <p:sldId id="277" r:id="rId30"/>
    <p:sldId id="307" r:id="rId31"/>
    <p:sldId id="289" r:id="rId32"/>
    <p:sldId id="308" r:id="rId33"/>
    <p:sldId id="263" r:id="rId34"/>
    <p:sldId id="309" r:id="rId35"/>
    <p:sldId id="273" r:id="rId36"/>
    <p:sldId id="310" r:id="rId37"/>
    <p:sldId id="283" r:id="rId38"/>
    <p:sldId id="313" r:id="rId39"/>
    <p:sldId id="269" r:id="rId40"/>
    <p:sldId id="314" r:id="rId41"/>
    <p:sldId id="278" r:id="rId42"/>
    <p:sldId id="315" r:id="rId43"/>
    <p:sldId id="284" r:id="rId44"/>
    <p:sldId id="311" r:id="rId45"/>
    <p:sldId id="262" r:id="rId46"/>
    <p:sldId id="317" r:id="rId47"/>
    <p:sldId id="275" r:id="rId48"/>
    <p:sldId id="321" r:id="rId49"/>
    <p:sldId id="286" r:id="rId50"/>
    <p:sldId id="319" r:id="rId51"/>
    <p:sldId id="261" r:id="rId52"/>
    <p:sldId id="316" r:id="rId53"/>
    <p:sldId id="274" r:id="rId54"/>
    <p:sldId id="320" r:id="rId55"/>
    <p:sldId id="285" r:id="rId56"/>
    <p:sldId id="318" r:id="rId57"/>
    <p:sldId id="268" r:id="rId58"/>
    <p:sldId id="322" r:id="rId59"/>
    <p:sldId id="304" r:id="rId60"/>
    <p:sldId id="323" r:id="rId61"/>
    <p:sldId id="305" r:id="rId62"/>
    <p:sldId id="325" r:id="rId63"/>
    <p:sldId id="259" r:id="rId64"/>
    <p:sldId id="257" r:id="rId6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660"/>
  </p:normalViewPr>
  <p:slideViewPr>
    <p:cSldViewPr snapToGrid="0">
      <p:cViewPr varScale="1">
        <p:scale>
          <a:sx n="68" d="100"/>
          <a:sy n="68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FF0263-86FE-4C08-8EBB-37E3AEC59779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A6ADB-7D8D-445B-99EA-5BC7499FD4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579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1036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416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016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968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5633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937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920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577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372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133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537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EC5544C-D4EC-4D11-9F4D-134A73C085EB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FE73BAD-EAB9-48F0-B899-5D954D2B2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709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E081BD-B352-4589-9A67-10A8EB32BB58}"/>
              </a:ext>
            </a:extLst>
          </p:cNvPr>
          <p:cNvSpPr txBox="1"/>
          <p:nvPr/>
        </p:nvSpPr>
        <p:spPr>
          <a:xfrm>
            <a:off x="679938" y="1495756"/>
            <a:ext cx="1083212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Занимательный </a:t>
            </a:r>
            <a:b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 </a:t>
            </a:r>
            <a:b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датам </a:t>
            </a:r>
            <a:r>
              <a:rPr lang="en-US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VI-XVI </a:t>
            </a:r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веков</a:t>
            </a:r>
          </a:p>
        </p:txBody>
      </p:sp>
    </p:spTree>
    <p:extLst>
      <p:ext uri="{BB962C8B-B14F-4D97-AF65-F5344CB8AC3E}">
        <p14:creationId xmlns:p14="http://schemas.microsoft.com/office/powerpoint/2010/main" val="317774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EA8370-6266-43AC-AFA8-27DD51E40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19" y="547651"/>
            <a:ext cx="6565961" cy="1176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E89CB1-0408-43A4-A420-71E913F40EDE}"/>
              </a:ext>
            </a:extLst>
          </p:cNvPr>
          <p:cNvSpPr txBox="1"/>
          <p:nvPr/>
        </p:nvSpPr>
        <p:spPr>
          <a:xfrm>
            <a:off x="7310649" y="2900911"/>
            <a:ext cx="42625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Куликовская битва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C36E82-8818-469A-B52F-23CC30E7A082}"/>
              </a:ext>
            </a:extLst>
          </p:cNvPr>
          <p:cNvSpPr txBox="1"/>
          <p:nvPr/>
        </p:nvSpPr>
        <p:spPr>
          <a:xfrm>
            <a:off x="437760" y="5602463"/>
            <a:ext cx="669143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«Поединок Пересвета с Челубеем на Куликовом поле»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И. Авилов,  1943 год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BA07B71-262B-44A1-9C4C-24455F236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366" y="1944843"/>
            <a:ext cx="5862222" cy="347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24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2391DA-D347-4985-8CB7-3B4E1C9D6671}"/>
              </a:ext>
            </a:extLst>
          </p:cNvPr>
          <p:cNvSpPr txBox="1"/>
          <p:nvPr/>
        </p:nvSpPr>
        <p:spPr>
          <a:xfrm>
            <a:off x="1547447" y="2497976"/>
            <a:ext cx="97911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1276-1303 гг.</a:t>
            </a:r>
          </a:p>
        </p:txBody>
      </p:sp>
    </p:spTree>
    <p:extLst>
      <p:ext uri="{BB962C8B-B14F-4D97-AF65-F5344CB8AC3E}">
        <p14:creationId xmlns:p14="http://schemas.microsoft.com/office/powerpoint/2010/main" val="2199221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EA8370-6266-43AC-AFA8-27DD51E40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19" y="547651"/>
            <a:ext cx="6565961" cy="117663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43BB657-8D11-4918-A2D2-FC51EA1620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89" b="2995"/>
          <a:stretch/>
        </p:blipFill>
        <p:spPr>
          <a:xfrm>
            <a:off x="1482482" y="1605695"/>
            <a:ext cx="2914289" cy="40917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7415CB-4240-48F7-B092-C74521298031}"/>
              </a:ext>
            </a:extLst>
          </p:cNvPr>
          <p:cNvSpPr txBox="1"/>
          <p:nvPr/>
        </p:nvSpPr>
        <p:spPr>
          <a:xfrm>
            <a:off x="-109546" y="5697417"/>
            <a:ext cx="60983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«Святой князь Даниил Московский»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Скульпторы А. Коровин и В. Мокроусов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 станция метро «Тульская»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B39BB7-7D26-4BF7-BF52-E8FCFA9236A6}"/>
              </a:ext>
            </a:extLst>
          </p:cNvPr>
          <p:cNvSpPr txBox="1"/>
          <p:nvPr/>
        </p:nvSpPr>
        <p:spPr>
          <a:xfrm>
            <a:off x="5373858" y="2546253"/>
            <a:ext cx="561300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Правление Даниила Александровича – первого московского князя</a:t>
            </a:r>
          </a:p>
        </p:txBody>
      </p:sp>
    </p:spTree>
    <p:extLst>
      <p:ext uri="{BB962C8B-B14F-4D97-AF65-F5344CB8AC3E}">
        <p14:creationId xmlns:p14="http://schemas.microsoft.com/office/powerpoint/2010/main" val="2970481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607C03-6F0B-490B-83F6-100A0C1B9DA4}"/>
              </a:ext>
            </a:extLst>
          </p:cNvPr>
          <p:cNvSpPr txBox="1"/>
          <p:nvPr/>
        </p:nvSpPr>
        <p:spPr>
          <a:xfrm>
            <a:off x="2766646" y="2518116"/>
            <a:ext cx="67384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1485 год</a:t>
            </a:r>
          </a:p>
        </p:txBody>
      </p:sp>
    </p:spTree>
    <p:extLst>
      <p:ext uri="{BB962C8B-B14F-4D97-AF65-F5344CB8AC3E}">
        <p14:creationId xmlns:p14="http://schemas.microsoft.com/office/powerpoint/2010/main" val="1950230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EA8370-6266-43AC-AFA8-27DD51E40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19" y="547651"/>
            <a:ext cx="6565961" cy="11766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426B86-604A-49C7-AE6E-1F95374F38CD}"/>
              </a:ext>
            </a:extLst>
          </p:cNvPr>
          <p:cNvSpPr txBox="1"/>
          <p:nvPr/>
        </p:nvSpPr>
        <p:spPr>
          <a:xfrm>
            <a:off x="6635265" y="2560321"/>
            <a:ext cx="458606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Присоединение Тверского княжества к Москве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5A2526-A5A9-4AD9-BCE7-C6F8616F8B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17"/>
          <a:stretch/>
        </p:blipFill>
        <p:spPr>
          <a:xfrm>
            <a:off x="970668" y="1586613"/>
            <a:ext cx="5092503" cy="474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130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7475AA-F666-467B-912B-BC512207ABAF}"/>
              </a:ext>
            </a:extLst>
          </p:cNvPr>
          <p:cNvSpPr txBox="1"/>
          <p:nvPr/>
        </p:nvSpPr>
        <p:spPr>
          <a:xfrm>
            <a:off x="2813538" y="2497976"/>
            <a:ext cx="68087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988 год</a:t>
            </a:r>
          </a:p>
        </p:txBody>
      </p:sp>
    </p:spTree>
    <p:extLst>
      <p:ext uri="{BB962C8B-B14F-4D97-AF65-F5344CB8AC3E}">
        <p14:creationId xmlns:p14="http://schemas.microsoft.com/office/powerpoint/2010/main" val="312288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DCB341-A9D6-45E1-BF45-DE38EC499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971" y="242639"/>
            <a:ext cx="6572058" cy="117663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506563-AF9E-4008-AC83-E9A37D55E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267" y="1617784"/>
            <a:ext cx="3868373" cy="40742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10AD19-6DA7-4067-85D0-0984B7A3B95A}"/>
              </a:ext>
            </a:extLst>
          </p:cNvPr>
          <p:cNvSpPr txBox="1"/>
          <p:nvPr/>
        </p:nvSpPr>
        <p:spPr>
          <a:xfrm>
            <a:off x="439031" y="5692031"/>
            <a:ext cx="58820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«Крещение Руси»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Фреска работы В. М. Васнецова, Владимирский собор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1895—1896 гг.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A5DF2B-AC15-4BEC-B61A-3466DC988FE2}"/>
              </a:ext>
            </a:extLst>
          </p:cNvPr>
          <p:cNvSpPr txBox="1"/>
          <p:nvPr/>
        </p:nvSpPr>
        <p:spPr>
          <a:xfrm>
            <a:off x="6850966" y="2033770"/>
            <a:ext cx="421537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Русью христианства как государственной религии</a:t>
            </a:r>
          </a:p>
        </p:txBody>
      </p:sp>
    </p:spTree>
    <p:extLst>
      <p:ext uri="{BB962C8B-B14F-4D97-AF65-F5344CB8AC3E}">
        <p14:creationId xmlns:p14="http://schemas.microsoft.com/office/powerpoint/2010/main" val="4143162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61B856-6F08-4EDE-ABBD-BAE2F8162E2E}"/>
              </a:ext>
            </a:extLst>
          </p:cNvPr>
          <p:cNvSpPr txBox="1"/>
          <p:nvPr/>
        </p:nvSpPr>
        <p:spPr>
          <a:xfrm>
            <a:off x="2332892" y="2391508"/>
            <a:ext cx="75262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1054 год</a:t>
            </a:r>
          </a:p>
        </p:txBody>
      </p:sp>
    </p:spTree>
    <p:extLst>
      <p:ext uri="{BB962C8B-B14F-4D97-AF65-F5344CB8AC3E}">
        <p14:creationId xmlns:p14="http://schemas.microsoft.com/office/powerpoint/2010/main" val="249983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DCB341-A9D6-45E1-BF45-DE38EC499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971" y="547651"/>
            <a:ext cx="6572058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E9CD86-1901-44C1-9E90-1F5A53F07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539" y="1554537"/>
            <a:ext cx="3994492" cy="42954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E31D10-2380-4C7D-AC60-474BC523B975}"/>
              </a:ext>
            </a:extLst>
          </p:cNvPr>
          <p:cNvSpPr txBox="1"/>
          <p:nvPr/>
        </p:nvSpPr>
        <p:spPr>
          <a:xfrm>
            <a:off x="550582" y="5849984"/>
            <a:ext cx="48924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«Наставление Ярослава сыновьям»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Литография Б. А.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Чорикова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1F2053-EA97-4C72-A607-14B10CFC3165}"/>
              </a:ext>
            </a:extLst>
          </p:cNvPr>
          <p:cNvSpPr txBox="1"/>
          <p:nvPr/>
        </p:nvSpPr>
        <p:spPr>
          <a:xfrm>
            <a:off x="5992837" y="2640431"/>
            <a:ext cx="502216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земель между сыновьями Ярослава Мудрого</a:t>
            </a:r>
          </a:p>
        </p:txBody>
      </p:sp>
    </p:spTree>
    <p:extLst>
      <p:ext uri="{BB962C8B-B14F-4D97-AF65-F5344CB8AC3E}">
        <p14:creationId xmlns:p14="http://schemas.microsoft.com/office/powerpoint/2010/main" val="3480370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B5ECBB-E2BE-46EB-89C4-AFDF61D4FF20}"/>
              </a:ext>
            </a:extLst>
          </p:cNvPr>
          <p:cNvSpPr txBox="1"/>
          <p:nvPr/>
        </p:nvSpPr>
        <p:spPr>
          <a:xfrm>
            <a:off x="2799470" y="2686929"/>
            <a:ext cx="69072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1113 год</a:t>
            </a:r>
          </a:p>
        </p:txBody>
      </p:sp>
    </p:spTree>
    <p:extLst>
      <p:ext uri="{BB962C8B-B14F-4D97-AF65-F5344CB8AC3E}">
        <p14:creationId xmlns:p14="http://schemas.microsoft.com/office/powerpoint/2010/main" val="670074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533C2F-194C-4F15-9544-EC70DA5E08AB}"/>
              </a:ext>
            </a:extLst>
          </p:cNvPr>
          <p:cNvSpPr txBox="1"/>
          <p:nvPr/>
        </p:nvSpPr>
        <p:spPr>
          <a:xfrm>
            <a:off x="505265" y="305068"/>
            <a:ext cx="1118147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проводится в командах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проверяют свои знания по датам отечественной истории. </a:t>
            </a:r>
          </a:p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игре разработано 3 уровня: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лёгкого к сложному, которые идут в чередующемся порядке.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Командам представляется дата, после чего они совещаются и озвучивают событие, с ней связанное.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правильный ответ, команде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начисляется очко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Оно даётся той команде, которая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озвучила событие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относящееся к данной дате. 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ни одна команда не смогла отгадать событие,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назначаются штрафные санкции: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лёгкий уровень – минус 3 очка, средний уровень – минус 2 очка, сложный уровень – минус 1 очко. </a:t>
            </a:r>
          </a:p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Побеждает команда, у которой в конце игры будет большее количество очков.</a:t>
            </a:r>
          </a:p>
        </p:txBody>
      </p:sp>
    </p:spTree>
    <p:extLst>
      <p:ext uri="{BB962C8B-B14F-4D97-AF65-F5344CB8AC3E}">
        <p14:creationId xmlns:p14="http://schemas.microsoft.com/office/powerpoint/2010/main" val="20303715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DCB341-A9D6-45E1-BF45-DE38EC499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971" y="547651"/>
            <a:ext cx="6572058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D3E018-89C3-4853-9E7D-DFA6F82AA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591" y="1724281"/>
            <a:ext cx="3066759" cy="43023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E55B51-7C15-472E-825F-36FAD7A69BC0}"/>
              </a:ext>
            </a:extLst>
          </p:cNvPr>
          <p:cNvSpPr txBox="1"/>
          <p:nvPr/>
        </p:nvSpPr>
        <p:spPr>
          <a:xfrm>
            <a:off x="478301" y="6026656"/>
            <a:ext cx="4979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Мономах на Памятнике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«1000-летие России», Великий  Новгород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918E1A-BF5C-4C54-A0DC-B65EEA80EF92}"/>
              </a:ext>
            </a:extLst>
          </p:cNvPr>
          <p:cNvSpPr txBox="1"/>
          <p:nvPr/>
        </p:nvSpPr>
        <p:spPr>
          <a:xfrm>
            <a:off x="5458265" y="2322433"/>
            <a:ext cx="599283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в действие «Устава Владимира Мономаха» – завершающей части «Русской Правды»</a:t>
            </a:r>
          </a:p>
        </p:txBody>
      </p:sp>
    </p:spTree>
    <p:extLst>
      <p:ext uri="{BB962C8B-B14F-4D97-AF65-F5344CB8AC3E}">
        <p14:creationId xmlns:p14="http://schemas.microsoft.com/office/powerpoint/2010/main" val="1464203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88ADF7-6CC5-4D1F-AE70-DAC5F9CE3C88}"/>
              </a:ext>
            </a:extLst>
          </p:cNvPr>
          <p:cNvSpPr txBox="1"/>
          <p:nvPr/>
        </p:nvSpPr>
        <p:spPr>
          <a:xfrm>
            <a:off x="3052689" y="2630658"/>
            <a:ext cx="64570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1556 год</a:t>
            </a:r>
          </a:p>
        </p:txBody>
      </p:sp>
    </p:spTree>
    <p:extLst>
      <p:ext uri="{BB962C8B-B14F-4D97-AF65-F5344CB8AC3E}">
        <p14:creationId xmlns:p14="http://schemas.microsoft.com/office/powerpoint/2010/main" val="1085667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DCB341-A9D6-45E1-BF45-DE38EC499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971" y="547651"/>
            <a:ext cx="6572058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43EEAF-4FA6-42B6-9866-8355C0947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40" y="1682078"/>
            <a:ext cx="3356861" cy="46282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20D0C9-6454-4FC9-BD4A-983D97AB1F8E}"/>
              </a:ext>
            </a:extLst>
          </p:cNvPr>
          <p:cNvSpPr txBox="1"/>
          <p:nvPr/>
        </p:nvSpPr>
        <p:spPr>
          <a:xfrm>
            <a:off x="5838093" y="2715065"/>
            <a:ext cx="454386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Присоединение Астраханского ханства к России</a:t>
            </a:r>
          </a:p>
        </p:txBody>
      </p:sp>
    </p:spTree>
    <p:extLst>
      <p:ext uri="{BB962C8B-B14F-4D97-AF65-F5344CB8AC3E}">
        <p14:creationId xmlns:p14="http://schemas.microsoft.com/office/powerpoint/2010/main" val="34505454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AE066F-E7A1-462C-8F70-9C94C1BE26C1}"/>
              </a:ext>
            </a:extLst>
          </p:cNvPr>
          <p:cNvSpPr txBox="1"/>
          <p:nvPr/>
        </p:nvSpPr>
        <p:spPr>
          <a:xfrm>
            <a:off x="2213317" y="2497976"/>
            <a:ext cx="86094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1565-1572 гг.</a:t>
            </a:r>
          </a:p>
        </p:txBody>
      </p:sp>
    </p:spTree>
    <p:extLst>
      <p:ext uri="{BB962C8B-B14F-4D97-AF65-F5344CB8AC3E}">
        <p14:creationId xmlns:p14="http://schemas.microsoft.com/office/powerpoint/2010/main" val="2979452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7D296AD-860C-4DF7-A36A-908BBC3B8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971" y="561718"/>
            <a:ext cx="6572058" cy="117663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E7861C-79E6-4347-85F8-14EA44CB4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810" y="1842575"/>
            <a:ext cx="5000625" cy="38481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4D4553-FCB8-4541-AEDA-9703E02C4CC9}"/>
              </a:ext>
            </a:extLst>
          </p:cNvPr>
          <p:cNvSpPr txBox="1"/>
          <p:nvPr/>
        </p:nvSpPr>
        <p:spPr>
          <a:xfrm>
            <a:off x="291905" y="5717823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«Пытки времён опричнины»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Экспозиция во дворце Ивана Грозного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392FC8-8232-41D9-A1EA-0BF651F4A4EE}"/>
              </a:ext>
            </a:extLst>
          </p:cNvPr>
          <p:cNvSpPr txBox="1"/>
          <p:nvPr/>
        </p:nvSpPr>
        <p:spPr>
          <a:xfrm>
            <a:off x="5944040" y="2518762"/>
            <a:ext cx="57884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Опричнины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Иваном Грозным</a:t>
            </a:r>
          </a:p>
        </p:txBody>
      </p:sp>
    </p:spTree>
    <p:extLst>
      <p:ext uri="{BB962C8B-B14F-4D97-AF65-F5344CB8AC3E}">
        <p14:creationId xmlns:p14="http://schemas.microsoft.com/office/powerpoint/2010/main" val="23579944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CFB91B-F7A4-4C90-B4C3-B0A13A051D19}"/>
              </a:ext>
            </a:extLst>
          </p:cNvPr>
          <p:cNvSpPr txBox="1"/>
          <p:nvPr/>
        </p:nvSpPr>
        <p:spPr>
          <a:xfrm>
            <a:off x="2679895" y="2497976"/>
            <a:ext cx="685096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1108 год</a:t>
            </a:r>
          </a:p>
        </p:txBody>
      </p:sp>
    </p:spTree>
    <p:extLst>
      <p:ext uri="{BB962C8B-B14F-4D97-AF65-F5344CB8AC3E}">
        <p14:creationId xmlns:p14="http://schemas.microsoft.com/office/powerpoint/2010/main" val="31919569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DCB341-A9D6-45E1-BF45-DE38EC499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971" y="547651"/>
            <a:ext cx="6572058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FBAC4C-527F-4569-965C-7206D6005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550" y="1724281"/>
            <a:ext cx="4154585" cy="41545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2325BA-3EC6-461E-8A53-860DE8CEE414}"/>
              </a:ext>
            </a:extLst>
          </p:cNvPr>
          <p:cNvSpPr txBox="1"/>
          <p:nvPr/>
        </p:nvSpPr>
        <p:spPr>
          <a:xfrm>
            <a:off x="461966" y="5878866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Монета Банка России — Серия: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Древние города России: Владимир (XII в.), 10 рублей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4614ED-F646-44B1-9AFB-17317FA05DB5}"/>
              </a:ext>
            </a:extLst>
          </p:cNvPr>
          <p:cNvSpPr txBox="1"/>
          <p:nvPr/>
        </p:nvSpPr>
        <p:spPr>
          <a:xfrm>
            <a:off x="5533219" y="2579116"/>
            <a:ext cx="633991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города Владимир 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реке Клязьме</a:t>
            </a:r>
          </a:p>
        </p:txBody>
      </p:sp>
    </p:spTree>
    <p:extLst>
      <p:ext uri="{BB962C8B-B14F-4D97-AF65-F5344CB8AC3E}">
        <p14:creationId xmlns:p14="http://schemas.microsoft.com/office/powerpoint/2010/main" val="9370114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16270F-7D3A-432E-AD26-95606D745F7D}"/>
              </a:ext>
            </a:extLst>
          </p:cNvPr>
          <p:cNvSpPr txBox="1"/>
          <p:nvPr/>
        </p:nvSpPr>
        <p:spPr>
          <a:xfrm>
            <a:off x="3029243" y="2497976"/>
            <a:ext cx="6133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1497 год</a:t>
            </a:r>
          </a:p>
        </p:txBody>
      </p:sp>
    </p:spTree>
    <p:extLst>
      <p:ext uri="{BB962C8B-B14F-4D97-AF65-F5344CB8AC3E}">
        <p14:creationId xmlns:p14="http://schemas.microsoft.com/office/powerpoint/2010/main" val="16056705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51DF6D-4003-4B32-BBCC-739EDCDB5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29" y="589854"/>
            <a:ext cx="6572058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E589E8-01F1-4A29-9DDE-4B863C723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993" y="1728304"/>
            <a:ext cx="2880959" cy="42166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268A86-9787-4ECB-B7BA-9205823E155E}"/>
              </a:ext>
            </a:extLst>
          </p:cNvPr>
          <p:cNvSpPr txBox="1"/>
          <p:nvPr/>
        </p:nvSpPr>
        <p:spPr>
          <a:xfrm>
            <a:off x="190262" y="5944980"/>
            <a:ext cx="60944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«Судебник 1497 года»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из рукописной книги конца XV — начала XVI вв.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738EDE-02B6-47ED-B75A-0A16653E99C6}"/>
              </a:ext>
            </a:extLst>
          </p:cNvPr>
          <p:cNvSpPr txBox="1"/>
          <p:nvPr/>
        </p:nvSpPr>
        <p:spPr>
          <a:xfrm>
            <a:off x="5733143" y="2946400"/>
            <a:ext cx="5283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Судебника Ивана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1406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E37C99-E1CA-4749-959B-B213912A694E}"/>
              </a:ext>
            </a:extLst>
          </p:cNvPr>
          <p:cNvSpPr txBox="1"/>
          <p:nvPr/>
        </p:nvSpPr>
        <p:spPr>
          <a:xfrm>
            <a:off x="2532184" y="2497976"/>
            <a:ext cx="77512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VI-IX </a:t>
            </a:r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вв.</a:t>
            </a:r>
          </a:p>
        </p:txBody>
      </p:sp>
    </p:spTree>
    <p:extLst>
      <p:ext uri="{BB962C8B-B14F-4D97-AF65-F5344CB8AC3E}">
        <p14:creationId xmlns:p14="http://schemas.microsoft.com/office/powerpoint/2010/main" val="3441526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04FC17-3A56-4F82-ACF1-52E3BC8EF55F}"/>
              </a:ext>
            </a:extLst>
          </p:cNvPr>
          <p:cNvSpPr txBox="1"/>
          <p:nvPr/>
        </p:nvSpPr>
        <p:spPr>
          <a:xfrm>
            <a:off x="2797126" y="2497976"/>
            <a:ext cx="65977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882 год</a:t>
            </a:r>
          </a:p>
        </p:txBody>
      </p:sp>
    </p:spTree>
    <p:extLst>
      <p:ext uri="{BB962C8B-B14F-4D97-AF65-F5344CB8AC3E}">
        <p14:creationId xmlns:p14="http://schemas.microsoft.com/office/powerpoint/2010/main" val="42199578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51DF6D-4003-4B32-BBCC-739EDCDB5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29" y="589854"/>
            <a:ext cx="6572058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A454E4-C46A-46F9-87BB-6E501B7A7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18" y="1616795"/>
            <a:ext cx="4158789" cy="47699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2A9089-1A4F-4D9F-BE99-83934F7E2539}"/>
              </a:ext>
            </a:extLst>
          </p:cNvPr>
          <p:cNvSpPr txBox="1"/>
          <p:nvPr/>
        </p:nvSpPr>
        <p:spPr>
          <a:xfrm>
            <a:off x="5781822" y="2743200"/>
            <a:ext cx="50221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Складывание племенных союзов восточных славян</a:t>
            </a:r>
          </a:p>
        </p:txBody>
      </p:sp>
    </p:spTree>
    <p:extLst>
      <p:ext uri="{BB962C8B-B14F-4D97-AF65-F5344CB8AC3E}">
        <p14:creationId xmlns:p14="http://schemas.microsoft.com/office/powerpoint/2010/main" val="10538043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C39D75-50DD-4325-B1D2-CB02733A6017}"/>
              </a:ext>
            </a:extLst>
          </p:cNvPr>
          <p:cNvSpPr txBox="1"/>
          <p:nvPr/>
        </p:nvSpPr>
        <p:spPr>
          <a:xfrm>
            <a:off x="2677550" y="2321170"/>
            <a:ext cx="68368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1367 год</a:t>
            </a:r>
          </a:p>
        </p:txBody>
      </p:sp>
    </p:spTree>
    <p:extLst>
      <p:ext uri="{BB962C8B-B14F-4D97-AF65-F5344CB8AC3E}">
        <p14:creationId xmlns:p14="http://schemas.microsoft.com/office/powerpoint/2010/main" val="6691116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51DF6D-4003-4B32-BBCC-739EDCDB5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29" y="589854"/>
            <a:ext cx="6572058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3D079B-D89A-4CF9-BA78-969BD9CB6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466" y="2003388"/>
            <a:ext cx="5582534" cy="35568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3404EC-16A0-4050-9A6C-E27B6E44018C}"/>
              </a:ext>
            </a:extLst>
          </p:cNvPr>
          <p:cNvSpPr txBox="1"/>
          <p:nvPr/>
        </p:nvSpPr>
        <p:spPr>
          <a:xfrm>
            <a:off x="715106" y="5560260"/>
            <a:ext cx="52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«Кремль Дмитрия Донского»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Живописная реконструкция А. Васнецова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392188-5E31-404D-B510-EE7F57D15F5E}"/>
              </a:ext>
            </a:extLst>
          </p:cNvPr>
          <p:cNvSpPr txBox="1"/>
          <p:nvPr/>
        </p:nvSpPr>
        <p:spPr>
          <a:xfrm>
            <a:off x="6625884" y="2616591"/>
            <a:ext cx="47637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первого каменного Кремля в Москве</a:t>
            </a:r>
          </a:p>
        </p:txBody>
      </p:sp>
    </p:spTree>
    <p:extLst>
      <p:ext uri="{BB962C8B-B14F-4D97-AF65-F5344CB8AC3E}">
        <p14:creationId xmlns:p14="http://schemas.microsoft.com/office/powerpoint/2010/main" val="5894724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4E1C91-AE73-4FF2-9772-7C1D17B5C57D}"/>
              </a:ext>
            </a:extLst>
          </p:cNvPr>
          <p:cNvSpPr txBox="1"/>
          <p:nvPr/>
        </p:nvSpPr>
        <p:spPr>
          <a:xfrm>
            <a:off x="872197" y="2616590"/>
            <a:ext cx="10705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1223 год</a:t>
            </a:r>
          </a:p>
        </p:txBody>
      </p:sp>
    </p:spTree>
    <p:extLst>
      <p:ext uri="{BB962C8B-B14F-4D97-AF65-F5344CB8AC3E}">
        <p14:creationId xmlns:p14="http://schemas.microsoft.com/office/powerpoint/2010/main" val="13922997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51DF6D-4003-4B32-BBCC-739EDCDB5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29" y="589854"/>
            <a:ext cx="6572058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68FF1D-252D-4DF7-B56A-DC5DC412C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187" y="1766484"/>
            <a:ext cx="5390271" cy="40629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0C45071-8C4B-4067-87C5-12E138E45AB7}"/>
              </a:ext>
            </a:extLst>
          </p:cNvPr>
          <p:cNvSpPr txBox="1"/>
          <p:nvPr/>
        </p:nvSpPr>
        <p:spPr>
          <a:xfrm>
            <a:off x="239150" y="5829401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«Татары, пирующие после битвы на Калке»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Н. А. Кошелева из статьи «Калка»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AA7959-EC2D-4B1B-9464-E0F3BE222B8D}"/>
              </a:ext>
            </a:extLst>
          </p:cNvPr>
          <p:cNvSpPr txBox="1"/>
          <p:nvPr/>
        </p:nvSpPr>
        <p:spPr>
          <a:xfrm>
            <a:off x="7061981" y="3074667"/>
            <a:ext cx="37279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Битва на реке Калка</a:t>
            </a:r>
          </a:p>
        </p:txBody>
      </p:sp>
    </p:spTree>
    <p:extLst>
      <p:ext uri="{BB962C8B-B14F-4D97-AF65-F5344CB8AC3E}">
        <p14:creationId xmlns:p14="http://schemas.microsoft.com/office/powerpoint/2010/main" val="37777618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70EF99-5040-454C-881E-273838547815}"/>
              </a:ext>
            </a:extLst>
          </p:cNvPr>
          <p:cNvSpPr txBox="1"/>
          <p:nvPr/>
        </p:nvSpPr>
        <p:spPr>
          <a:xfrm>
            <a:off x="2518117" y="2602523"/>
            <a:ext cx="77841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972-980 гг.</a:t>
            </a:r>
          </a:p>
        </p:txBody>
      </p:sp>
    </p:spTree>
    <p:extLst>
      <p:ext uri="{BB962C8B-B14F-4D97-AF65-F5344CB8AC3E}">
        <p14:creationId xmlns:p14="http://schemas.microsoft.com/office/powerpoint/2010/main" val="13033191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51DF6D-4003-4B32-BBCC-739EDCDB5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29" y="589854"/>
            <a:ext cx="6572058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3F8D2B1-98FA-4896-B821-02227A2C6701}"/>
              </a:ext>
            </a:extLst>
          </p:cNvPr>
          <p:cNvSpPr txBox="1"/>
          <p:nvPr/>
        </p:nvSpPr>
        <p:spPr>
          <a:xfrm>
            <a:off x="5008099" y="2475913"/>
            <a:ext cx="64711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междоусобная война за власть между сыновьями Святослава –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Владимиром и Ярополком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C84396-06ED-4EA3-B166-ADBBA4590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566" y="1603717"/>
            <a:ext cx="3239725" cy="43211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8072B8-8C61-40C2-92DA-1B4A8E5381F3}"/>
              </a:ext>
            </a:extLst>
          </p:cNvPr>
          <p:cNvSpPr txBox="1"/>
          <p:nvPr/>
        </p:nvSpPr>
        <p:spPr>
          <a:xfrm>
            <a:off x="232170" y="5924821"/>
            <a:ext cx="47759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Вероятное место гибели Святослава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Хортице</a:t>
            </a:r>
          </a:p>
        </p:txBody>
      </p:sp>
    </p:spTree>
    <p:extLst>
      <p:ext uri="{BB962C8B-B14F-4D97-AF65-F5344CB8AC3E}">
        <p14:creationId xmlns:p14="http://schemas.microsoft.com/office/powerpoint/2010/main" val="14839410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B71434-5EF2-4945-B43B-1C3D0A6FB6D8}"/>
              </a:ext>
            </a:extLst>
          </p:cNvPr>
          <p:cNvSpPr txBox="1"/>
          <p:nvPr/>
        </p:nvSpPr>
        <p:spPr>
          <a:xfrm>
            <a:off x="3446585" y="2497976"/>
            <a:ext cx="579588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1489 год</a:t>
            </a:r>
          </a:p>
        </p:txBody>
      </p:sp>
    </p:spTree>
    <p:extLst>
      <p:ext uri="{BB962C8B-B14F-4D97-AF65-F5344CB8AC3E}">
        <p14:creationId xmlns:p14="http://schemas.microsoft.com/office/powerpoint/2010/main" val="21329466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AF794F-5B46-4579-8D51-D9F89011C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65" y="533583"/>
            <a:ext cx="6578154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CAC49A-2FD9-4933-B2E6-C2C55EAF3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96" y="1595511"/>
            <a:ext cx="3552825" cy="4876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831097-27CC-4923-BD48-1B5A8A4FF0FB}"/>
              </a:ext>
            </a:extLst>
          </p:cNvPr>
          <p:cNvSpPr txBox="1"/>
          <p:nvPr/>
        </p:nvSpPr>
        <p:spPr>
          <a:xfrm>
            <a:off x="5290261" y="3066757"/>
            <a:ext cx="5120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Присоединение Вятки к Москве</a:t>
            </a:r>
          </a:p>
        </p:txBody>
      </p:sp>
    </p:spTree>
    <p:extLst>
      <p:ext uri="{BB962C8B-B14F-4D97-AF65-F5344CB8AC3E}">
        <p14:creationId xmlns:p14="http://schemas.microsoft.com/office/powerpoint/2010/main" val="17947260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A05A8D-2817-43AA-B932-1DB85B9022A2}"/>
              </a:ext>
            </a:extLst>
          </p:cNvPr>
          <p:cNvSpPr txBox="1"/>
          <p:nvPr/>
        </p:nvSpPr>
        <p:spPr>
          <a:xfrm>
            <a:off x="107852" y="2067951"/>
            <a:ext cx="120841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июня – 11 ноября </a:t>
            </a:r>
          </a:p>
          <a:p>
            <a:pPr algn="ctr"/>
            <a:r>
              <a:rPr lang="ru-RU" sz="10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1480 год</a:t>
            </a:r>
          </a:p>
        </p:txBody>
      </p:sp>
    </p:spTree>
    <p:extLst>
      <p:ext uri="{BB962C8B-B14F-4D97-AF65-F5344CB8AC3E}">
        <p14:creationId xmlns:p14="http://schemas.microsoft.com/office/powerpoint/2010/main" val="178649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EA886E-E9A3-4F7E-BED5-4D82CE0C4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479" y="1967057"/>
            <a:ext cx="5299521" cy="37162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95CF9A-099D-4387-A5B5-C5AD9E07D2A6}"/>
              </a:ext>
            </a:extLst>
          </p:cNvPr>
          <p:cNvSpPr txBox="1"/>
          <p:nvPr/>
        </p:nvSpPr>
        <p:spPr>
          <a:xfrm>
            <a:off x="6649330" y="2424819"/>
            <a:ext cx="50228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Новгорода и Киева под властью 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князя Олега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E41B41-0C55-4AF8-BB54-AC7C2FC513F7}"/>
              </a:ext>
            </a:extLst>
          </p:cNvPr>
          <p:cNvSpPr txBox="1"/>
          <p:nvPr/>
        </p:nvSpPr>
        <p:spPr>
          <a:xfrm>
            <a:off x="2897945" y="602159"/>
            <a:ext cx="687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ответ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A72C7D-5E04-4819-8652-448F802C2EE8}"/>
              </a:ext>
            </a:extLst>
          </p:cNvPr>
          <p:cNvSpPr txBox="1"/>
          <p:nvPr/>
        </p:nvSpPr>
        <p:spPr>
          <a:xfrm>
            <a:off x="397067" y="5683346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«Олег у костей коня» 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 М. Васнецов</a:t>
            </a: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1899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3263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AF794F-5B46-4579-8D51-D9F89011C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65" y="533583"/>
            <a:ext cx="6578154" cy="117663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3B6D81-CCCC-4216-BEEB-04B84545F1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16" b="8184"/>
          <a:stretch/>
        </p:blipFill>
        <p:spPr>
          <a:xfrm>
            <a:off x="1164099" y="1420565"/>
            <a:ext cx="3510732" cy="45499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93F79F-566B-49F1-AF5D-5C94AA8168A1}"/>
              </a:ext>
            </a:extLst>
          </p:cNvPr>
          <p:cNvSpPr txBox="1"/>
          <p:nvPr/>
        </p:nvSpPr>
        <p:spPr>
          <a:xfrm>
            <a:off x="-129707" y="5970474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«Памятник Великому Стоянию на Угре»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Шоссе Москва—Брянск у моста через Угру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A8814D-02F5-4F0C-A2B4-7F6ACC00FC76}"/>
              </a:ext>
            </a:extLst>
          </p:cNvPr>
          <p:cNvSpPr txBox="1"/>
          <p:nvPr/>
        </p:nvSpPr>
        <p:spPr>
          <a:xfrm>
            <a:off x="6044751" y="1843625"/>
            <a:ext cx="49319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Стояние на реке Угра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Освобождение русских земель от ордынской зависимости</a:t>
            </a:r>
          </a:p>
        </p:txBody>
      </p:sp>
    </p:spTree>
    <p:extLst>
      <p:ext uri="{BB962C8B-B14F-4D97-AF65-F5344CB8AC3E}">
        <p14:creationId xmlns:p14="http://schemas.microsoft.com/office/powerpoint/2010/main" val="7179377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F97E39-2B05-44F1-AE0C-91A7ED243C1C}"/>
              </a:ext>
            </a:extLst>
          </p:cNvPr>
          <p:cNvSpPr txBox="1"/>
          <p:nvPr/>
        </p:nvSpPr>
        <p:spPr>
          <a:xfrm>
            <a:off x="450166" y="2497976"/>
            <a:ext cx="115214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50-е гг. </a:t>
            </a:r>
            <a:r>
              <a:rPr lang="en-US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 </a:t>
            </a:r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</a:p>
        </p:txBody>
      </p:sp>
    </p:spTree>
    <p:extLst>
      <p:ext uri="{BB962C8B-B14F-4D97-AF65-F5344CB8AC3E}">
        <p14:creationId xmlns:p14="http://schemas.microsoft.com/office/powerpoint/2010/main" val="26321885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AF794F-5B46-4579-8D51-D9F89011C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601" y="348819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64B6DF-97BD-4A5A-885D-D92F170263EC}"/>
              </a:ext>
            </a:extLst>
          </p:cNvPr>
          <p:cNvSpPr txBox="1"/>
          <p:nvPr/>
        </p:nvSpPr>
        <p:spPr>
          <a:xfrm>
            <a:off x="5807123" y="2956051"/>
            <a:ext cx="43562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Реформы Избранной Рады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86EB8F-5870-4F5E-A2BE-2BD061878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640" y="1634734"/>
            <a:ext cx="2632658" cy="42861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AE3CC1-F8BC-4DA7-9DB3-F32E193D0EE3}"/>
              </a:ext>
            </a:extLst>
          </p:cNvPr>
          <p:cNvSpPr txBox="1"/>
          <p:nvPr/>
        </p:nvSpPr>
        <p:spPr>
          <a:xfrm>
            <a:off x="661180" y="5970474"/>
            <a:ext cx="38235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«Царь Иван Грозный»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М. Васнецов, 1897 год</a:t>
            </a:r>
          </a:p>
        </p:txBody>
      </p:sp>
    </p:spTree>
    <p:extLst>
      <p:ext uri="{BB962C8B-B14F-4D97-AF65-F5344CB8AC3E}">
        <p14:creationId xmlns:p14="http://schemas.microsoft.com/office/powerpoint/2010/main" val="39625999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F72889-0C35-46AE-835B-0C1403DF6E3B}"/>
              </a:ext>
            </a:extLst>
          </p:cNvPr>
          <p:cNvSpPr txBox="1"/>
          <p:nvPr/>
        </p:nvSpPr>
        <p:spPr>
          <a:xfrm>
            <a:off x="2433711" y="2497976"/>
            <a:ext cx="761062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1583 год</a:t>
            </a:r>
          </a:p>
        </p:txBody>
      </p:sp>
    </p:spTree>
    <p:extLst>
      <p:ext uri="{BB962C8B-B14F-4D97-AF65-F5344CB8AC3E}">
        <p14:creationId xmlns:p14="http://schemas.microsoft.com/office/powerpoint/2010/main" val="10370508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51DF6D-4003-4B32-BBCC-739EDCDB5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29" y="589854"/>
            <a:ext cx="6572058" cy="11766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BDBEAD-7933-426E-841D-6E896532C5D7}"/>
              </a:ext>
            </a:extLst>
          </p:cNvPr>
          <p:cNvSpPr txBox="1"/>
          <p:nvPr/>
        </p:nvSpPr>
        <p:spPr>
          <a:xfrm>
            <a:off x="6096000" y="2715065"/>
            <a:ext cx="503623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Плюсское перемирие между Россией и Швецией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3AA3EA-9F2B-4181-A189-8E8CA878A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50" y="2217088"/>
            <a:ext cx="5267945" cy="31196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F232A5-EFD0-4174-BBCB-F5B9837BEFC4}"/>
              </a:ext>
            </a:extLst>
          </p:cNvPr>
          <p:cNvSpPr txBox="1"/>
          <p:nvPr/>
        </p:nvSpPr>
        <p:spPr>
          <a:xfrm>
            <a:off x="376310" y="5433360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«Взятие Нарвы Иваном Грозным»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А.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Чориков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1836 год</a:t>
            </a:r>
          </a:p>
        </p:txBody>
      </p:sp>
    </p:spTree>
    <p:extLst>
      <p:ext uri="{BB962C8B-B14F-4D97-AF65-F5344CB8AC3E}">
        <p14:creationId xmlns:p14="http://schemas.microsoft.com/office/powerpoint/2010/main" val="1152331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97A81F-BE89-41A6-8F63-0A1935894E6A}"/>
              </a:ext>
            </a:extLst>
          </p:cNvPr>
          <p:cNvSpPr txBox="1"/>
          <p:nvPr/>
        </p:nvSpPr>
        <p:spPr>
          <a:xfrm>
            <a:off x="126610" y="2497976"/>
            <a:ext cx="120653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1242 год</a:t>
            </a:r>
          </a:p>
        </p:txBody>
      </p:sp>
    </p:spTree>
    <p:extLst>
      <p:ext uri="{BB962C8B-B14F-4D97-AF65-F5344CB8AC3E}">
        <p14:creationId xmlns:p14="http://schemas.microsoft.com/office/powerpoint/2010/main" val="41152643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AF794F-5B46-4579-8D51-D9F89011C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65" y="533583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E6C9FE-4B01-42A5-89E0-9EBFB98EE181}"/>
              </a:ext>
            </a:extLst>
          </p:cNvPr>
          <p:cNvSpPr txBox="1"/>
          <p:nvPr/>
        </p:nvSpPr>
        <p:spPr>
          <a:xfrm>
            <a:off x="5458264" y="3128851"/>
            <a:ext cx="59224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Битва на Чудском озере (Ледовое побоище)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A87219-8037-4B09-BCC9-A45F267391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5" t="3113" r="2515" b="3713"/>
          <a:stretch/>
        </p:blipFill>
        <p:spPr>
          <a:xfrm>
            <a:off x="811237" y="1563882"/>
            <a:ext cx="4473526" cy="44373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36A285-9387-4DE6-BDE2-8955B8162712}"/>
              </a:ext>
            </a:extLst>
          </p:cNvPr>
          <p:cNvSpPr txBox="1"/>
          <p:nvPr/>
        </p:nvSpPr>
        <p:spPr>
          <a:xfrm>
            <a:off x="110198" y="6001251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Почтовый блок России 2017 года, картина В. А. Серова «Ледовое побоище», 1942 год</a:t>
            </a:r>
          </a:p>
        </p:txBody>
      </p:sp>
    </p:spTree>
    <p:extLst>
      <p:ext uri="{BB962C8B-B14F-4D97-AF65-F5344CB8AC3E}">
        <p14:creationId xmlns:p14="http://schemas.microsoft.com/office/powerpoint/2010/main" val="38563612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C7BADE-C263-4035-A34B-BBD411C7E887}"/>
              </a:ext>
            </a:extLst>
          </p:cNvPr>
          <p:cNvSpPr txBox="1"/>
          <p:nvPr/>
        </p:nvSpPr>
        <p:spPr>
          <a:xfrm>
            <a:off x="2672862" y="2504049"/>
            <a:ext cx="685096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1478 год</a:t>
            </a:r>
          </a:p>
        </p:txBody>
      </p:sp>
    </p:spTree>
    <p:extLst>
      <p:ext uri="{BB962C8B-B14F-4D97-AF65-F5344CB8AC3E}">
        <p14:creationId xmlns:p14="http://schemas.microsoft.com/office/powerpoint/2010/main" val="19991482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558DB3-C095-4472-BE32-8C47328C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923" y="533584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5A4725F-FC2F-41F3-829A-3EE2CA1F64F7}"/>
              </a:ext>
            </a:extLst>
          </p:cNvPr>
          <p:cNvSpPr txBox="1"/>
          <p:nvPr/>
        </p:nvSpPr>
        <p:spPr>
          <a:xfrm>
            <a:off x="6710289" y="2679246"/>
            <a:ext cx="48955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Присоединение Новгорода Великого к Москве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A0F815-C6AC-4DF9-B06A-8D08CDCF6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60" y="1710214"/>
            <a:ext cx="5545015" cy="40617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30AF3F-544F-4A79-AC82-D215A47B85AC}"/>
              </a:ext>
            </a:extLst>
          </p:cNvPr>
          <p:cNvSpPr txBox="1"/>
          <p:nvPr/>
        </p:nvSpPr>
        <p:spPr>
          <a:xfrm>
            <a:off x="225082" y="5776120"/>
            <a:ext cx="69353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«Отправка Марфы Посадницы и вечевого колокола в Москву»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Д.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Кившенко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1030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3D9526-4622-493D-92A7-39E50F2C4075}"/>
              </a:ext>
            </a:extLst>
          </p:cNvPr>
          <p:cNvSpPr txBox="1"/>
          <p:nvPr/>
        </p:nvSpPr>
        <p:spPr>
          <a:xfrm>
            <a:off x="2525150" y="2497976"/>
            <a:ext cx="716045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1206 год</a:t>
            </a:r>
          </a:p>
        </p:txBody>
      </p:sp>
    </p:spTree>
    <p:extLst>
      <p:ext uri="{BB962C8B-B14F-4D97-AF65-F5344CB8AC3E}">
        <p14:creationId xmlns:p14="http://schemas.microsoft.com/office/powerpoint/2010/main" val="4071278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CBD644-D3A4-4FB5-800E-4B08B40C67FB}"/>
              </a:ext>
            </a:extLst>
          </p:cNvPr>
          <p:cNvSpPr txBox="1"/>
          <p:nvPr/>
        </p:nvSpPr>
        <p:spPr>
          <a:xfrm>
            <a:off x="1964787" y="2630658"/>
            <a:ext cx="82624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1036 год</a:t>
            </a:r>
          </a:p>
        </p:txBody>
      </p:sp>
    </p:spTree>
    <p:extLst>
      <p:ext uri="{BB962C8B-B14F-4D97-AF65-F5344CB8AC3E}">
        <p14:creationId xmlns:p14="http://schemas.microsoft.com/office/powerpoint/2010/main" val="17620164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558DB3-C095-4472-BE32-8C47328C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923" y="533584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1A9F19-BE0F-4E40-B40E-2437BF7C1C36}"/>
              </a:ext>
            </a:extLst>
          </p:cNvPr>
          <p:cNvSpPr txBox="1"/>
          <p:nvPr/>
        </p:nvSpPr>
        <p:spPr>
          <a:xfrm>
            <a:off x="4726745" y="2487949"/>
            <a:ext cx="71182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Провозглашение на курултае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Чингисхана – представителя родоплеменной знати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Темучин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великим ханом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4A2230-B51F-45E7-8459-AC1F31B65E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95" b="14029"/>
          <a:stretch/>
        </p:blipFill>
        <p:spPr>
          <a:xfrm>
            <a:off x="633047" y="1691399"/>
            <a:ext cx="3967089" cy="43750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63DEDF-9E82-409F-806D-59396224027E}"/>
              </a:ext>
            </a:extLst>
          </p:cNvPr>
          <p:cNvSpPr txBox="1"/>
          <p:nvPr/>
        </p:nvSpPr>
        <p:spPr>
          <a:xfrm>
            <a:off x="314765" y="6124361"/>
            <a:ext cx="4603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 Чингисхану в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Хулун-Буире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5368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E62734-7E56-4E24-BAA7-ABD1A5B63A0D}"/>
              </a:ext>
            </a:extLst>
          </p:cNvPr>
          <p:cNvSpPr txBox="1"/>
          <p:nvPr/>
        </p:nvSpPr>
        <p:spPr>
          <a:xfrm>
            <a:off x="2222696" y="2616590"/>
            <a:ext cx="79623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1147 год</a:t>
            </a:r>
          </a:p>
        </p:txBody>
      </p:sp>
    </p:spTree>
    <p:extLst>
      <p:ext uri="{BB962C8B-B14F-4D97-AF65-F5344CB8AC3E}">
        <p14:creationId xmlns:p14="http://schemas.microsoft.com/office/powerpoint/2010/main" val="13538873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AF794F-5B46-4579-8D51-D9F89011C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65" y="533583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A18C9B-53BB-4618-BBBD-33E3F4B89934}"/>
              </a:ext>
            </a:extLst>
          </p:cNvPr>
          <p:cNvSpPr txBox="1"/>
          <p:nvPr/>
        </p:nvSpPr>
        <p:spPr>
          <a:xfrm>
            <a:off x="5611210" y="2940148"/>
            <a:ext cx="523318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 в летописях о Москве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DA61D8-27F1-4A92-8673-834997A045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8" t="17404" r="52114" b="5289"/>
          <a:stretch/>
        </p:blipFill>
        <p:spPr>
          <a:xfrm>
            <a:off x="1347609" y="1710213"/>
            <a:ext cx="3143711" cy="43578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FAAD61-B7E9-4CE2-9E81-FDC42DAC544C}"/>
              </a:ext>
            </a:extLst>
          </p:cNvPr>
          <p:cNvSpPr txBox="1"/>
          <p:nvPr/>
        </p:nvSpPr>
        <p:spPr>
          <a:xfrm>
            <a:off x="971088" y="6068050"/>
            <a:ext cx="412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Ипатьевская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летопись»</a:t>
            </a:r>
          </a:p>
        </p:txBody>
      </p:sp>
    </p:spTree>
    <p:extLst>
      <p:ext uri="{BB962C8B-B14F-4D97-AF65-F5344CB8AC3E}">
        <p14:creationId xmlns:p14="http://schemas.microsoft.com/office/powerpoint/2010/main" val="29211534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AE487E-6794-4540-B666-82A037DD9A02}"/>
              </a:ext>
            </a:extLst>
          </p:cNvPr>
          <p:cNvSpPr txBox="1"/>
          <p:nvPr/>
        </p:nvSpPr>
        <p:spPr>
          <a:xfrm>
            <a:off x="3207433" y="2497976"/>
            <a:ext cx="60209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1564 год</a:t>
            </a:r>
          </a:p>
        </p:txBody>
      </p:sp>
    </p:spTree>
    <p:extLst>
      <p:ext uri="{BB962C8B-B14F-4D97-AF65-F5344CB8AC3E}">
        <p14:creationId xmlns:p14="http://schemas.microsoft.com/office/powerpoint/2010/main" val="38329129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558DB3-C095-4472-BE32-8C47328C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923" y="533584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B9B49E-17D2-4413-925A-16527BBC56DC}"/>
              </a:ext>
            </a:extLst>
          </p:cNvPr>
          <p:cNvSpPr txBox="1"/>
          <p:nvPr/>
        </p:nvSpPr>
        <p:spPr>
          <a:xfrm>
            <a:off x="6096000" y="2071548"/>
            <a:ext cx="56083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Издание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Иваном Фёдоровым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датированной печатной книги в России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1EC636-577E-494E-BEAC-1E9A66F69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634" y="1863959"/>
            <a:ext cx="5298366" cy="38930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103740-0F16-4DA8-874B-759C52415479}"/>
              </a:ext>
            </a:extLst>
          </p:cNvPr>
          <p:cNvSpPr txBox="1"/>
          <p:nvPr/>
        </p:nvSpPr>
        <p:spPr>
          <a:xfrm>
            <a:off x="1357764" y="5910755"/>
            <a:ext cx="4178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«Апостол»</a:t>
            </a:r>
          </a:p>
        </p:txBody>
      </p:sp>
    </p:spTree>
    <p:extLst>
      <p:ext uri="{BB962C8B-B14F-4D97-AF65-F5344CB8AC3E}">
        <p14:creationId xmlns:p14="http://schemas.microsoft.com/office/powerpoint/2010/main" val="380629741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FE137E-3657-44ED-A390-32EA63E7C6E6}"/>
              </a:ext>
            </a:extLst>
          </p:cNvPr>
          <p:cNvSpPr txBox="1"/>
          <p:nvPr/>
        </p:nvSpPr>
        <p:spPr>
          <a:xfrm>
            <a:off x="2475914" y="2497976"/>
            <a:ext cx="74840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1377 год</a:t>
            </a:r>
          </a:p>
        </p:txBody>
      </p:sp>
    </p:spTree>
    <p:extLst>
      <p:ext uri="{BB962C8B-B14F-4D97-AF65-F5344CB8AC3E}">
        <p14:creationId xmlns:p14="http://schemas.microsoft.com/office/powerpoint/2010/main" val="38128125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558DB3-C095-4472-BE32-8C47328C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923" y="533584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2135BD-BC3B-456C-83CC-CCD5A4BB62F6}"/>
              </a:ext>
            </a:extLst>
          </p:cNvPr>
          <p:cNvSpPr txBox="1"/>
          <p:nvPr/>
        </p:nvSpPr>
        <p:spPr>
          <a:xfrm>
            <a:off x="5486400" y="1974811"/>
            <a:ext cx="58943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Поражение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московских войск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реке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Пьяне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нанесённое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ордынским царевичем Араб-шахом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0FA916-EBFC-4005-AB5D-5101D3544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482" y="1710214"/>
            <a:ext cx="3601329" cy="44195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89DAF7-8F8C-4D44-B2A8-433A6A04982C}"/>
              </a:ext>
            </a:extLst>
          </p:cNvPr>
          <p:cNvSpPr txBox="1"/>
          <p:nvPr/>
        </p:nvSpPr>
        <p:spPr>
          <a:xfrm>
            <a:off x="1241473" y="6129795"/>
            <a:ext cx="3499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Бегство застигнутых врасплох</a:t>
            </a:r>
          </a:p>
        </p:txBody>
      </p:sp>
    </p:spTree>
    <p:extLst>
      <p:ext uri="{BB962C8B-B14F-4D97-AF65-F5344CB8AC3E}">
        <p14:creationId xmlns:p14="http://schemas.microsoft.com/office/powerpoint/2010/main" val="5701064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FDCEB7-A882-468B-BF65-D5AAF7C8BCF4}"/>
              </a:ext>
            </a:extLst>
          </p:cNvPr>
          <p:cNvSpPr txBox="1"/>
          <p:nvPr/>
        </p:nvSpPr>
        <p:spPr>
          <a:xfrm>
            <a:off x="2912012" y="2560320"/>
            <a:ext cx="65133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945 год</a:t>
            </a:r>
          </a:p>
        </p:txBody>
      </p:sp>
    </p:spTree>
    <p:extLst>
      <p:ext uri="{BB962C8B-B14F-4D97-AF65-F5344CB8AC3E}">
        <p14:creationId xmlns:p14="http://schemas.microsoft.com/office/powerpoint/2010/main" val="33909974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558DB3-C095-4472-BE32-8C47328C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923" y="533584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C93F81-3EF1-4394-9D76-0B77849A44B7}"/>
              </a:ext>
            </a:extLst>
          </p:cNvPr>
          <p:cNvSpPr txBox="1"/>
          <p:nvPr/>
        </p:nvSpPr>
        <p:spPr>
          <a:xfrm>
            <a:off x="5852160" y="2560320"/>
            <a:ext cx="545826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Восстание древлян – убийство Игоря при попытке собрать дополнительную дань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5A5056-F696-4628-81B2-699EA330A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836" y="1710214"/>
            <a:ext cx="3086174" cy="42761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937749-90B5-4948-8455-4F37BC6E53DB}"/>
              </a:ext>
            </a:extLst>
          </p:cNvPr>
          <p:cNvSpPr txBox="1"/>
          <p:nvPr/>
        </p:nvSpPr>
        <p:spPr>
          <a:xfrm>
            <a:off x="760074" y="5986372"/>
            <a:ext cx="409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«Игорь Святославич»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 Новгороде-Северском</a:t>
            </a:r>
          </a:p>
        </p:txBody>
      </p:sp>
    </p:spTree>
    <p:extLst>
      <p:ext uri="{BB962C8B-B14F-4D97-AF65-F5344CB8AC3E}">
        <p14:creationId xmlns:p14="http://schemas.microsoft.com/office/powerpoint/2010/main" val="31890660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7C10B0-E77C-4BE4-84CC-B1E31E4BEC15}"/>
              </a:ext>
            </a:extLst>
          </p:cNvPr>
          <p:cNvSpPr txBox="1"/>
          <p:nvPr/>
        </p:nvSpPr>
        <p:spPr>
          <a:xfrm>
            <a:off x="2072640" y="633046"/>
            <a:ext cx="80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DB747F-1298-4DD7-8777-87532DF847FA}"/>
              </a:ext>
            </a:extLst>
          </p:cNvPr>
          <p:cNvSpPr txBox="1"/>
          <p:nvPr/>
        </p:nvSpPr>
        <p:spPr>
          <a:xfrm>
            <a:off x="2546252" y="2497976"/>
            <a:ext cx="738553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1185 год</a:t>
            </a:r>
          </a:p>
        </p:txBody>
      </p:sp>
    </p:spTree>
    <p:extLst>
      <p:ext uri="{BB962C8B-B14F-4D97-AF65-F5344CB8AC3E}">
        <p14:creationId xmlns:p14="http://schemas.microsoft.com/office/powerpoint/2010/main" val="2056361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EA8370-6266-43AC-AFA8-27DD51E40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19" y="547651"/>
            <a:ext cx="6565961" cy="11766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14BCA6-7B74-4AA6-B35E-0A127AB10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89" y="2151849"/>
            <a:ext cx="6048967" cy="31662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FA1EA6-454A-46E7-9381-F04B7AA872E7}"/>
              </a:ext>
            </a:extLst>
          </p:cNvPr>
          <p:cNvSpPr txBox="1"/>
          <p:nvPr/>
        </p:nvSpPr>
        <p:spPr>
          <a:xfrm>
            <a:off x="554589" y="5318105"/>
            <a:ext cx="60983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«Разгром печенегов под Киевом 1036 год» Миниатюра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Радзивилловской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летописи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30B63B-4530-42FF-A604-A2357C9FFDFF}"/>
              </a:ext>
            </a:extLst>
          </p:cNvPr>
          <p:cNvSpPr txBox="1"/>
          <p:nvPr/>
        </p:nvSpPr>
        <p:spPr>
          <a:xfrm>
            <a:off x="7409503" y="2517338"/>
            <a:ext cx="393895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Окончательный разгром под Киевом печенегов</a:t>
            </a:r>
          </a:p>
        </p:txBody>
      </p:sp>
    </p:spTree>
    <p:extLst>
      <p:ext uri="{BB962C8B-B14F-4D97-AF65-F5344CB8AC3E}">
        <p14:creationId xmlns:p14="http://schemas.microsoft.com/office/powerpoint/2010/main" val="4332103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558DB3-C095-4472-BE32-8C47328C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923" y="533584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BF4F91-3D7A-410A-90F0-C4891D8412EB}"/>
              </a:ext>
            </a:extLst>
          </p:cNvPr>
          <p:cNvSpPr txBox="1"/>
          <p:nvPr/>
        </p:nvSpPr>
        <p:spPr>
          <a:xfrm>
            <a:off x="5692726" y="3203371"/>
            <a:ext cx="64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«Слово о полку Игореве»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D63D7E-8751-4461-BF15-F120C3BDF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72" y="2314582"/>
            <a:ext cx="5264754" cy="31195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C258A3-07E8-464E-9576-F692EDCA8909}"/>
              </a:ext>
            </a:extLst>
          </p:cNvPr>
          <p:cNvSpPr txBox="1"/>
          <p:nvPr/>
        </p:nvSpPr>
        <p:spPr>
          <a:xfrm>
            <a:off x="226335" y="5518403"/>
            <a:ext cx="5668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«После побоища Игоря Святославича с половцами»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М. Васнецов, 1880 год</a:t>
            </a:r>
          </a:p>
        </p:txBody>
      </p:sp>
    </p:spTree>
    <p:extLst>
      <p:ext uri="{BB962C8B-B14F-4D97-AF65-F5344CB8AC3E}">
        <p14:creationId xmlns:p14="http://schemas.microsoft.com/office/powerpoint/2010/main" val="25559621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8ED792-C53A-45CE-B5A1-ADA0A047A35C}"/>
              </a:ext>
            </a:extLst>
          </p:cNvPr>
          <p:cNvSpPr txBox="1"/>
          <p:nvPr/>
        </p:nvSpPr>
        <p:spPr>
          <a:xfrm>
            <a:off x="267286" y="2686929"/>
            <a:ext cx="116761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1547 год</a:t>
            </a:r>
          </a:p>
        </p:txBody>
      </p:sp>
    </p:spTree>
    <p:extLst>
      <p:ext uri="{BB962C8B-B14F-4D97-AF65-F5344CB8AC3E}">
        <p14:creationId xmlns:p14="http://schemas.microsoft.com/office/powerpoint/2010/main" val="298618642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558DB3-C095-4472-BE32-8C47328C6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923" y="533584"/>
            <a:ext cx="6578154" cy="11766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DE2F4F-1323-4219-81FF-E33A489680D2}"/>
              </a:ext>
            </a:extLst>
          </p:cNvPr>
          <p:cNvSpPr txBox="1"/>
          <p:nvPr/>
        </p:nvSpPr>
        <p:spPr>
          <a:xfrm>
            <a:off x="6217920" y="3066757"/>
            <a:ext cx="52191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Венчание на царство Ивана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14AFF7-3B18-4AEE-A8FA-F1785C5C2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889" y="1507060"/>
            <a:ext cx="3424457" cy="45659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D78294-F649-4945-9263-AD65FFABD61B}"/>
              </a:ext>
            </a:extLst>
          </p:cNvPr>
          <p:cNvSpPr txBox="1"/>
          <p:nvPr/>
        </p:nvSpPr>
        <p:spPr>
          <a:xfrm>
            <a:off x="-2344" y="6001250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Трон Ивана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Собрание Оружейной палаты Московского Кремля</a:t>
            </a:r>
          </a:p>
        </p:txBody>
      </p:sp>
    </p:spTree>
    <p:extLst>
      <p:ext uri="{BB962C8B-B14F-4D97-AF65-F5344CB8AC3E}">
        <p14:creationId xmlns:p14="http://schemas.microsoft.com/office/powerpoint/2010/main" val="20416124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BA17DE-EFAB-41A9-9BEB-072A3DEA4D0D}"/>
              </a:ext>
            </a:extLst>
          </p:cNvPr>
          <p:cNvSpPr txBox="1"/>
          <p:nvPr/>
        </p:nvSpPr>
        <p:spPr>
          <a:xfrm>
            <a:off x="679938" y="2851669"/>
            <a:ext cx="108321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Подведение итогов и награждение</a:t>
            </a:r>
          </a:p>
        </p:txBody>
      </p:sp>
    </p:spTree>
    <p:extLst>
      <p:ext uri="{BB962C8B-B14F-4D97-AF65-F5344CB8AC3E}">
        <p14:creationId xmlns:p14="http://schemas.microsoft.com/office/powerpoint/2010/main" val="11319821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88FD9E-5EF1-47FB-ABC5-536D69F1C3B7}"/>
              </a:ext>
            </a:extLst>
          </p:cNvPr>
          <p:cNvSpPr txBox="1"/>
          <p:nvPr/>
        </p:nvSpPr>
        <p:spPr>
          <a:xfrm>
            <a:off x="2588456" y="2851669"/>
            <a:ext cx="73187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45016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E2807D-D0B5-4C79-92F7-0A56A5CE5192}"/>
              </a:ext>
            </a:extLst>
          </p:cNvPr>
          <p:cNvSpPr txBox="1"/>
          <p:nvPr/>
        </p:nvSpPr>
        <p:spPr>
          <a:xfrm>
            <a:off x="1463040" y="661182"/>
            <a:ext cx="92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9CE79B-D462-4021-8889-695A74E411B8}"/>
              </a:ext>
            </a:extLst>
          </p:cNvPr>
          <p:cNvSpPr txBox="1"/>
          <p:nvPr/>
        </p:nvSpPr>
        <p:spPr>
          <a:xfrm>
            <a:off x="1237957" y="2497976"/>
            <a:ext cx="1000213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1581 – 1585 гг.</a:t>
            </a:r>
          </a:p>
        </p:txBody>
      </p:sp>
    </p:spTree>
    <p:extLst>
      <p:ext uri="{BB962C8B-B14F-4D97-AF65-F5344CB8AC3E}">
        <p14:creationId xmlns:p14="http://schemas.microsoft.com/office/powerpoint/2010/main" val="992464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EA8370-6266-43AC-AFA8-27DD51E40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19" y="547651"/>
            <a:ext cx="6565961" cy="117663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3AA334C-6C35-4320-A301-43CE4741A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648" y="2277575"/>
            <a:ext cx="6633840" cy="31666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AE806B-11B6-4891-97D4-81BE7DD2D47B}"/>
              </a:ext>
            </a:extLst>
          </p:cNvPr>
          <p:cNvSpPr txBox="1"/>
          <p:nvPr/>
        </p:nvSpPr>
        <p:spPr>
          <a:xfrm>
            <a:off x="7441810" y="2799057"/>
            <a:ext cx="44875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Походы казачьего атамана Ермака 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Сибирь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54819E-AAD3-4313-893D-A8CC071196E5}"/>
              </a:ext>
            </a:extLst>
          </p:cNvPr>
          <p:cNvSpPr txBox="1"/>
          <p:nvPr/>
        </p:nvSpPr>
        <p:spPr>
          <a:xfrm>
            <a:off x="903849" y="5444197"/>
            <a:ext cx="61405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«Покорение Сибири Ермаком Тимофеевичем»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И. Суриков, 1891-1895 гг.</a:t>
            </a:r>
          </a:p>
        </p:txBody>
      </p:sp>
    </p:spTree>
    <p:extLst>
      <p:ext uri="{BB962C8B-B14F-4D97-AF65-F5344CB8AC3E}">
        <p14:creationId xmlns:p14="http://schemas.microsoft.com/office/powerpoint/2010/main" val="2916373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29E20D-F919-40C2-9C9B-B58284D58329}"/>
              </a:ext>
            </a:extLst>
          </p:cNvPr>
          <p:cNvSpPr txBox="1"/>
          <p:nvPr/>
        </p:nvSpPr>
        <p:spPr>
          <a:xfrm>
            <a:off x="2339926" y="623261"/>
            <a:ext cx="751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Лёгкий уровень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8FB056-B41F-489D-867D-1E28CD679B3E}"/>
              </a:ext>
            </a:extLst>
          </p:cNvPr>
          <p:cNvSpPr txBox="1"/>
          <p:nvPr/>
        </p:nvSpPr>
        <p:spPr>
          <a:xfrm>
            <a:off x="-28136" y="2715064"/>
            <a:ext cx="1224827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сентября 1380 год</a:t>
            </a:r>
          </a:p>
        </p:txBody>
      </p:sp>
    </p:spTree>
    <p:extLst>
      <p:ext uri="{BB962C8B-B14F-4D97-AF65-F5344CB8AC3E}">
        <p14:creationId xmlns:p14="http://schemas.microsoft.com/office/powerpoint/2010/main" val="400405205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235</TotalTime>
  <Words>823</Words>
  <Application>Microsoft Office PowerPoint</Application>
  <PresentationFormat>Широкоэкранный</PresentationFormat>
  <Paragraphs>136</Paragraphs>
  <Slides>64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8" baseType="lpstr"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Финицких</dc:creator>
  <cp:lastModifiedBy>Анастасия Финицких</cp:lastModifiedBy>
  <cp:revision>28</cp:revision>
  <dcterms:created xsi:type="dcterms:W3CDTF">2020-11-19T19:37:01Z</dcterms:created>
  <dcterms:modified xsi:type="dcterms:W3CDTF">2020-11-30T13:06:12Z</dcterms:modified>
</cp:coreProperties>
</file>