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sldIdLst>
    <p:sldId id="332" r:id="rId2"/>
    <p:sldId id="329" r:id="rId3"/>
    <p:sldId id="335" r:id="rId4"/>
    <p:sldId id="259" r:id="rId5"/>
    <p:sldId id="296" r:id="rId6"/>
    <p:sldId id="261" r:id="rId7"/>
    <p:sldId id="279" r:id="rId8"/>
    <p:sldId id="262" r:id="rId9"/>
    <p:sldId id="263" r:id="rId10"/>
    <p:sldId id="264" r:id="rId11"/>
    <p:sldId id="265" r:id="rId12"/>
    <p:sldId id="266" r:id="rId13"/>
    <p:sldId id="267" r:id="rId14"/>
    <p:sldId id="272" r:id="rId15"/>
    <p:sldId id="280" r:id="rId16"/>
    <p:sldId id="273" r:id="rId17"/>
    <p:sldId id="274" r:id="rId18"/>
    <p:sldId id="275" r:id="rId19"/>
    <p:sldId id="276" r:id="rId20"/>
    <p:sldId id="277" r:id="rId21"/>
    <p:sldId id="270" r:id="rId22"/>
    <p:sldId id="268" r:id="rId23"/>
    <p:sldId id="291" r:id="rId24"/>
    <p:sldId id="269" r:id="rId25"/>
    <p:sldId id="278" r:id="rId26"/>
    <p:sldId id="282" r:id="rId27"/>
    <p:sldId id="284" r:id="rId28"/>
    <p:sldId id="286" r:id="rId29"/>
    <p:sldId id="288" r:id="rId30"/>
    <p:sldId id="292" r:id="rId31"/>
    <p:sldId id="294" r:id="rId32"/>
    <p:sldId id="283" r:id="rId33"/>
    <p:sldId id="285" r:id="rId34"/>
    <p:sldId id="287" r:id="rId35"/>
    <p:sldId id="289" r:id="rId36"/>
    <p:sldId id="293" r:id="rId37"/>
    <p:sldId id="295" r:id="rId38"/>
    <p:sldId id="323" r:id="rId39"/>
    <p:sldId id="324" r:id="rId40"/>
    <p:sldId id="325" r:id="rId41"/>
    <p:sldId id="326" r:id="rId42"/>
    <p:sldId id="298" r:id="rId43"/>
    <p:sldId id="300" r:id="rId44"/>
    <p:sldId id="301" r:id="rId45"/>
    <p:sldId id="302" r:id="rId46"/>
    <p:sldId id="299" r:id="rId47"/>
    <p:sldId id="303" r:id="rId48"/>
    <p:sldId id="304" r:id="rId49"/>
    <p:sldId id="305" r:id="rId50"/>
    <p:sldId id="327" r:id="rId51"/>
    <p:sldId id="330" r:id="rId52"/>
    <p:sldId id="328" r:id="rId53"/>
    <p:sldId id="331" r:id="rId54"/>
    <p:sldId id="310" r:id="rId55"/>
    <p:sldId id="311" r:id="rId56"/>
    <p:sldId id="315" r:id="rId57"/>
    <p:sldId id="316" r:id="rId58"/>
    <p:sldId id="313" r:id="rId59"/>
    <p:sldId id="317" r:id="rId60"/>
    <p:sldId id="312" r:id="rId61"/>
    <p:sldId id="318" r:id="rId62"/>
    <p:sldId id="321" r:id="rId63"/>
    <p:sldId id="322" r:id="rId64"/>
    <p:sldId id="333" r:id="rId65"/>
    <p:sldId id="334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660"/>
  </p:normalViewPr>
  <p:slideViewPr>
    <p:cSldViewPr snapToGrid="0">
      <p:cViewPr varScale="1">
        <p:scale>
          <a:sx n="72" d="100"/>
          <a:sy n="72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516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445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6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848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681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1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74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451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60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173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10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6.xml"/><Relationship Id="rId18" Type="http://schemas.openxmlformats.org/officeDocument/2006/relationships/slide" Target="slide45.xml"/><Relationship Id="rId3" Type="http://schemas.openxmlformats.org/officeDocument/2006/relationships/slide" Target="slide7.xml"/><Relationship Id="rId21" Type="http://schemas.openxmlformats.org/officeDocument/2006/relationships/slide" Target="slide54.xml"/><Relationship Id="rId7" Type="http://schemas.openxmlformats.org/officeDocument/2006/relationships/slide" Target="slide12.xml"/><Relationship Id="rId12" Type="http://schemas.openxmlformats.org/officeDocument/2006/relationships/slide" Target="slide30.xml"/><Relationship Id="rId17" Type="http://schemas.openxmlformats.org/officeDocument/2006/relationships/slide" Target="slide42.xml"/><Relationship Id="rId2" Type="http://schemas.openxmlformats.org/officeDocument/2006/relationships/slide" Target="slide6.xml"/><Relationship Id="rId16" Type="http://schemas.openxmlformats.org/officeDocument/2006/relationships/slide" Target="slide43.xml"/><Relationship Id="rId20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29.xml"/><Relationship Id="rId5" Type="http://schemas.openxmlformats.org/officeDocument/2006/relationships/slide" Target="slide8.xml"/><Relationship Id="rId15" Type="http://schemas.openxmlformats.org/officeDocument/2006/relationships/slide" Target="slide28.xml"/><Relationship Id="rId23" Type="http://schemas.openxmlformats.org/officeDocument/2006/relationships/slide" Target="slide5.xml"/><Relationship Id="rId10" Type="http://schemas.openxmlformats.org/officeDocument/2006/relationships/slide" Target="slide31.xml"/><Relationship Id="rId19" Type="http://schemas.openxmlformats.org/officeDocument/2006/relationships/slide" Target="slide44.xml"/><Relationship Id="rId4" Type="http://schemas.openxmlformats.org/officeDocument/2006/relationships/slide" Target="slide9.xml"/><Relationship Id="rId9" Type="http://schemas.openxmlformats.org/officeDocument/2006/relationships/slide" Target="slide10.xml"/><Relationship Id="rId14" Type="http://schemas.openxmlformats.org/officeDocument/2006/relationships/slide" Target="slide27.xml"/><Relationship Id="rId22" Type="http://schemas.openxmlformats.org/officeDocument/2006/relationships/slide" Target="slide6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22.xml"/><Relationship Id="rId7" Type="http://schemas.openxmlformats.org/officeDocument/2006/relationships/slide" Target="slide60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8.xml"/><Relationship Id="rId5" Type="http://schemas.openxmlformats.org/officeDocument/2006/relationships/slide" Target="slide40.xml"/><Relationship Id="rId4" Type="http://schemas.openxmlformats.org/officeDocument/2006/relationships/slide" Target="slide5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6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9DD3C6-93DD-4E6E-A245-8B2993B5EFC9}"/>
              </a:ext>
            </a:extLst>
          </p:cNvPr>
          <p:cNvSpPr txBox="1"/>
          <p:nvPr/>
        </p:nvSpPr>
        <p:spPr>
          <a:xfrm>
            <a:off x="1086680" y="1974573"/>
            <a:ext cx="102571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Доберись до вершины!</a:t>
            </a:r>
          </a:p>
          <a:p>
            <a:pPr algn="ctr"/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Правление Ивана </a:t>
            </a:r>
            <a:r>
              <a:rPr lang="en-US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729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7072" y="3066426"/>
            <a:ext cx="6516756" cy="135636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отца Ивана III?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8172" y="1811208"/>
            <a:ext cx="3068210" cy="4237859"/>
          </a:xfrm>
          <a:prstGeom prst="rect">
            <a:avLst/>
          </a:prstGeom>
        </p:spPr>
      </p:pic>
      <p:sp>
        <p:nvSpPr>
          <p:cNvPr id="7" name="Управляющая кнопка: справка 6">
            <a:hlinkClick r:id="rId3" action="ppaction://hlinksldjump" highlightClick="1"/>
          </p:cNvPr>
          <p:cNvSpPr/>
          <p:nvPr/>
        </p:nvSpPr>
        <p:spPr>
          <a:xfrm>
            <a:off x="10755619" y="5581409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45E37A-DA14-4840-857C-706413DA4538}"/>
              </a:ext>
            </a:extLst>
          </p:cNvPr>
          <p:cNvSpPr txBox="1"/>
          <p:nvPr/>
        </p:nvSpPr>
        <p:spPr>
          <a:xfrm>
            <a:off x="3207026" y="270638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2386137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540" y="3078232"/>
            <a:ext cx="4723737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было жен у Ивана III?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6318" y="2099889"/>
            <a:ext cx="4601299" cy="3727635"/>
          </a:xfrm>
          <a:prstGeom prst="rect">
            <a:avLst/>
          </a:prstGeom>
        </p:spPr>
      </p:pic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10691159" y="5600046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061872-B27F-4BF5-A5EA-2697C5363CF9}"/>
              </a:ext>
            </a:extLst>
          </p:cNvPr>
          <p:cNvSpPr txBox="1"/>
          <p:nvPr/>
        </p:nvSpPr>
        <p:spPr>
          <a:xfrm>
            <a:off x="3286540" y="307201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3623155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4845" y="2862469"/>
            <a:ext cx="5744155" cy="167441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вторую жену Ивана III?</a:t>
            </a:r>
          </a:p>
        </p:txBody>
      </p:sp>
      <p:sp>
        <p:nvSpPr>
          <p:cNvPr id="5" name="Управляющая кнопка: справка 4">
            <a:hlinkClick r:id="rId2" action="ppaction://hlinksldjump" highlightClick="1"/>
          </p:cNvPr>
          <p:cNvSpPr/>
          <p:nvPr/>
        </p:nvSpPr>
        <p:spPr>
          <a:xfrm>
            <a:off x="10700156" y="5543696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FD98C01-887E-4A17-825C-75304A7AD8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96009" y="1865096"/>
            <a:ext cx="2768649" cy="4038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A23BB84-C5B9-4835-816D-C4F02A8C5D07}"/>
              </a:ext>
            </a:extLst>
          </p:cNvPr>
          <p:cNvSpPr txBox="1"/>
          <p:nvPr/>
        </p:nvSpPr>
        <p:spPr>
          <a:xfrm>
            <a:off x="3419061" y="223574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3092328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6093" y="3074504"/>
            <a:ext cx="5373094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именно умер Иван III?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213" y="2060224"/>
            <a:ext cx="5474880" cy="4038600"/>
          </a:xfrm>
          <a:prstGeom prst="rect">
            <a:avLst/>
          </a:prstGeom>
        </p:spPr>
      </p:pic>
      <p:sp>
        <p:nvSpPr>
          <p:cNvPr id="11" name="Управляющая кнопка: справка 10">
            <a:hlinkClick r:id="rId3" action="ppaction://hlinksldjump"/>
          </p:cNvPr>
          <p:cNvSpPr/>
          <p:nvPr/>
        </p:nvSpPr>
        <p:spPr>
          <a:xfrm>
            <a:off x="10679187" y="5590918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5AC06-C5AC-46DF-A36B-B753571787DD}"/>
              </a:ext>
            </a:extLst>
          </p:cNvPr>
          <p:cNvSpPr txBox="1"/>
          <p:nvPr/>
        </p:nvSpPr>
        <p:spPr>
          <a:xfrm>
            <a:off x="3273287" y="322669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1336313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3116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1440 год, </a:t>
            </a:r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8240" y="5600212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95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491409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08240" y="5480164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805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8579" y="2631551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1462-1505 гг.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31988" y="5546425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24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7092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08240" y="5466912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546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270" y="265043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</a:t>
            </a:r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Тёмный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52475" y="5506668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431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3" y="38862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жены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42391" y="1744980"/>
            <a:ext cx="5384800" cy="4038600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79553" y="542358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93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384313"/>
            <a:ext cx="9875520" cy="6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47" y="1020417"/>
            <a:ext cx="11608905" cy="5711687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направлена на выявление знаний каждого ученика в классе.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играет каждый сам за себя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надежде одержать победу и стать знатоком по теме «Правление Ивана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45720" indent="0" algn="just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проходит в 4 тура:</a:t>
            </a:r>
          </a:p>
          <a:p>
            <a:pPr algn="just">
              <a:buClrTx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тур «Иван III и его семья» </a:t>
            </a:r>
          </a:p>
          <a:p>
            <a:pPr algn="just">
              <a:buClrTx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тур «Внутренняя политика Ивана III»</a:t>
            </a:r>
          </a:p>
          <a:p>
            <a:pPr algn="just">
              <a:buClrTx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тур «Внешняя политика Ивана III»</a:t>
            </a:r>
          </a:p>
          <a:p>
            <a:pPr algn="just">
              <a:buClrTx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тур «Культура при Иване III»</a:t>
            </a:r>
          </a:p>
          <a:p>
            <a:pPr marL="45720" indent="0" algn="just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игрока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добраться до вершины, чтобы это сделать, нужно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отвечать на 50% вопросов каждого тура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процент правильных ответов меньше 50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ученик может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вернуться в игру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правильно ответит хотя бы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вопрос из дополнительных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задаются всем проигравшим после основных вопросов данного тура.</a:t>
            </a:r>
          </a:p>
          <a:p>
            <a:pPr marL="45720" indent="0" algn="just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23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Софья Палеолог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0366" y="1965960"/>
            <a:ext cx="4357356" cy="3530010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693000" y="549597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69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849" y="556592"/>
            <a:ext cx="10353761" cy="508883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Заболел – ослеп на один глаз, наступил частичный паралич одной руки и одной ноги</a:t>
            </a:r>
            <a:endParaRPr lang="ru-RU" sz="4000" dirty="0"/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588390" y="5581408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518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1 туру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5338" y="2527852"/>
            <a:ext cx="9872871" cy="2682241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 что первой женой Ивана </a:t>
            </a: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была Мария Борисовна, тверская княжна. Назовите в каком возрасте Иван </a:t>
            </a: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женился на ней?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28209" y="5668212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828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04661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12 лет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8240" y="5533172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7834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858" y="450574"/>
            <a:ext cx="9875520" cy="135636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1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017" y="1696278"/>
            <a:ext cx="11635409" cy="3922644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царевна, известная тогда в Европе своей редкой полнотой привезла в Москву очень тонкий ум… Брак </a:t>
            </a:r>
            <a:r>
              <a:rPr lang="ru-RU" sz="4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получал значение политической демонстрации, которою заявляли всему свету...</a:t>
            </a:r>
          </a:p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ком говорится в данном отрывке? 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76491" y="5618922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338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1974574"/>
            <a:ext cx="10353761" cy="2425148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en-US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Софья Палеолог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78979" y="5493416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8668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79" y="2173357"/>
            <a:ext cx="5791202" cy="339388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назывался свод государственных законов, установленный Иваном III?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0619" y="2345839"/>
            <a:ext cx="5312245" cy="32214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02641" y="5696243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FB0C25-B583-4C5E-91F0-A2DD220A5987}"/>
              </a:ext>
            </a:extLst>
          </p:cNvPr>
          <p:cNvSpPr txBox="1"/>
          <p:nvPr/>
        </p:nvSpPr>
        <p:spPr>
          <a:xfrm>
            <a:off x="564819" y="282730"/>
            <a:ext cx="1075072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990683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7044" y="2957752"/>
            <a:ext cx="6616558" cy="21336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 принятия судебника Иваном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52384" y="5526741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74725-9549-4926-ACB9-31331C512440}"/>
              </a:ext>
            </a:extLst>
          </p:cNvPr>
          <p:cNvSpPr txBox="1"/>
          <p:nvPr/>
        </p:nvSpPr>
        <p:spPr>
          <a:xfrm>
            <a:off x="1042105" y="320099"/>
            <a:ext cx="973081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1ED6163-4040-4A5D-A99E-F8E228E2A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0770" y="1948069"/>
            <a:ext cx="3035752" cy="44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37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1627" y="2559326"/>
            <a:ext cx="4916557" cy="3087757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называлось высшее государственное учреждение при Иване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3816" y="2083905"/>
            <a:ext cx="5602682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77915" y="5652637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0D8993-F337-4661-827B-6AE729418156}"/>
              </a:ext>
            </a:extLst>
          </p:cNvPr>
          <p:cNvSpPr txBox="1"/>
          <p:nvPr/>
        </p:nvSpPr>
        <p:spPr>
          <a:xfrm>
            <a:off x="1249602" y="418108"/>
            <a:ext cx="952831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351268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639" y="1984514"/>
            <a:ext cx="4988780" cy="382383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Новгород окончательно перешел под руку Москвы?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070" y="1984514"/>
            <a:ext cx="5799199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804419" y="552840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15DAFA-D763-4715-979F-72977FD733AF}"/>
              </a:ext>
            </a:extLst>
          </p:cNvPr>
          <p:cNvSpPr txBox="1"/>
          <p:nvPr/>
        </p:nvSpPr>
        <p:spPr>
          <a:xfrm>
            <a:off x="1484243" y="326374"/>
            <a:ext cx="922351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789830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14033-739E-48EB-B0BC-7F4A6A3D196A}"/>
              </a:ext>
            </a:extLst>
          </p:cNvPr>
          <p:cNvSpPr txBox="1"/>
          <p:nvPr/>
        </p:nvSpPr>
        <p:spPr>
          <a:xfrm>
            <a:off x="516835" y="366623"/>
            <a:ext cx="1115832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обдумывание и записывание ответа – 30 секунд.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каждого тура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сдаются судье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подсчитывает количество правильных ответов, озвучивает результат и задаёт дополнительные вопросы, если в этом есть необходимость. </a:t>
            </a:r>
          </a:p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прохождения четырёх туров проводится «Супер игра».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 могут принять участие те игроки, которые выбывали из игры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2 раз,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 потом восстанавливались.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«Супер игре» побеждает тот, кто быстрее всех дал ответ на поставленный вопрос с первой попытки.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никто не дошёл до последней ступеньки или ученики не дали правильный ответ в «Супер игре», значит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знатоком по теме «Правление Ивана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никому не удалось.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«Супер игре» прозвучал правильный ответ, этот ученик по праву одержал победу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добрался до вершины!</a:t>
            </a:r>
          </a:p>
        </p:txBody>
      </p:sp>
    </p:spTree>
    <p:extLst>
      <p:ext uri="{BB962C8B-B14F-4D97-AF65-F5344CB8AC3E}">
        <p14:creationId xmlns:p14="http://schemas.microsoft.com/office/powerpoint/2010/main" val="19384281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1357" y="1897915"/>
            <a:ext cx="6692348" cy="4108175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битвы на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Шелони произошедшего в 1471 г. произошла война с ополчением … ?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город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901" y="2429124"/>
            <a:ext cx="4824456" cy="3389244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05592" y="564609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AB0D03-8238-4A4C-8064-3270B0D3B8CC}"/>
              </a:ext>
            </a:extLst>
          </p:cNvPr>
          <p:cNvSpPr txBox="1"/>
          <p:nvPr/>
        </p:nvSpPr>
        <p:spPr>
          <a:xfrm>
            <a:off x="968158" y="343653"/>
            <a:ext cx="1025568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8804781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2936" y="2716696"/>
            <a:ext cx="7374172" cy="223100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год, когда Иван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впервые принял титул «Государь всея Руси»?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4248" y="1991139"/>
            <a:ext cx="3021471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65317" y="552840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F8C45A-5BBB-41C8-8F81-25058E2A5AC9}"/>
              </a:ext>
            </a:extLst>
          </p:cNvPr>
          <p:cNvSpPr txBox="1"/>
          <p:nvPr/>
        </p:nvSpPr>
        <p:spPr>
          <a:xfrm>
            <a:off x="924248" y="256521"/>
            <a:ext cx="1034350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«Внутренняя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7520344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97427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Судебник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555986" y="552840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18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527" y="2398643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1497 год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93000" y="5450836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6732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Боярская Дума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6298" y="2064835"/>
            <a:ext cx="4828924" cy="3480849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23480" y="564456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1380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84174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1478 год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08240" y="5478994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262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84174"/>
            <a:ext cx="9875520" cy="1356360"/>
          </a:xfrm>
        </p:spPr>
        <p:txBody>
          <a:bodyPr/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</a:t>
            </a:r>
            <a:r>
              <a:rPr lang="ru-RU" dirty="0"/>
              <a:t>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08996" y="5558507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682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7092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1485 год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08240" y="5558508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5508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ко 2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7286" y="2094636"/>
            <a:ext cx="9206948" cy="3732141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Окончательно мысль о переносе Римского царства на Русь сформулирована в теории </a:t>
            </a:r>
          </a:p>
          <a:p>
            <a:pPr marL="45720" indent="0" algn="ctr">
              <a:buNone/>
            </a:pPr>
            <a:r>
              <a:rPr lang="ru-RU" sz="4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                    »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теорию</a:t>
            </a:r>
            <a:endParaRPr lang="ru-RU" sz="44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684234" y="5595453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539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743" y="2597427"/>
            <a:ext cx="9875520" cy="1356360"/>
          </a:xfrm>
        </p:spPr>
        <p:txBody>
          <a:bodyPr>
            <a:normAutofit fontScale="90000"/>
          </a:bodyPr>
          <a:lstStyle/>
          <a:p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«Москва – третий Рим»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595743" y="5585012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673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3863" y="5598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4399" y="5598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4399" y="5603583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4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0964" y="5603583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3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37835" y="5612922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8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084702" y="5607339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7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61117" y="5607339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6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17834" y="5598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5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24094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6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04094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 action="ppaction://hlinksldjump"/>
              </a:rPr>
              <a:t>4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64094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 action="ppaction://hlinksldjump"/>
              </a:rPr>
              <a:t>5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78140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661117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44094" y="414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3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04094" y="270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64094" y="270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61117" y="270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 action="ppaction://hlinksldjump"/>
              </a:rPr>
              <a:t>4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44094" y="270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 action="ppaction://hlinksldjump"/>
              </a:rPr>
              <a:t>3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04094" y="126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0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44094" y="1260000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313050" y="90000"/>
            <a:ext cx="1565900" cy="99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  <a:hlinkClick r:id="rId22" action="ppaction://hlinksldjump"/>
              </a:rPr>
              <a:t>Супер игра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97110" y="4140000"/>
            <a:ext cx="13944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тур «Иван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семья» 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0290568" y="3478280"/>
            <a:ext cx="1754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тур «Внутренняя политика Ивана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641287" y="2338796"/>
            <a:ext cx="14465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 «Внешняя политика Ивана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61117" y="796280"/>
            <a:ext cx="17194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тур 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 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b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Иване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Управляющая кнопка: сведения 1">
            <a:hlinkClick r:id="rId23" action="ppaction://hlinksldjump" highlightClick="1"/>
          </p:cNvPr>
          <p:cNvSpPr/>
          <p:nvPr/>
        </p:nvSpPr>
        <p:spPr>
          <a:xfrm>
            <a:off x="699247" y="923823"/>
            <a:ext cx="961970" cy="672353"/>
          </a:xfrm>
          <a:prstGeom prst="actionButtonInform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53851" y="924893"/>
            <a:ext cx="1719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Вопросы-помощники!</a:t>
            </a:r>
          </a:p>
        </p:txBody>
      </p:sp>
    </p:spTree>
    <p:extLst>
      <p:ext uri="{BB962C8B-B14F-4D97-AF65-F5344CB8AC3E}">
        <p14:creationId xmlns:p14="http://schemas.microsoft.com/office/powerpoint/2010/main" val="4167294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ко 2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2014" y="2905075"/>
            <a:ext cx="5874028" cy="228931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название имела страна, в которой правил Иван </a:t>
            </a: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11654" y="5528809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58" y="1965960"/>
            <a:ext cx="4365885" cy="410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506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3487" y="2504661"/>
            <a:ext cx="9875520" cy="1356360"/>
          </a:xfrm>
        </p:spPr>
        <p:txBody>
          <a:bodyPr/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ru-RU" dirty="0"/>
              <a:t>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13487" y="5545256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4534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8278" y="2930970"/>
            <a:ext cx="5578121" cy="2199861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 когда происходила Русско-литовская война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879" y="2435671"/>
            <a:ext cx="5579268" cy="3190461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88521" y="5626132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78E731-4C34-48B6-97D0-5FE728F09B78}"/>
              </a:ext>
            </a:extLst>
          </p:cNvPr>
          <p:cNvSpPr txBox="1"/>
          <p:nvPr/>
        </p:nvSpPr>
        <p:spPr>
          <a:xfrm>
            <a:off x="1782939" y="508593"/>
            <a:ext cx="862612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«Внешняя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0922422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191" y="1961322"/>
            <a:ext cx="7612712" cy="3725517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1474 году между ханом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Менгли-Гиреем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Иваном III был заключён союзный договор.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Правителем какого ханства был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Менгли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-Гирей?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520" y="1804780"/>
            <a:ext cx="3242671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70480" y="5594073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7A0918-A62F-4057-ADA2-712D86FAFF60}"/>
              </a:ext>
            </a:extLst>
          </p:cNvPr>
          <p:cNvSpPr txBox="1"/>
          <p:nvPr/>
        </p:nvSpPr>
        <p:spPr>
          <a:xfrm>
            <a:off x="1881809" y="201689"/>
            <a:ext cx="8640417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«Внешняя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312525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5651" y="2325425"/>
            <a:ext cx="7559703" cy="333954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какой реке произошла Встреча русской рати с войском Ахмата?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4816" y="1975899"/>
            <a:ext cx="2886853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635354" y="5535229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3CDE5-57B6-4590-A47C-0BD98A904A45}"/>
              </a:ext>
            </a:extLst>
          </p:cNvPr>
          <p:cNvSpPr txBox="1"/>
          <p:nvPr/>
        </p:nvSpPr>
        <p:spPr>
          <a:xfrm>
            <a:off x="1852323" y="288619"/>
            <a:ext cx="848735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«Внешняя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3647862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4782" y="2305878"/>
            <a:ext cx="5685183" cy="316727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помещение, в котором Иван III принимал иностранных послов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307" y="2117035"/>
            <a:ext cx="5494693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690693" y="5590811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77DA0-A77C-4B16-8EA3-B831052567E2}"/>
              </a:ext>
            </a:extLst>
          </p:cNvPr>
          <p:cNvSpPr txBox="1"/>
          <p:nvPr/>
        </p:nvSpPr>
        <p:spPr>
          <a:xfrm>
            <a:off x="1358347" y="329650"/>
            <a:ext cx="947530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тур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«Внешняя политика Ивана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740711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795" y="245165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1500-1503 гг.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08995" y="5532003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4888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795" y="253116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Крымского ханства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62004" y="5492247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6916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560" y="2499029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Угра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62004" y="5492247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592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464904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Грановитая палата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08240" y="5439238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93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856" y="234225"/>
            <a:ext cx="10085899" cy="84716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вопросы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75626" y="3943632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7733" y="1136098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1</a:t>
            </a:r>
            <a:endParaRPr lang="ru-RU" sz="4000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85010" y="3945791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3434" y="1172439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6612" y="2563611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48748" y="2563611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29539" y="5272726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65948" y="5278746"/>
            <a:ext cx="1260000" cy="12600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3000"/>
                  <a:satMod val="130000"/>
                  <a:tint val="66000"/>
                  <a:satMod val="160000"/>
                </a:schemeClr>
              </a:gs>
              <a:gs pos="50000">
                <a:schemeClr val="accent2">
                  <a:tint val="63000"/>
                  <a:satMod val="130000"/>
                  <a:tint val="44500"/>
                  <a:satMod val="160000"/>
                </a:schemeClr>
              </a:gs>
              <a:gs pos="100000">
                <a:schemeClr val="accent2">
                  <a:tint val="63000"/>
                  <a:satMod val="13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1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41704" y="1555257"/>
            <a:ext cx="157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тур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97389" y="2975522"/>
            <a:ext cx="157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тур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1277" y="4450339"/>
            <a:ext cx="157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тур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96721" y="5641116"/>
            <a:ext cx="157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тур</a:t>
            </a:r>
          </a:p>
        </p:txBody>
      </p:sp>
    </p:spTree>
    <p:extLst>
      <p:ext uri="{BB962C8B-B14F-4D97-AF65-F5344CB8AC3E}">
        <p14:creationId xmlns:p14="http://schemas.microsoft.com/office/powerpoint/2010/main" val="26190586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1821" y="530087"/>
            <a:ext cx="9875520" cy="135636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3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399"/>
            <a:ext cx="9872871" cy="3550513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в 1480 году московский князь Иван III изгнал Золотую Орду из русских княжеств и основал единую и централизованную Россию. </a:t>
            </a:r>
          </a:p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год, когда перестала существовать Золотая Орда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77341" y="5607912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7846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43840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1502 год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595743" y="5478995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8824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3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9564" y="2721998"/>
            <a:ext cx="9872871" cy="217004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орган власти при Иване III, который отвечал за сбор налогов и внешнюю политику?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685150" y="552840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179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2557670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582490" y="5558508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3999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463" y="2306171"/>
            <a:ext cx="8152435" cy="328538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в 1469-1472 гг. Афанасий Никитин совершил путешествие. Назовите труд, в котором оно отражено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898" y="1912951"/>
            <a:ext cx="2468033" cy="4038600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671898" y="5591551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E85FC-7582-413D-BD2B-AAEF0EAD8A2E}"/>
              </a:ext>
            </a:extLst>
          </p:cNvPr>
          <p:cNvSpPr txBox="1"/>
          <p:nvPr/>
        </p:nvSpPr>
        <p:spPr>
          <a:xfrm>
            <a:off x="2010914" y="183174"/>
            <a:ext cx="7924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тур 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«Культура при Иване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1938657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3233" y="3134100"/>
            <a:ext cx="5532119" cy="2086632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архитектора Успенского собора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1285" y="2509299"/>
            <a:ext cx="5006308" cy="3336235"/>
          </a:xfrm>
          <a:prstGeom prst="rect">
            <a:avLst/>
          </a:prstGeom>
        </p:spPr>
      </p:pic>
      <p:sp>
        <p:nvSpPr>
          <p:cNvPr id="4" name="Управляющая кнопка: справка 3">
            <a:hlinkClick r:id="rId3" action="ppaction://hlinksldjump" highlightClick="1"/>
          </p:cNvPr>
          <p:cNvSpPr/>
          <p:nvPr/>
        </p:nvSpPr>
        <p:spPr>
          <a:xfrm>
            <a:off x="10760715" y="5652637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21CC4-1B8B-43B2-BB4C-E3B7A813DE47}"/>
              </a:ext>
            </a:extLst>
          </p:cNvPr>
          <p:cNvSpPr txBox="1"/>
          <p:nvPr/>
        </p:nvSpPr>
        <p:spPr>
          <a:xfrm>
            <a:off x="2252867" y="530977"/>
            <a:ext cx="797780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тур </a:t>
            </a:r>
            <a:b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«Культура при Иване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1339183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8409" y="2637182"/>
            <a:ext cx="10475181" cy="135636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«Хождение за три моря»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93000" y="552840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354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693000" y="552840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8166" y="1961323"/>
            <a:ext cx="10687216" cy="259742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Фиораванти</a:t>
            </a:r>
          </a:p>
        </p:txBody>
      </p:sp>
    </p:spTree>
    <p:extLst>
      <p:ext uri="{BB962C8B-B14F-4D97-AF65-F5344CB8AC3E}">
        <p14:creationId xmlns:p14="http://schemas.microsoft.com/office/powerpoint/2010/main" val="24449867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4 туру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34710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в 1497 году Двуглавый орёл был принят государственным гербом России. </a:t>
            </a:r>
          </a:p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 какой страны он был заимствован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711654" y="552840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848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613487" y="5532003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3487" y="2451652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Византия</a:t>
            </a:r>
          </a:p>
        </p:txBody>
      </p:sp>
    </p:spTree>
    <p:extLst>
      <p:ext uri="{BB962C8B-B14F-4D97-AF65-F5344CB8AC3E}">
        <p14:creationId xmlns:p14="http://schemas.microsoft.com/office/powerpoint/2010/main" val="1280509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350626"/>
            <a:ext cx="6433268" cy="13563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 рождения Ивана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6732" y="2009506"/>
            <a:ext cx="2726055" cy="4038600"/>
          </a:xfrm>
          <a:prstGeom prst="rect">
            <a:avLst/>
          </a:prstGeom>
        </p:spPr>
      </p:pic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10701042" y="5585951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30C55A-5CAD-4894-80CE-6082FC471FAD}"/>
              </a:ext>
            </a:extLst>
          </p:cNvPr>
          <p:cNvSpPr txBox="1"/>
          <p:nvPr/>
        </p:nvSpPr>
        <p:spPr>
          <a:xfrm>
            <a:off x="3260035" y="305111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29619860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 к 4 туру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3349487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Грановитая палата использовалась Иваном </a:t>
            </a:r>
            <a:r>
              <a:rPr lang="en-US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принятия иностранных послов. </a:t>
            </a:r>
          </a:p>
          <a:p>
            <a:pPr marL="4572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имена архитекторов, построивших это сооружение</a:t>
            </a:r>
          </a:p>
        </p:txBody>
      </p:sp>
      <p:sp>
        <p:nvSpPr>
          <p:cNvPr id="4" name="Управляющая кнопка: справка 3">
            <a:hlinkClick r:id="rId2" action="ppaction://hlinksldjump" highlightClick="1"/>
          </p:cNvPr>
          <p:cNvSpPr/>
          <p:nvPr/>
        </p:nvSpPr>
        <p:spPr>
          <a:xfrm>
            <a:off x="10698402" y="5528400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0147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</p:cNvPr>
          <p:cNvSpPr/>
          <p:nvPr/>
        </p:nvSpPr>
        <p:spPr>
          <a:xfrm>
            <a:off x="693000" y="5520995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4407" y="921805"/>
            <a:ext cx="10583186" cy="430419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 Руффо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b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Пьетро Антонио Солари</a:t>
            </a:r>
          </a:p>
        </p:txBody>
      </p:sp>
    </p:spTree>
    <p:extLst>
      <p:ext uri="{BB962C8B-B14F-4D97-AF65-F5344CB8AC3E}">
        <p14:creationId xmlns:p14="http://schemas.microsoft.com/office/powerpoint/2010/main" val="34079067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2419" y="1920425"/>
            <a:ext cx="7120955" cy="401437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Иван </a:t>
            </a:r>
            <a:r>
              <a:rPr lang="en-US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впервые принимает титул государя всея Руси.</a:t>
            </a:r>
            <a:b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Сможете ли вы назвать сколько лет прошло с того момента?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22" y="1705083"/>
            <a:ext cx="3537000" cy="44450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BD1E1A-2BE0-4A2C-8421-153CD586232E}"/>
              </a:ext>
            </a:extLst>
          </p:cNvPr>
          <p:cNvSpPr txBox="1"/>
          <p:nvPr/>
        </p:nvSpPr>
        <p:spPr>
          <a:xfrm>
            <a:off x="3048000" y="597212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Супер игра</a:t>
            </a:r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46778E92-5425-4026-92DC-4FEAC0E62F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1136" y="5569010"/>
            <a:ext cx="914479" cy="73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9037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0518" y="2650435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535 лет!</a:t>
            </a:r>
          </a:p>
        </p:txBody>
      </p:sp>
      <p:sp>
        <p:nvSpPr>
          <p:cNvPr id="3" name="Управляющая кнопка: домой 2">
            <a:hlinkClick r:id="rId2" action="ppaction://hlinksldjump"/>
          </p:cNvPr>
          <p:cNvSpPr/>
          <p:nvPr/>
        </p:nvSpPr>
        <p:spPr>
          <a:xfrm>
            <a:off x="555986" y="5528400"/>
            <a:ext cx="900000" cy="720000"/>
          </a:xfrm>
          <a:prstGeom prst="actionButtonHo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4708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1B3A665-3B94-4672-8C3B-A276C07D5F79}"/>
              </a:ext>
            </a:extLst>
          </p:cNvPr>
          <p:cNvSpPr txBox="1"/>
          <p:nvPr/>
        </p:nvSpPr>
        <p:spPr>
          <a:xfrm>
            <a:off x="1073426" y="2894232"/>
            <a:ext cx="102306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Подведение итогов и 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35864245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B8EBCE-FE09-4E0E-AD79-96F49F07FA79}"/>
              </a:ext>
            </a:extLst>
          </p:cNvPr>
          <p:cNvSpPr txBox="1"/>
          <p:nvPr/>
        </p:nvSpPr>
        <p:spPr>
          <a:xfrm>
            <a:off x="2584174" y="3013501"/>
            <a:ext cx="7315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40713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0625" y="3169333"/>
            <a:ext cx="5916433" cy="13563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имя получил Иван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рождении?</a:t>
            </a:r>
          </a:p>
        </p:txBody>
      </p:sp>
      <p:sp>
        <p:nvSpPr>
          <p:cNvPr id="5" name="Управляющая кнопка: справка 4">
            <a:hlinkClick r:id="rId2" action="ppaction://hlinksldjump" highlightClick="1"/>
          </p:cNvPr>
          <p:cNvSpPr/>
          <p:nvPr/>
        </p:nvSpPr>
        <p:spPr>
          <a:xfrm>
            <a:off x="10634056" y="5575151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70623E-7A92-488D-88C0-7536CCD22572}"/>
              </a:ext>
            </a:extLst>
          </p:cNvPr>
          <p:cNvSpPr txBox="1"/>
          <p:nvPr/>
        </p:nvSpPr>
        <p:spPr>
          <a:xfrm>
            <a:off x="3048000" y="348893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4F258D80-ADF8-45C8-90E1-8563FAC995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07944" y="2158881"/>
            <a:ext cx="2697336" cy="37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13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878" y="2994992"/>
            <a:ext cx="5797163" cy="18128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годы правления Ивана III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8367" y="1967285"/>
            <a:ext cx="3032573" cy="4274993"/>
          </a:xfrm>
          <a:prstGeom prst="rect">
            <a:avLst/>
          </a:prstGeom>
        </p:spPr>
      </p:pic>
      <p:sp>
        <p:nvSpPr>
          <p:cNvPr id="5" name="Управляющая кнопка: справка 4">
            <a:hlinkClick r:id="rId3" action="ppaction://hlinksldjump" highlightClick="1"/>
          </p:cNvPr>
          <p:cNvSpPr/>
          <p:nvPr/>
        </p:nvSpPr>
        <p:spPr>
          <a:xfrm>
            <a:off x="10701041" y="5617772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396068-993C-4F51-B4E1-66229234F953}"/>
              </a:ext>
            </a:extLst>
          </p:cNvPr>
          <p:cNvSpPr txBox="1"/>
          <p:nvPr/>
        </p:nvSpPr>
        <p:spPr>
          <a:xfrm>
            <a:off x="3260035" y="244718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2133177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601" y="3226241"/>
            <a:ext cx="5581919" cy="13563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историю Иван III вошел как …?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4601" y="2480400"/>
            <a:ext cx="4572000" cy="3048000"/>
          </a:xfrm>
          <a:prstGeom prst="rect">
            <a:avLst/>
          </a:prstGeom>
        </p:spPr>
      </p:pic>
      <p:sp>
        <p:nvSpPr>
          <p:cNvPr id="5" name="Управляющая кнопка: справка 4">
            <a:hlinkClick r:id="rId3" action="ppaction://hlinksldjump"/>
          </p:cNvPr>
          <p:cNvSpPr/>
          <p:nvPr/>
        </p:nvSpPr>
        <p:spPr>
          <a:xfrm>
            <a:off x="10714294" y="5634418"/>
            <a:ext cx="900000" cy="720000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29DC8E-4842-4BED-AB38-AB97C18B38F3}"/>
              </a:ext>
            </a:extLst>
          </p:cNvPr>
          <p:cNvSpPr txBox="1"/>
          <p:nvPr/>
        </p:nvSpPr>
        <p:spPr>
          <a:xfrm>
            <a:off x="3260035" y="506602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тур 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«Иван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его семья» </a:t>
            </a:r>
          </a:p>
        </p:txBody>
      </p:sp>
    </p:spTree>
    <p:extLst>
      <p:ext uri="{BB962C8B-B14F-4D97-AF65-F5344CB8AC3E}">
        <p14:creationId xmlns:p14="http://schemas.microsoft.com/office/powerpoint/2010/main" val="220465241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657</TotalTime>
  <Words>1051</Words>
  <Application>Microsoft Office PowerPoint</Application>
  <PresentationFormat>Широкоэкранный</PresentationFormat>
  <Paragraphs>165</Paragraphs>
  <Slides>65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9" baseType="lpstr">
      <vt:lpstr>Arial</vt:lpstr>
      <vt:lpstr>Corbel</vt:lpstr>
      <vt:lpstr>Times New Roman</vt:lpstr>
      <vt:lpstr>Базис</vt:lpstr>
      <vt:lpstr>Презентация PowerPoint</vt:lpstr>
      <vt:lpstr>Правила игры</vt:lpstr>
      <vt:lpstr>Презентация PowerPoint</vt:lpstr>
      <vt:lpstr>Презентация PowerPoint</vt:lpstr>
      <vt:lpstr>Дополнительные вопросы </vt:lpstr>
      <vt:lpstr>Назовите год рождения Ивана III</vt:lpstr>
      <vt:lpstr>Какое имя получил Иван III при рождении?</vt:lpstr>
      <vt:lpstr>Назовите годы правления Ивана III </vt:lpstr>
      <vt:lpstr>В историю Иван III вошел как …?</vt:lpstr>
      <vt:lpstr>Как звали отца Ивана III?</vt:lpstr>
      <vt:lpstr>Сколько было жен у Ивана III?</vt:lpstr>
      <vt:lpstr>Как звали вторую жену Ивана III?</vt:lpstr>
      <vt:lpstr>Как именно умер Иван III?</vt:lpstr>
      <vt:lpstr>1440 год, XV век</vt:lpstr>
      <vt:lpstr>Тимофей</vt:lpstr>
      <vt:lpstr>1462-1505 гг.</vt:lpstr>
      <vt:lpstr>Великий</vt:lpstr>
      <vt:lpstr>Василий II Тёмный</vt:lpstr>
      <vt:lpstr>2 жены</vt:lpstr>
      <vt:lpstr>Софья Палеолог</vt:lpstr>
      <vt:lpstr>Заболел – ослеп на один глаз, наступил частичный паралич одной руки и одной ноги</vt:lpstr>
      <vt:lpstr>Дополнительный вопрос к 1 туру </vt:lpstr>
      <vt:lpstr>В 12 лет</vt:lpstr>
      <vt:lpstr>Дополнительный вопрос к 1 туру</vt:lpstr>
      <vt:lpstr>Иван III и Софья Палеолог</vt:lpstr>
      <vt:lpstr>Как назывался свод государственных законов, установленный Иваном III?</vt:lpstr>
      <vt:lpstr>Назовите год принятия судебника Иваном III?</vt:lpstr>
      <vt:lpstr>Как называлось высшее государственное учреждение при Иване III?</vt:lpstr>
      <vt:lpstr>В каком году Новгород окончательно перешел под руку Москвы?</vt:lpstr>
      <vt:lpstr>В ходе битвы на  р. Шелони произошедшего в 1471 г. произошла война с ополчением … ? Назовите город</vt:lpstr>
      <vt:lpstr>Укажите год, когда Иван III впервые принял титул «Государь всея Руси»?</vt:lpstr>
      <vt:lpstr>Судебник</vt:lpstr>
      <vt:lpstr>1497 год</vt:lpstr>
      <vt:lpstr>Боярская Дума</vt:lpstr>
      <vt:lpstr>1478 год</vt:lpstr>
      <vt:lpstr>Новгород </vt:lpstr>
      <vt:lpstr>1485 год</vt:lpstr>
      <vt:lpstr>Дополнительный вопрос ко 2 туру</vt:lpstr>
      <vt:lpstr>«Москва – третий Рим»</vt:lpstr>
      <vt:lpstr>Дополнительный вопрос ко 2 туру</vt:lpstr>
      <vt:lpstr>Россия </vt:lpstr>
      <vt:lpstr>Назовите год когда происходила Русско-литовская война</vt:lpstr>
      <vt:lpstr>В 1474 году между ханом Менгли-Гиреем и Иваном III был заключён союзный договор.  Правителем какого ханства был Менгли-Гирей? </vt:lpstr>
      <vt:lpstr> На какой реке произошла Встреча русской рати с войском Ахмата?</vt:lpstr>
      <vt:lpstr>Назовите помещение, в котором Иван III принимал иностранных послов </vt:lpstr>
      <vt:lpstr>1500-1503 гг.</vt:lpstr>
      <vt:lpstr>Крымского ханства</vt:lpstr>
      <vt:lpstr>р. Угра</vt:lpstr>
      <vt:lpstr>Грановитая палата</vt:lpstr>
      <vt:lpstr>Дополнительный вопрос к 3 туру</vt:lpstr>
      <vt:lpstr>1502 год</vt:lpstr>
      <vt:lpstr>Дополнительный вопрос к 3 туру</vt:lpstr>
      <vt:lpstr>Казна</vt:lpstr>
      <vt:lpstr>Известно, что в 1469-1472 гг. Афанасий Никитин совершил путешествие. Назовите труд, в котором оно отражено</vt:lpstr>
      <vt:lpstr>Назовите архитектора Успенского собора </vt:lpstr>
      <vt:lpstr>«Хождение за три моря»</vt:lpstr>
      <vt:lpstr>Аристотель  Фиораванти</vt:lpstr>
      <vt:lpstr>Дополнительный вопрос к 4 туру</vt:lpstr>
      <vt:lpstr>Византия</vt:lpstr>
      <vt:lpstr>Дополнительный вопрос к 4 туру </vt:lpstr>
      <vt:lpstr>Марк Руффо  и  Пьетро Антонио Солари</vt:lpstr>
      <vt:lpstr>Именно Иван III впервые принимает титул государя всея Руси. Сможете ли вы назвать сколько лет прошло с того момента?</vt:lpstr>
      <vt:lpstr>535 лет!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 Питласова</dc:creator>
  <cp:lastModifiedBy>Анастасия Финицких</cp:lastModifiedBy>
  <cp:revision>61</cp:revision>
  <dcterms:created xsi:type="dcterms:W3CDTF">2020-11-17T12:35:39Z</dcterms:created>
  <dcterms:modified xsi:type="dcterms:W3CDTF">2020-11-19T14:46:41Z</dcterms:modified>
</cp:coreProperties>
</file>