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80" r:id="rId23"/>
    <p:sldId id="283" r:id="rId24"/>
    <p:sldId id="282" r:id="rId25"/>
    <p:sldId id="281" r:id="rId26"/>
    <p:sldId id="278" r:id="rId27"/>
    <p:sldId id="279" r:id="rId28"/>
    <p:sldId id="277" r:id="rId29"/>
    <p:sldId id="269" r:id="rId30"/>
    <p:sldId id="275" r:id="rId31"/>
    <p:sldId id="276" r:id="rId32"/>
    <p:sldId id="270" r:id="rId33"/>
    <p:sldId id="274" r:id="rId34"/>
    <p:sldId id="273" r:id="rId35"/>
    <p:sldId id="271" r:id="rId36"/>
    <p:sldId id="299" r:id="rId37"/>
    <p:sldId id="298" r:id="rId38"/>
    <p:sldId id="297" r:id="rId39"/>
    <p:sldId id="296" r:id="rId40"/>
    <p:sldId id="295" r:id="rId41"/>
    <p:sldId id="294" r:id="rId42"/>
    <p:sldId id="293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284" r:id="rId54"/>
    <p:sldId id="272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44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06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0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2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941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73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3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7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06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7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8942CA2-BD1F-4D7B-9DD4-BED54E20F773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94E0A7-4FD8-4613-A70B-33D4E24AC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10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39563D-63A0-4429-961C-4321DD034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311791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 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двух истин</a:t>
            </a:r>
          </a:p>
        </p:txBody>
      </p:sp>
    </p:spTree>
    <p:extLst>
      <p:ext uri="{BB962C8B-B14F-4D97-AF65-F5344CB8AC3E}">
        <p14:creationId xmlns:p14="http://schemas.microsoft.com/office/powerpoint/2010/main" val="3530353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376ACE-4BF7-439D-AC86-67B9F0552D3B}"/>
              </a:ext>
            </a:extLst>
          </p:cNvPr>
          <p:cNvSpPr txBox="1"/>
          <p:nvPr/>
        </p:nvSpPr>
        <p:spPr>
          <a:xfrm>
            <a:off x="1249680" y="844141"/>
            <a:ext cx="96926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Василию </a:t>
            </a: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передал великое княжение без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одобрения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Золотой Орды его отец – Дмитрий Иванович Донской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784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37C7CF-D019-44FD-AA5D-4694054641BB}"/>
              </a:ext>
            </a:extLst>
          </p:cNvPr>
          <p:cNvSpPr txBox="1"/>
          <p:nvPr/>
        </p:nvSpPr>
        <p:spPr>
          <a:xfrm>
            <a:off x="370450" y="271582"/>
            <a:ext cx="114511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№5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1206 год – провозглашение Батыя на курултае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всемонгольским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ханом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Одним из завоевательных походов Чингисхана было завоевание Северного Китая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31 мая 1223 год – поражение объединённых русско-половецких войск на реке Калке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183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1FCD74-B3AC-4120-BF5F-D71025E2EE7B}"/>
              </a:ext>
            </a:extLst>
          </p:cNvPr>
          <p:cNvSpPr txBox="1"/>
          <p:nvPr/>
        </p:nvSpPr>
        <p:spPr>
          <a:xfrm>
            <a:off x="1263747" y="1179178"/>
            <a:ext cx="966450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1206 год – провозглашение </a:t>
            </a:r>
            <a:r>
              <a:rPr lang="ru-RU" sz="4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Темучина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курултае </a:t>
            </a:r>
            <a:r>
              <a:rPr lang="ru-RU" sz="4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всемонгольским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ханом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89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203AE81-C599-4A03-9E97-AD739E166CE0}"/>
              </a:ext>
            </a:extLst>
          </p:cNvPr>
          <p:cNvSpPr txBox="1"/>
          <p:nvPr/>
        </p:nvSpPr>
        <p:spPr>
          <a:xfrm>
            <a:off x="844061" y="443450"/>
            <a:ext cx="102694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№6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47BB66-DF1A-4C88-AFEB-9FD05C59703F}"/>
              </a:ext>
            </a:extLst>
          </p:cNvPr>
          <p:cNvSpPr txBox="1"/>
          <p:nvPr/>
        </p:nvSpPr>
        <p:spPr>
          <a:xfrm>
            <a:off x="398584" y="1212891"/>
            <a:ext cx="1139483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Ивану III удалось присоединить княжества Новгорода,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Рязани и Ярославля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20 лет Иван III потерпел поражение в борьбе с войском ордынского хана Ахмата, осадившего город Переславль-Залесский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Иван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–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сын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великого князя Василия Тёмного</a:t>
            </a:r>
          </a:p>
        </p:txBody>
      </p:sp>
    </p:spTree>
    <p:extLst>
      <p:ext uri="{BB962C8B-B14F-4D97-AF65-F5344CB8AC3E}">
        <p14:creationId xmlns:p14="http://schemas.microsoft.com/office/powerpoint/2010/main" val="526960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94580E-8CA0-4FB1-908D-34B39F29E48C}"/>
              </a:ext>
            </a:extLst>
          </p:cNvPr>
          <p:cNvSpPr txBox="1"/>
          <p:nvPr/>
        </p:nvSpPr>
        <p:spPr>
          <a:xfrm>
            <a:off x="182880" y="1045035"/>
            <a:ext cx="1182624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Ивану III удалось разбить войско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ордынского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хана Ахмата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013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8BC7CE-1202-4BAD-98F5-679D9331723D}"/>
              </a:ext>
            </a:extLst>
          </p:cNvPr>
          <p:cNvSpPr txBox="1"/>
          <p:nvPr/>
        </p:nvSpPr>
        <p:spPr>
          <a:xfrm>
            <a:off x="196948" y="274290"/>
            <a:ext cx="11774658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№7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Собор Примирения произошел в 1549 году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период правления Ивана произошло создание коллегий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Губная реформа – реформа замены наместников губными старостами из местных дворов, которые решали вопросы сыска и суда по делам государственного назначения</a:t>
            </a:r>
          </a:p>
        </p:txBody>
      </p:sp>
    </p:spTree>
    <p:extLst>
      <p:ext uri="{BB962C8B-B14F-4D97-AF65-F5344CB8AC3E}">
        <p14:creationId xmlns:p14="http://schemas.microsoft.com/office/powerpoint/2010/main" val="232762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819827-FDA5-4D78-BC0A-DE5F6D426654}"/>
              </a:ext>
            </a:extLst>
          </p:cNvPr>
          <p:cNvSpPr txBox="1"/>
          <p:nvPr/>
        </p:nvSpPr>
        <p:spPr>
          <a:xfrm>
            <a:off x="1614267" y="827487"/>
            <a:ext cx="858481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период правления Ивана произошло создание приказов</a:t>
            </a:r>
          </a:p>
        </p:txBody>
      </p:sp>
    </p:spTree>
    <p:extLst>
      <p:ext uri="{BB962C8B-B14F-4D97-AF65-F5344CB8AC3E}">
        <p14:creationId xmlns:p14="http://schemas.microsoft.com/office/powerpoint/2010/main" val="4021833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F45511-8A36-4333-966C-43B53210E2ED}"/>
              </a:ext>
            </a:extLst>
          </p:cNvPr>
          <p:cNvSpPr txBox="1"/>
          <p:nvPr/>
        </p:nvSpPr>
        <p:spPr>
          <a:xfrm>
            <a:off x="225084" y="274290"/>
            <a:ext cx="11718387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№8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Различают три вида изложения «Русской Правды»: краткое, пространное и сокращенное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«Русской Правде» ничего не говорилось об отмене кровной мести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Законы «Русской Правды» были дополнены преемниками Ярослава Мудрого</a:t>
            </a:r>
          </a:p>
        </p:txBody>
      </p:sp>
    </p:spTree>
    <p:extLst>
      <p:ext uri="{BB962C8B-B14F-4D97-AF65-F5344CB8AC3E}">
        <p14:creationId xmlns:p14="http://schemas.microsoft.com/office/powerpoint/2010/main" val="2729256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A7245A-B849-4143-9CB8-FFBC9C73C82C}"/>
              </a:ext>
            </a:extLst>
          </p:cNvPr>
          <p:cNvSpPr txBox="1"/>
          <p:nvPr/>
        </p:nvSpPr>
        <p:spPr>
          <a:xfrm>
            <a:off x="773724" y="1151044"/>
            <a:ext cx="1035382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«Русской Правде» говорится об отмене кровной мести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792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BB1BB5-B5AB-4E18-B1C0-EBD85481C42F}"/>
              </a:ext>
            </a:extLst>
          </p:cNvPr>
          <p:cNvSpPr txBox="1"/>
          <p:nvPr/>
        </p:nvSpPr>
        <p:spPr>
          <a:xfrm>
            <a:off x="239152" y="229329"/>
            <a:ext cx="11690252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№9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1408 году Василий I выдержал в Москве осаду города ханом Золотой Орды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Едигеем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годы правления Василия I выросло феодальное землевладение.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период правления Василя I произошла битва на р. Калке</a:t>
            </a:r>
          </a:p>
        </p:txBody>
      </p:sp>
    </p:spTree>
    <p:extLst>
      <p:ext uri="{BB962C8B-B14F-4D97-AF65-F5344CB8AC3E}">
        <p14:creationId xmlns:p14="http://schemas.microsoft.com/office/powerpoint/2010/main" val="279150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A3CFB-68BE-41B9-9F9D-DD85FE3FC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702" y="778413"/>
            <a:ext cx="9875520" cy="62835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B23C28-EF88-443B-80E1-4C7132F9D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351" y="1888587"/>
            <a:ext cx="9872871" cy="403860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эту игру можно играть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одному участнику, так и команде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слайде будет помещено 3 факта: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правдивых и 1 ложный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Задача игроков – распознать ложь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15 секунд </a:t>
            </a:r>
          </a:p>
          <a:p>
            <a:pPr marL="4572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будет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вопросов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игры подводятся итоги – подсчитываются верные варианты. Тот участник / команда, набравший(-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большее количество правильных ответов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одерживает(-ют) победу.</a:t>
            </a:r>
          </a:p>
        </p:txBody>
      </p:sp>
    </p:spTree>
    <p:extLst>
      <p:ext uri="{BB962C8B-B14F-4D97-AF65-F5344CB8AC3E}">
        <p14:creationId xmlns:p14="http://schemas.microsoft.com/office/powerpoint/2010/main" val="3881035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9D6062-15F7-4D1D-8DC6-BEEA23D54352}"/>
              </a:ext>
            </a:extLst>
          </p:cNvPr>
          <p:cNvSpPr txBox="1"/>
          <p:nvPr/>
        </p:nvSpPr>
        <p:spPr>
          <a:xfrm>
            <a:off x="872196" y="1207314"/>
            <a:ext cx="1004433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Битва на р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Калке – 1223 год, а правление Василия </a:t>
            </a: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– 1389-1425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1875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D980C9-68F7-4313-94E9-7F1044A2BC46}"/>
              </a:ext>
            </a:extLst>
          </p:cNvPr>
          <p:cNvSpPr txBox="1"/>
          <p:nvPr/>
        </p:nvSpPr>
        <p:spPr>
          <a:xfrm>
            <a:off x="236807" y="305068"/>
            <a:ext cx="1171838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№10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Одной из причин завоевательных походов монголов является необходимость приобретения новых пастбищ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Хан Батый – сын Чингисхана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1236 год – завоевание и разгром Волжской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Булгарии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19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B9A830-CAFB-4C68-B7DC-D797A1C2458F}"/>
              </a:ext>
            </a:extLst>
          </p:cNvPr>
          <p:cNvSpPr txBox="1"/>
          <p:nvPr/>
        </p:nvSpPr>
        <p:spPr>
          <a:xfrm>
            <a:off x="1012874" y="1347991"/>
            <a:ext cx="1003026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 Батый является внуком Чингисхана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775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8C6809-EAB6-433C-BAC4-BACCAAE0CBE5}"/>
              </a:ext>
            </a:extLst>
          </p:cNvPr>
          <p:cNvSpPr txBox="1"/>
          <p:nvPr/>
        </p:nvSpPr>
        <p:spPr>
          <a:xfrm>
            <a:off x="661182" y="274290"/>
            <a:ext cx="1116740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№11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Иван  Васильевич получил прозвище Благочестивый</a:t>
            </a:r>
          </a:p>
          <a:p>
            <a:pPr marL="742950" indent="-742950">
              <a:buAutoNum type="arabicPeriod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Иване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присоединено Тверское княжество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правление Ивана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произошла ликвидация зависимости Руси от Орды</a:t>
            </a:r>
          </a:p>
        </p:txBody>
      </p:sp>
    </p:spTree>
    <p:extLst>
      <p:ext uri="{BB962C8B-B14F-4D97-AF65-F5344CB8AC3E}">
        <p14:creationId xmlns:p14="http://schemas.microsoft.com/office/powerpoint/2010/main" val="3117704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64A63A-D200-49C6-9B7B-1B8BFECF5F7E}"/>
              </a:ext>
            </a:extLst>
          </p:cNvPr>
          <p:cNvSpPr txBox="1"/>
          <p:nvPr/>
        </p:nvSpPr>
        <p:spPr>
          <a:xfrm>
            <a:off x="773723" y="1347991"/>
            <a:ext cx="1026941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Васильевич получил прозвище Великий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053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A6F6E5-21E5-4CF2-94E0-AF0EAC1AE223}"/>
              </a:ext>
            </a:extLst>
          </p:cNvPr>
          <p:cNvSpPr txBox="1"/>
          <p:nvPr/>
        </p:nvSpPr>
        <p:spPr>
          <a:xfrm>
            <a:off x="257907" y="576665"/>
            <a:ext cx="1167618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№12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1556 произошла отмена кормлений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эпоху правления Ивана Грозного произошло введение подворного налогообложения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Иван Грозный ввел единую рублевую пошлину </a:t>
            </a:r>
          </a:p>
        </p:txBody>
      </p:sp>
    </p:spTree>
    <p:extLst>
      <p:ext uri="{BB962C8B-B14F-4D97-AF65-F5344CB8AC3E}">
        <p14:creationId xmlns:p14="http://schemas.microsoft.com/office/powerpoint/2010/main" val="5497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EBBA5F-1897-4763-A672-AD324DC5B601}"/>
              </a:ext>
            </a:extLst>
          </p:cNvPr>
          <p:cNvSpPr txBox="1"/>
          <p:nvPr/>
        </p:nvSpPr>
        <p:spPr>
          <a:xfrm>
            <a:off x="1193409" y="588335"/>
            <a:ext cx="9805182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эпоху правления Ивана Грозного  произошло введение поземельного налогообложения </a:t>
            </a:r>
          </a:p>
        </p:txBody>
      </p:sp>
    </p:spTree>
    <p:extLst>
      <p:ext uri="{BB962C8B-B14F-4D97-AF65-F5344CB8AC3E}">
        <p14:creationId xmlns:p14="http://schemas.microsoft.com/office/powerpoint/2010/main" val="3169330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13D8C4-A0F4-4E5F-8696-1F46C766B45A}"/>
              </a:ext>
            </a:extLst>
          </p:cNvPr>
          <p:cNvSpPr txBox="1"/>
          <p:nvPr/>
        </p:nvSpPr>
        <p:spPr>
          <a:xfrm>
            <a:off x="321212" y="274290"/>
            <a:ext cx="11549575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№13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 «Русской Правде» основным населением страны являлись – люди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Закупы по «Русской Правде» входили в группу полных рабов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 «Русской Правде» рабы были полностью бесправными</a:t>
            </a:r>
          </a:p>
        </p:txBody>
      </p:sp>
    </p:spTree>
    <p:extLst>
      <p:ext uri="{BB962C8B-B14F-4D97-AF65-F5344CB8AC3E}">
        <p14:creationId xmlns:p14="http://schemas.microsoft.com/office/powerpoint/2010/main" val="3693967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CD8F1B-70F8-4D25-A57B-0102006B0E54}"/>
              </a:ext>
            </a:extLst>
          </p:cNvPr>
          <p:cNvSpPr txBox="1"/>
          <p:nvPr/>
        </p:nvSpPr>
        <p:spPr>
          <a:xfrm>
            <a:off x="1522242" y="375681"/>
            <a:ext cx="914751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  <a:endParaRPr lang="ru-RU" sz="4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Закупы – это неполные рабы, (разорившиеся общинники, могли выкупиться, вернув долг)</a:t>
            </a:r>
          </a:p>
        </p:txBody>
      </p:sp>
    </p:spTree>
    <p:extLst>
      <p:ext uri="{BB962C8B-B14F-4D97-AF65-F5344CB8AC3E}">
        <p14:creationId xmlns:p14="http://schemas.microsoft.com/office/powerpoint/2010/main" val="1276581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B9EC3C-7D13-4D6A-984D-8445D9CD87B1}"/>
              </a:ext>
            </a:extLst>
          </p:cNvPr>
          <p:cNvSpPr txBox="1"/>
          <p:nvPr/>
        </p:nvSpPr>
        <p:spPr>
          <a:xfrm>
            <a:off x="250873" y="274290"/>
            <a:ext cx="11690253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№14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Тамерлан был ханом золотой орды в начале правления Василия I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осады Москвы в 1408 году Тверской князь перешёл на строну хана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Едигея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начале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у Василия I отношения с литовским князем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Витовтом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были дружескими </a:t>
            </a:r>
          </a:p>
        </p:txBody>
      </p:sp>
    </p:spTree>
    <p:extLst>
      <p:ext uri="{BB962C8B-B14F-4D97-AF65-F5344CB8AC3E}">
        <p14:creationId xmlns:p14="http://schemas.microsoft.com/office/powerpoint/2010/main" val="43319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31AC5E-CF55-49F3-B767-AE425D313C45}"/>
              </a:ext>
            </a:extLst>
          </p:cNvPr>
          <p:cNvSpPr txBox="1"/>
          <p:nvPr/>
        </p:nvSpPr>
        <p:spPr>
          <a:xfrm>
            <a:off x="967445" y="604911"/>
            <a:ext cx="10257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2DFBCB-6BEC-4855-A561-9364DC92A728}"/>
              </a:ext>
            </a:extLst>
          </p:cNvPr>
          <p:cNvSpPr txBox="1"/>
          <p:nvPr/>
        </p:nvSpPr>
        <p:spPr>
          <a:xfrm>
            <a:off x="593772" y="1951287"/>
            <a:ext cx="11201401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печати Ивана III изображен двуглавый орёл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Вторая жена Ивана III – Софья Палеолог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Иван III сделал символом государства двуглавого орла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794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D18163-EA01-4B6C-BD00-77DC6EA33B94}"/>
              </a:ext>
            </a:extLst>
          </p:cNvPr>
          <p:cNvSpPr txBox="1"/>
          <p:nvPr/>
        </p:nvSpPr>
        <p:spPr>
          <a:xfrm>
            <a:off x="914400" y="1347991"/>
            <a:ext cx="1024128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осады Москвы в 1408 году Тверской князь не перешёл на строну хана </a:t>
            </a:r>
            <a:r>
              <a:rPr kumimoji="0" lang="ru-RU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Едигея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8327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B0A3FE-7F1C-450C-AC75-3867F8EDF86F}"/>
              </a:ext>
            </a:extLst>
          </p:cNvPr>
          <p:cNvSpPr txBox="1"/>
          <p:nvPr/>
        </p:nvSpPr>
        <p:spPr>
          <a:xfrm>
            <a:off x="246184" y="271582"/>
            <a:ext cx="11699631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№15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Ярлык – ханская грамота, дававшая право монголам властвовать на русских землях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1237-1240 гг. – завоевание русских земель Батыем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Монголы разгромили Козельск и назвали его «злым городом», так как он держал осаду в течение семи недель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116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C74F3F-8A37-403F-8D1D-8578E934F70C}"/>
              </a:ext>
            </a:extLst>
          </p:cNvPr>
          <p:cNvSpPr txBox="1"/>
          <p:nvPr/>
        </p:nvSpPr>
        <p:spPr>
          <a:xfrm>
            <a:off x="750276" y="1193246"/>
            <a:ext cx="1069144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Ярлык – ханская грамота, дававшая право русским князьям властвовать в своих владениях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3965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8F3A2B-0D1D-4A5E-B774-183EEFDA23CD}"/>
              </a:ext>
            </a:extLst>
          </p:cNvPr>
          <p:cNvSpPr txBox="1"/>
          <p:nvPr/>
        </p:nvSpPr>
        <p:spPr>
          <a:xfrm>
            <a:off x="365760" y="182880"/>
            <a:ext cx="1160584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№16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Правление Ивана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самым незначительным в истории Русского государства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Иване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сложилось территориальное ядро Московского государства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 1485 года князь Иван московский стал именоваться государем всея Руси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289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7A8D75-42E9-45D0-974D-07326D933C55}"/>
              </a:ext>
            </a:extLst>
          </p:cNvPr>
          <p:cNvSpPr txBox="1"/>
          <p:nvPr/>
        </p:nvSpPr>
        <p:spPr>
          <a:xfrm>
            <a:off x="419686" y="574268"/>
            <a:ext cx="1135262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</a:t>
            </a: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Ивана </a:t>
            </a: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самым продолжительным в истории Русского государства: он пробыл у власти 55 лет, из них самостоятельно правил 43 года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7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F66C9E-B656-4FB5-9835-3FC8DC5B55C1}"/>
              </a:ext>
            </a:extLst>
          </p:cNvPr>
          <p:cNvSpPr txBox="1"/>
          <p:nvPr/>
        </p:nvSpPr>
        <p:spPr>
          <a:xfrm>
            <a:off x="567397" y="602623"/>
            <a:ext cx="1105720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№17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 Иване Грозном произошел запрет местнических споров во врем походов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Иван Грозный вводит стрелецкое войско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1550 году принято «Уложение о службе»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41251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4F2112D-FEFF-4A35-87BB-3E16DD7803C8}"/>
              </a:ext>
            </a:extLst>
          </p:cNvPr>
          <p:cNvSpPr txBox="1"/>
          <p:nvPr/>
        </p:nvSpPr>
        <p:spPr>
          <a:xfrm>
            <a:off x="703385" y="1347991"/>
            <a:ext cx="1041009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«Уложение о службе» принято в 1556 году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4016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EBA94C-846E-4B50-9514-F30E07506CF5}"/>
              </a:ext>
            </a:extLst>
          </p:cNvPr>
          <p:cNvSpPr txBox="1"/>
          <p:nvPr/>
        </p:nvSpPr>
        <p:spPr>
          <a:xfrm>
            <a:off x="440787" y="351582"/>
            <a:ext cx="11488616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№18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«Русская Правда» защищала только верхние слои населения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Младшие дружинники не относились к числу зависимых категорий населения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Вира по «Русской Правде» – это плата за убийство различных категорий населения</a:t>
            </a:r>
          </a:p>
        </p:txBody>
      </p:sp>
    </p:spTree>
    <p:extLst>
      <p:ext uri="{BB962C8B-B14F-4D97-AF65-F5344CB8AC3E}">
        <p14:creationId xmlns:p14="http://schemas.microsoft.com/office/powerpoint/2010/main" val="41855939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E442B6-A5D7-4C77-91AD-3F8D7D68510E}"/>
              </a:ext>
            </a:extLst>
          </p:cNvPr>
          <p:cNvSpPr txBox="1"/>
          <p:nvPr/>
        </p:nvSpPr>
        <p:spPr>
          <a:xfrm>
            <a:off x="1193409" y="1024434"/>
            <a:ext cx="980518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Правда» защищала все слои населения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482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1F0E20-9F23-4DEC-BF6C-D4F9BD000A83}"/>
              </a:ext>
            </a:extLst>
          </p:cNvPr>
          <p:cNvSpPr txBox="1"/>
          <p:nvPr/>
        </p:nvSpPr>
        <p:spPr>
          <a:xfrm>
            <a:off x="281354" y="445744"/>
            <a:ext cx="117090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№19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Одним из значений Куликовской битвы является крах ордынско-литовских планов раздела Руси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Куликовской битвы к Москве присоединилось Белозерское княжество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Куликовскую битву возглавлял Василий Иванович</a:t>
            </a:r>
          </a:p>
        </p:txBody>
      </p:sp>
    </p:spTree>
    <p:extLst>
      <p:ext uri="{BB962C8B-B14F-4D97-AF65-F5344CB8AC3E}">
        <p14:creationId xmlns:p14="http://schemas.microsoft.com/office/powerpoint/2010/main" val="242522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48651C-C170-4BE8-B723-CF0E2DC318B9}"/>
              </a:ext>
            </a:extLst>
          </p:cNvPr>
          <p:cNvSpPr txBox="1"/>
          <p:nvPr/>
        </p:nvSpPr>
        <p:spPr>
          <a:xfrm>
            <a:off x="370450" y="1143759"/>
            <a:ext cx="114511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  <a:p>
            <a:pPr algn="ctr"/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 №1 ложный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печати Ивана III был изображен лев, терзающий змею</a:t>
            </a:r>
          </a:p>
        </p:txBody>
      </p:sp>
    </p:spTree>
    <p:extLst>
      <p:ext uri="{BB962C8B-B14F-4D97-AF65-F5344CB8AC3E}">
        <p14:creationId xmlns:p14="http://schemas.microsoft.com/office/powerpoint/2010/main" val="3374311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A430B9-2A6C-4466-8695-CFDDA65E82F7}"/>
              </a:ext>
            </a:extLst>
          </p:cNvPr>
          <p:cNvSpPr txBox="1"/>
          <p:nvPr/>
        </p:nvSpPr>
        <p:spPr>
          <a:xfrm>
            <a:off x="1362221" y="1249517"/>
            <a:ext cx="946755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Куликовскую битву возглавлял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Иванович Донской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567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657ACA-2BB3-437D-BE17-8D6051B1CBB4}"/>
              </a:ext>
            </a:extLst>
          </p:cNvPr>
          <p:cNvSpPr txBox="1"/>
          <p:nvPr/>
        </p:nvSpPr>
        <p:spPr>
          <a:xfrm>
            <a:off x="307144" y="274290"/>
            <a:ext cx="11577711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№20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Золотоордынское иго – традиционное название системы эксплуатации русских княжеств ордынскими захватчиками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1238 год – разорение Рязанского княжества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Золотая Орда – монгольское государство, основанное в 1242-1243 гг. ханом Батыем</a:t>
            </a:r>
          </a:p>
        </p:txBody>
      </p:sp>
    </p:spTree>
    <p:extLst>
      <p:ext uri="{BB962C8B-B14F-4D97-AF65-F5344CB8AC3E}">
        <p14:creationId xmlns:p14="http://schemas.microsoft.com/office/powerpoint/2010/main" val="19710567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665A35-AC5B-45C3-9D05-FE15D2CEB996}"/>
              </a:ext>
            </a:extLst>
          </p:cNvPr>
          <p:cNvSpPr txBox="1"/>
          <p:nvPr/>
        </p:nvSpPr>
        <p:spPr>
          <a:xfrm>
            <a:off x="926123" y="1179179"/>
            <a:ext cx="1033975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Разорение Рязанского княжества произошло 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1237 году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316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05099C-A370-465F-B3E8-D2E4C980A77A}"/>
              </a:ext>
            </a:extLst>
          </p:cNvPr>
          <p:cNvSpPr txBox="1"/>
          <p:nvPr/>
        </p:nvSpPr>
        <p:spPr>
          <a:xfrm>
            <a:off x="516988" y="274290"/>
            <a:ext cx="1115802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№21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Судебник 1497 года – сборник законов Московского государства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Судебник 1497 года отменил право перехода крестьян от одного землевладельца к другому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Судебник 1497 года определил права и обязанности должностных лиц</a:t>
            </a:r>
          </a:p>
        </p:txBody>
      </p:sp>
    </p:spTree>
    <p:extLst>
      <p:ext uri="{BB962C8B-B14F-4D97-AF65-F5344CB8AC3E}">
        <p14:creationId xmlns:p14="http://schemas.microsoft.com/office/powerpoint/2010/main" val="14832817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4D4F09-3639-4102-9C5D-02296949DED2}"/>
              </a:ext>
            </a:extLst>
          </p:cNvPr>
          <p:cNvSpPr txBox="1"/>
          <p:nvPr/>
        </p:nvSpPr>
        <p:spPr>
          <a:xfrm>
            <a:off x="1010529" y="662191"/>
            <a:ext cx="1017094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Судебник 1497 года закрепил право перехода крестьян от одного землевладельца к другому за неделю до и неделю после Юрьева дня осеннего с уплатой пожилого</a:t>
            </a:r>
          </a:p>
        </p:txBody>
      </p:sp>
    </p:spTree>
    <p:extLst>
      <p:ext uri="{BB962C8B-B14F-4D97-AF65-F5344CB8AC3E}">
        <p14:creationId xmlns:p14="http://schemas.microsoft.com/office/powerpoint/2010/main" val="5381813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F3BC54-0DF1-4B0A-B91E-159E5AB1F177}"/>
              </a:ext>
            </a:extLst>
          </p:cNvPr>
          <p:cNvSpPr txBox="1"/>
          <p:nvPr/>
        </p:nvSpPr>
        <p:spPr>
          <a:xfrm>
            <a:off x="436097" y="184948"/>
            <a:ext cx="11493305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№22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Судебнике 1550 года подтверждается право Юрьева дня с увеличением уплаты пожилого вдвое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1569 году Иван Грозный лично убивает Владимира Старицкого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1571 году происходит набег крымского хана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Дивлет-Гирея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Москву и её сожжение</a:t>
            </a:r>
          </a:p>
        </p:txBody>
      </p:sp>
    </p:spTree>
    <p:extLst>
      <p:ext uri="{BB962C8B-B14F-4D97-AF65-F5344CB8AC3E}">
        <p14:creationId xmlns:p14="http://schemas.microsoft.com/office/powerpoint/2010/main" val="16458124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78ABC5-FD5E-49C6-8054-A95A92D15BFA}"/>
              </a:ext>
            </a:extLst>
          </p:cNvPr>
          <p:cNvSpPr txBox="1"/>
          <p:nvPr/>
        </p:nvSpPr>
        <p:spPr>
          <a:xfrm>
            <a:off x="1277815" y="799351"/>
            <a:ext cx="963636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1569 году лично убивает Владимира Старицкого Малюта Скуратов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610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8FFF79-0AEA-4169-B40D-C1C5D6393A12}"/>
              </a:ext>
            </a:extLst>
          </p:cNvPr>
          <p:cNvSpPr txBox="1"/>
          <p:nvPr/>
        </p:nvSpPr>
        <p:spPr>
          <a:xfrm>
            <a:off x="548640" y="274290"/>
            <a:ext cx="11310426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№23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«Русская Правда» Ярославичей отменяла правду Ярослава Мудрого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Собственность на землю по «Русской Правде» была феодальная и общинная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Обида по «Русской Правде» обозначала преступление</a:t>
            </a:r>
          </a:p>
        </p:txBody>
      </p:sp>
    </p:spTree>
    <p:extLst>
      <p:ext uri="{BB962C8B-B14F-4D97-AF65-F5344CB8AC3E}">
        <p14:creationId xmlns:p14="http://schemas.microsoft.com/office/powerpoint/2010/main" val="29577377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4F00B4-37ED-446D-8DB5-200E1BEBC176}"/>
              </a:ext>
            </a:extLst>
          </p:cNvPr>
          <p:cNvSpPr txBox="1"/>
          <p:nvPr/>
        </p:nvSpPr>
        <p:spPr>
          <a:xfrm>
            <a:off x="1116037" y="883758"/>
            <a:ext cx="9959925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Ярославичей дополняла правду Ярослава Мудрого наказаниями за преступления против собственности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3537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F6A520-50E6-4750-A5CC-9193E5E5289D}"/>
              </a:ext>
            </a:extLst>
          </p:cNvPr>
          <p:cNvSpPr txBox="1"/>
          <p:nvPr/>
        </p:nvSpPr>
        <p:spPr>
          <a:xfrm>
            <a:off x="574431" y="643622"/>
            <a:ext cx="110431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№24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1378 год – битва на реке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Воже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1366-1367 гг. – строительство в Москве белокаменного Кремля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1371 год – присоединение Костромы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59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0E3D8F-2521-449F-B9D1-6D82310840F8}"/>
              </a:ext>
            </a:extLst>
          </p:cNvPr>
          <p:cNvSpPr txBox="1"/>
          <p:nvPr/>
        </p:nvSpPr>
        <p:spPr>
          <a:xfrm>
            <a:off x="337625" y="582067"/>
            <a:ext cx="11282288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Венчание Ивана Грозного на царство произошло в Успенском соборе Московского Кремля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Неофициальное правительство в период правления Ивана Грозного – «Избранная Рада»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Мать Ивана IV – Ирина Глинская</a:t>
            </a:r>
          </a:p>
        </p:txBody>
      </p:sp>
    </p:spTree>
    <p:extLst>
      <p:ext uri="{BB962C8B-B14F-4D97-AF65-F5344CB8AC3E}">
        <p14:creationId xmlns:p14="http://schemas.microsoft.com/office/powerpoint/2010/main" val="10899041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C63E4E-9664-4019-8C8D-B2467C868780}"/>
              </a:ext>
            </a:extLst>
          </p:cNvPr>
          <p:cNvSpPr txBox="1"/>
          <p:nvPr/>
        </p:nvSpPr>
        <p:spPr>
          <a:xfrm>
            <a:off x="1055077" y="1122908"/>
            <a:ext cx="967857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Костромы – это 1385 год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4386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D16C3A-E792-4918-8B57-E76BBDC31017}"/>
              </a:ext>
            </a:extLst>
          </p:cNvPr>
          <p:cNvSpPr txBox="1"/>
          <p:nvPr/>
        </p:nvSpPr>
        <p:spPr>
          <a:xfrm>
            <a:off x="504092" y="274290"/>
            <a:ext cx="11183815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№25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Русские войска одержали победу в сражении на р.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Одно из последствий Золотоордынского ига – экономическое, политическое и культурное отставание Руси от стран Западной Европы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Столица Золотой Орды – Сарай-Бату</a:t>
            </a:r>
          </a:p>
        </p:txBody>
      </p:sp>
    </p:spTree>
    <p:extLst>
      <p:ext uri="{BB962C8B-B14F-4D97-AF65-F5344CB8AC3E}">
        <p14:creationId xmlns:p14="http://schemas.microsoft.com/office/powerpoint/2010/main" val="32146974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F95D6D-C633-48FF-BC35-320B7B5C823B}"/>
              </a:ext>
            </a:extLst>
          </p:cNvPr>
          <p:cNvSpPr txBox="1"/>
          <p:nvPr/>
        </p:nvSpPr>
        <p:spPr>
          <a:xfrm>
            <a:off x="1195755" y="1249517"/>
            <a:ext cx="950976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№1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Русские войска проиграли в сражении на р. </a:t>
            </a:r>
            <a:r>
              <a:rPr kumimoji="0" lang="ru-RU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Сить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93071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0D2EBF-0A05-42DD-BA4F-89B3F3C557BA}"/>
              </a:ext>
            </a:extLst>
          </p:cNvPr>
          <p:cNvSpPr txBox="1"/>
          <p:nvPr/>
        </p:nvSpPr>
        <p:spPr>
          <a:xfrm>
            <a:off x="968326" y="2710545"/>
            <a:ext cx="10255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и награждение</a:t>
            </a:r>
          </a:p>
        </p:txBody>
      </p:sp>
    </p:spTree>
    <p:extLst>
      <p:ext uri="{BB962C8B-B14F-4D97-AF65-F5344CB8AC3E}">
        <p14:creationId xmlns:p14="http://schemas.microsoft.com/office/powerpoint/2010/main" val="12660857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7DC9B1-5D74-4D12-A903-CEF7DB11DEA4}"/>
              </a:ext>
            </a:extLst>
          </p:cNvPr>
          <p:cNvSpPr txBox="1"/>
          <p:nvPr/>
        </p:nvSpPr>
        <p:spPr>
          <a:xfrm>
            <a:off x="2473569" y="2736667"/>
            <a:ext cx="7244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33484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604C26E-12C3-484F-8F58-978BF6A75B72}"/>
              </a:ext>
            </a:extLst>
          </p:cNvPr>
          <p:cNvSpPr txBox="1"/>
          <p:nvPr/>
        </p:nvSpPr>
        <p:spPr>
          <a:xfrm>
            <a:off x="314178" y="946560"/>
            <a:ext cx="1156364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№3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 Ивана </a:t>
            </a:r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– </a:t>
            </a: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Глинская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302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3136E2-150B-4383-AB3B-8B8EB5663F79}"/>
              </a:ext>
            </a:extLst>
          </p:cNvPr>
          <p:cNvSpPr txBox="1"/>
          <p:nvPr/>
        </p:nvSpPr>
        <p:spPr>
          <a:xfrm>
            <a:off x="567397" y="274290"/>
            <a:ext cx="11057206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«Русская Правда» впервые была принята в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правления Ярослава Мудрого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«Русская Правда» была представлена в 1097 году на Любечском съезде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«Русская Правда» является первым письменным древнерусским сводом законов</a:t>
            </a:r>
          </a:p>
        </p:txBody>
      </p:sp>
    </p:spTree>
    <p:extLst>
      <p:ext uri="{BB962C8B-B14F-4D97-AF65-F5344CB8AC3E}">
        <p14:creationId xmlns:p14="http://schemas.microsoft.com/office/powerpoint/2010/main" val="308663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6545EE7-BDC3-453A-B521-C2666EB14811}"/>
              </a:ext>
            </a:extLst>
          </p:cNvPr>
          <p:cNvSpPr txBox="1"/>
          <p:nvPr/>
        </p:nvSpPr>
        <p:spPr>
          <a:xfrm>
            <a:off x="998807" y="1136975"/>
            <a:ext cx="988958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 №2 ложный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«Русской Правды» датируется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1016 годом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756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7DEAC3-9AF1-45F0-B07C-0A27E4D6CAA3}"/>
              </a:ext>
            </a:extLst>
          </p:cNvPr>
          <p:cNvSpPr txBox="1"/>
          <p:nvPr/>
        </p:nvSpPr>
        <p:spPr>
          <a:xfrm>
            <a:off x="454855" y="305068"/>
            <a:ext cx="11282289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№4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Василий Дмитриевич был женат на Софье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Витовтовне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Хан Тохтамыш даровал Василю Дмитриевичу ярлык на престолы в Москве и Владимире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1392 году Василий I купил в Золотой Орде право на престол</a:t>
            </a:r>
          </a:p>
        </p:txBody>
      </p:sp>
    </p:spTree>
    <p:extLst>
      <p:ext uri="{BB962C8B-B14F-4D97-AF65-F5344CB8AC3E}">
        <p14:creationId xmlns:p14="http://schemas.microsoft.com/office/powerpoint/2010/main" val="410250665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161</TotalTime>
  <Words>1450</Words>
  <Application>Microsoft Office PowerPoint</Application>
  <PresentationFormat>Широкоэкранный</PresentationFormat>
  <Paragraphs>285</Paragraphs>
  <Slides>54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7" baseType="lpstr">
      <vt:lpstr>Corbel</vt:lpstr>
      <vt:lpstr>Times New Roman</vt:lpstr>
      <vt:lpstr>Базис</vt:lpstr>
      <vt:lpstr>Фантазия  среди двух истин</vt:lpstr>
      <vt:lpstr>Правила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игры</dc:title>
  <dc:creator>Финицких Анастасия Сергеевна</dc:creator>
  <cp:lastModifiedBy>Анастасия Финицких</cp:lastModifiedBy>
  <cp:revision>22</cp:revision>
  <dcterms:created xsi:type="dcterms:W3CDTF">2020-11-06T09:30:00Z</dcterms:created>
  <dcterms:modified xsi:type="dcterms:W3CDTF">2020-11-20T10:04:02Z</dcterms:modified>
</cp:coreProperties>
</file>