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543805" y="1994444"/>
            <a:ext cx="11037764" cy="16885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Учитель 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в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массы: </a:t>
            </a:r>
            <a:b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Психолого-педагогический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класс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 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историко-проектной 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направленностью</a:t>
            </a:r>
            <a:endParaRPr lang="ru-RU" sz="32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4082402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история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917" y="199696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448" y="979307"/>
            <a:ext cx="10873264" cy="3530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cs typeface="Times New Roman" pitchFamily="18" charset="0"/>
              </a:rPr>
              <a:t>Капитан: </a:t>
            </a:r>
            <a:r>
              <a:rPr lang="ru-RU" sz="2000" dirty="0" err="1" smtClean="0">
                <a:cs typeface="Times New Roman" pitchFamily="18" charset="0"/>
              </a:rPr>
              <a:t>Кутявин</a:t>
            </a:r>
            <a:r>
              <a:rPr lang="ru-RU" sz="2000" dirty="0" smtClean="0">
                <a:cs typeface="Times New Roman" pitchFamily="18" charset="0"/>
              </a:rPr>
              <a:t> Александр Сергеевич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cs typeface="Times New Roman" pitchFamily="18" charset="0"/>
              </a:rPr>
              <a:t>Участники: </a:t>
            </a:r>
            <a:r>
              <a:rPr lang="ru-RU" sz="2000" dirty="0" err="1" smtClean="0">
                <a:cs typeface="Times New Roman" pitchFamily="18" charset="0"/>
              </a:rPr>
              <a:t>Кулёмин</a:t>
            </a:r>
            <a:r>
              <a:rPr lang="ru-RU" sz="2000" dirty="0" smtClean="0">
                <a:cs typeface="Times New Roman" pitchFamily="18" charset="0"/>
              </a:rPr>
              <a:t> Никита Алексеевич, Братухин Иван Николаевич, </a:t>
            </a:r>
            <a:r>
              <a:rPr lang="ru-RU" sz="2000" dirty="0" err="1" smtClean="0">
                <a:cs typeface="Times New Roman" pitchFamily="18" charset="0"/>
              </a:rPr>
              <a:t>Балтина</a:t>
            </a:r>
            <a:r>
              <a:rPr lang="ru-RU" sz="2000" dirty="0" smtClean="0">
                <a:cs typeface="Times New Roman" pitchFamily="18" charset="0"/>
              </a:rPr>
              <a:t> Виктория Леонидовна, Новикова Диана Владимировна. Студенты ФГБОУ ВО «</a:t>
            </a:r>
            <a:r>
              <a:rPr lang="ru-RU" sz="2000" dirty="0" err="1" smtClean="0">
                <a:cs typeface="Times New Roman" pitchFamily="18" charset="0"/>
              </a:rPr>
              <a:t>Глазовский</a:t>
            </a:r>
            <a:r>
              <a:rPr lang="ru-RU" sz="2000" dirty="0" smtClean="0">
                <a:cs typeface="Times New Roman" pitchFamily="18" charset="0"/>
              </a:rPr>
              <a:t> государственный педагогический институт им. В.Г. Короленко»,  г. Глазов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cs typeface="Times New Roman" pitchFamily="18" charset="0"/>
              </a:rPr>
              <a:t>Учитель: </a:t>
            </a:r>
            <a:r>
              <a:rPr lang="ru-RU" sz="2000" dirty="0" smtClean="0">
                <a:cs typeface="Times New Roman" pitchFamily="18" charset="0"/>
              </a:rPr>
              <a:t>Варина Светлана Владимировна, МБОУ СОШ села </a:t>
            </a:r>
            <a:r>
              <a:rPr lang="ru-RU" sz="2000" dirty="0" err="1" smtClean="0">
                <a:cs typeface="Times New Roman" pitchFamily="18" charset="0"/>
              </a:rPr>
              <a:t>Гордино</a:t>
            </a:r>
            <a:r>
              <a:rPr lang="ru-RU" sz="2000" dirty="0" smtClean="0">
                <a:cs typeface="Times New Roman" pitchFamily="18" charset="0"/>
              </a:rPr>
              <a:t>, </a:t>
            </a:r>
            <a:r>
              <a:rPr lang="ru-RU" sz="2000" dirty="0" err="1" smtClean="0">
                <a:cs typeface="Times New Roman" pitchFamily="18" charset="0"/>
              </a:rPr>
              <a:t>Афанасьевского</a:t>
            </a:r>
            <a:r>
              <a:rPr lang="ru-RU" sz="2000" dirty="0" smtClean="0">
                <a:cs typeface="Times New Roman" pitchFamily="18" charset="0"/>
              </a:rPr>
              <a:t> района, Кировской области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cs typeface="Times New Roman" pitchFamily="18" charset="0"/>
              </a:rPr>
              <a:t>Методист: </a:t>
            </a:r>
            <a:r>
              <a:rPr lang="ru-RU" sz="2000" dirty="0" smtClean="0">
                <a:cs typeface="Times New Roman" pitchFamily="18" charset="0"/>
              </a:rPr>
              <a:t>Сергеев Егор Викторович, заместитель директора по ВР, МБОУ «СОШ №12», г. Глазов</a:t>
            </a:r>
            <a:r>
              <a:rPr lang="ru-RU" sz="1000" dirty="0">
                <a:cs typeface="Times New Roman" pitchFamily="18" charset="0"/>
              </a:rPr>
              <a:t>	</a:t>
            </a:r>
            <a:endParaRPr lang="ru-RU" sz="1000" dirty="0" smtClean="0"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914146"/>
            <a:ext cx="10873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>
                <a:cs typeface="Times New Roman" pitchFamily="18" charset="0"/>
              </a:rPr>
              <a:t>Отсутствие осознанного выбора профессии и профиля внутри неё среди абитуриентов педагогических </a:t>
            </a:r>
            <a:r>
              <a:rPr lang="ru-RU" sz="3000" i="1" dirty="0" smtClean="0">
                <a:cs typeface="Times New Roman" pitchFamily="18" charset="0"/>
              </a:rPr>
              <a:t>вузов</a:t>
            </a:r>
            <a:endParaRPr lang="ru-RU" sz="3000" i="1" dirty="0" smtClean="0"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1756762"/>
            <a:ext cx="108318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>
                <a:cs typeface="Times New Roman" pitchFamily="18" charset="0"/>
              </a:rPr>
              <a:t>Противоречие </a:t>
            </a:r>
            <a:r>
              <a:rPr lang="ru-RU" sz="3000" i="1" dirty="0">
                <a:cs typeface="Times New Roman" pitchFamily="18" charset="0"/>
              </a:rPr>
              <a:t>между</a:t>
            </a:r>
            <a:r>
              <a:rPr lang="ru-RU" sz="3000" b="1" i="1" dirty="0">
                <a:cs typeface="Times New Roman" pitchFamily="18" charset="0"/>
              </a:rPr>
              <a:t> </a:t>
            </a:r>
            <a:r>
              <a:rPr lang="ru-RU" sz="3000" b="1" i="1" dirty="0" smtClean="0">
                <a:cs typeface="Times New Roman" pitchFamily="18" charset="0"/>
              </a:rPr>
              <a:t>необходимостью </a:t>
            </a:r>
            <a:r>
              <a:rPr lang="ru-RU" sz="3000" i="1" dirty="0" smtClean="0">
                <a:cs typeface="Times New Roman" pitchFamily="18" charset="0"/>
              </a:rPr>
              <a:t>осознанного профессионального </a:t>
            </a:r>
            <a:r>
              <a:rPr lang="ru-RU" sz="3000" i="1" dirty="0">
                <a:cs typeface="Times New Roman" pitchFamily="18" charset="0"/>
              </a:rPr>
              <a:t>самоопределения </a:t>
            </a:r>
            <a:r>
              <a:rPr lang="ru-RU" sz="3000" i="1" dirty="0" smtClean="0">
                <a:cs typeface="Times New Roman" pitchFamily="18" charset="0"/>
              </a:rPr>
              <a:t>обучающихся на </a:t>
            </a:r>
            <a:r>
              <a:rPr lang="ru-RU" sz="3000" i="1" dirty="0">
                <a:cs typeface="Times New Roman" pitchFamily="18" charset="0"/>
              </a:rPr>
              <a:t>специальности педагогической направленности </a:t>
            </a:r>
            <a:r>
              <a:rPr lang="ru-RU" sz="3000" i="1" dirty="0" smtClean="0">
                <a:cs typeface="Times New Roman" pitchFamily="18" charset="0"/>
              </a:rPr>
              <a:t>и</a:t>
            </a:r>
            <a:r>
              <a:rPr lang="ru-RU" sz="3000" i="1" dirty="0">
                <a:cs typeface="Times New Roman" pitchFamily="18" charset="0"/>
              </a:rPr>
              <a:t> </a:t>
            </a:r>
            <a:r>
              <a:rPr lang="ru-RU" sz="3000" b="1" i="1" dirty="0" err="1" smtClean="0">
                <a:cs typeface="Times New Roman" pitchFamily="18" charset="0"/>
              </a:rPr>
              <a:t>непроработанностью</a:t>
            </a:r>
            <a:r>
              <a:rPr lang="ru-RU" sz="3000" i="1" dirty="0" smtClean="0">
                <a:cs typeface="Times New Roman" pitchFamily="18" charset="0"/>
              </a:rPr>
              <a:t> процесса психолого-педагогического </a:t>
            </a:r>
            <a:r>
              <a:rPr lang="ru-RU" sz="3000" i="1" dirty="0">
                <a:cs typeface="Times New Roman" pitchFamily="18" charset="0"/>
              </a:rPr>
              <a:t>сопровождения </a:t>
            </a:r>
            <a:r>
              <a:rPr lang="ru-RU" sz="3000" i="1" dirty="0" smtClean="0">
                <a:cs typeface="Times New Roman" pitchFamily="18" charset="0"/>
              </a:rPr>
              <a:t>школьников в вопросах профориентации, </a:t>
            </a:r>
            <a:r>
              <a:rPr lang="ru-RU" sz="3000" i="1" dirty="0">
                <a:cs typeface="Times New Roman" pitchFamily="18" charset="0"/>
              </a:rPr>
              <a:t>в том числе с использованием дистанционных технологий</a:t>
            </a:r>
            <a:endParaRPr lang="ru-RU" sz="3000" i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405" y="1704009"/>
            <a:ext cx="1082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Осознанное профессиональное самоопределение обучающихся </a:t>
            </a:r>
            <a:r>
              <a:rPr lang="ru-RU" sz="3200" i="1" dirty="0"/>
              <a:t>при </a:t>
            </a:r>
            <a:r>
              <a:rPr lang="ru-RU" sz="3200" i="1" dirty="0" smtClean="0"/>
              <a:t>выборе специальности </a:t>
            </a:r>
            <a:r>
              <a:rPr lang="ru-RU" sz="3200" i="1" dirty="0"/>
              <a:t>педагогической </a:t>
            </a:r>
            <a:r>
              <a:rPr lang="ru-RU" sz="3200" i="1" dirty="0" smtClean="0"/>
              <a:t>направленности.</a:t>
            </a:r>
            <a:endParaRPr lang="ru-RU" sz="32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1735166"/>
            <a:ext cx="108175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>
                <a:cs typeface="Times New Roman" pitchFamily="18" charset="0"/>
              </a:rPr>
              <a:t>Программа психолого-педагогического сопровождения школьников в процессе профессионального самоопределения </a:t>
            </a:r>
            <a:r>
              <a:rPr lang="ru-RU" sz="3000" i="1" dirty="0" smtClean="0">
                <a:cs typeface="Times New Roman" pitchFamily="18" charset="0"/>
              </a:rPr>
              <a:t/>
            </a:r>
            <a:br>
              <a:rPr lang="ru-RU" sz="3000" i="1" dirty="0" smtClean="0">
                <a:cs typeface="Times New Roman" pitchFamily="18" charset="0"/>
              </a:rPr>
            </a:br>
            <a:r>
              <a:rPr lang="ru-RU" sz="3000" i="1" dirty="0" smtClean="0">
                <a:cs typeface="Times New Roman" pitchFamily="18" charset="0"/>
              </a:rPr>
              <a:t>на </a:t>
            </a:r>
            <a:r>
              <a:rPr lang="ru-RU" sz="3000" i="1" dirty="0" smtClean="0">
                <a:cs typeface="Times New Roman" pitchFamily="18" charset="0"/>
              </a:rPr>
              <a:t>специальности педагогической направленности </a:t>
            </a:r>
            <a:r>
              <a:rPr lang="ru-RU" sz="3000" i="1" dirty="0" smtClean="0">
                <a:cs typeface="Times New Roman" pitchFamily="18" charset="0"/>
              </a:rPr>
              <a:t/>
            </a:r>
            <a:br>
              <a:rPr lang="ru-RU" sz="3000" i="1" dirty="0" smtClean="0">
                <a:cs typeface="Times New Roman" pitchFamily="18" charset="0"/>
              </a:rPr>
            </a:br>
            <a:r>
              <a:rPr lang="ru-RU" sz="3000" i="1" dirty="0" smtClean="0">
                <a:cs typeface="Times New Roman" pitchFamily="18" charset="0"/>
              </a:rPr>
              <a:t>(</a:t>
            </a:r>
            <a:r>
              <a:rPr lang="ru-RU" sz="3000" i="1" dirty="0" smtClean="0">
                <a:cs typeface="Times New Roman" pitchFamily="18" charset="0"/>
              </a:rPr>
              <a:t>в рамках </a:t>
            </a:r>
            <a:r>
              <a:rPr lang="ru-RU" sz="3000" i="1" dirty="0" err="1" smtClean="0">
                <a:cs typeface="Times New Roman" pitchFamily="18" charset="0"/>
              </a:rPr>
              <a:t>предпрофильной</a:t>
            </a:r>
            <a:r>
              <a:rPr lang="ru-RU" sz="3000" i="1" dirty="0" smtClean="0">
                <a:cs typeface="Times New Roman" pitchFamily="18" charset="0"/>
              </a:rPr>
              <a:t> и профильной подготовки), апробированная на психолого-педагогическом классе </a:t>
            </a:r>
            <a:r>
              <a:rPr lang="ru-RU" sz="3000" i="1" dirty="0" smtClean="0">
                <a:cs typeface="Times New Roman" pitchFamily="18" charset="0"/>
              </a:rPr>
              <a:t/>
            </a:r>
            <a:br>
              <a:rPr lang="ru-RU" sz="3000" i="1" dirty="0" smtClean="0">
                <a:cs typeface="Times New Roman" pitchFamily="18" charset="0"/>
              </a:rPr>
            </a:br>
            <a:r>
              <a:rPr lang="ru-RU" sz="3000" i="1" dirty="0" smtClean="0">
                <a:cs typeface="Times New Roman" pitchFamily="18" charset="0"/>
              </a:rPr>
              <a:t>при </a:t>
            </a:r>
            <a:r>
              <a:rPr lang="ru-RU" sz="3000" i="1" dirty="0" smtClean="0">
                <a:cs typeface="Times New Roman" pitchFamily="18" charset="0"/>
              </a:rPr>
              <a:t>ГГПИ (кафедра истории и СГД</a:t>
            </a:r>
            <a:r>
              <a:rPr lang="ru-RU" sz="3000" i="1" dirty="0" smtClean="0">
                <a:cs typeface="Times New Roman" pitchFamily="18" charset="0"/>
              </a:rPr>
              <a:t>).</a:t>
            </a:r>
            <a:endParaRPr lang="ru-RU" sz="30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138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50</cp:revision>
  <dcterms:created xsi:type="dcterms:W3CDTF">2021-03-02T07:04:14Z</dcterms:created>
  <dcterms:modified xsi:type="dcterms:W3CDTF">2021-11-16T05:41:53Z</dcterms:modified>
</cp:coreProperties>
</file>