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71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098258" y="1450578"/>
            <a:ext cx="10259545" cy="26027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Мастерская </a:t>
            </a:r>
            <a:r>
              <a:rPr lang="ru-RU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жизнетворчества Маленького Принца: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интерактивный </a:t>
            </a:r>
            <a:r>
              <a:rPr lang="ru-RU" sz="3200" b="1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квест</a:t>
            </a: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по литературе </a:t>
            </a:r>
            <a:b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обучающихся 6-7 классов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23097" y="408240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литература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36174"/>
            <a:ext cx="114252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Дмитриева Ольга Андреевна,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Арсланова Регина </a:t>
            </a:r>
            <a:r>
              <a:rPr lang="ru-RU" sz="2000" dirty="0" err="1"/>
              <a:t>Равильевна</a:t>
            </a:r>
            <a:r>
              <a:rPr lang="ru-RU" sz="2000" dirty="0"/>
              <a:t>, Назарова Дарья Сергеевна, Торопова Ирина Олеговна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Матвеева Татьяна Александровна, учитель русского языка и литературы,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заместитель </a:t>
            </a:r>
            <a:r>
              <a:rPr lang="ru-RU" sz="2000" dirty="0"/>
              <a:t>директора по ВР МАОУ «Лицей экономики и основ предпринимательства №10» г. Псков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dirty="0"/>
              <a:t>Галицких Елена Олеговна, </a:t>
            </a:r>
            <a:r>
              <a:rPr lang="ru-RU" sz="2000" dirty="0" err="1"/>
              <a:t>зав.кафедрой</a:t>
            </a:r>
            <a:r>
              <a:rPr lang="ru-RU" sz="2000" dirty="0"/>
              <a:t> русской и зарубежной литературы и методики обучения, доктор педагогических наук, профессор ФГБОУ ВО «Вятский государственный университет», заслуженный учитель РФ,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448743"/>
            <a:ext cx="111675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 smtClean="0"/>
              <a:t>Низкий уровень читательского интереса обучающихся 6-7 классов.</a:t>
            </a:r>
            <a:endParaRPr lang="ru-RU" sz="30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FB83CC3-9764-404F-97BE-43B506818CE9}"/>
              </a:ext>
            </a:extLst>
          </p:cNvPr>
          <p:cNvSpPr txBox="1"/>
          <p:nvPr/>
        </p:nvSpPr>
        <p:spPr>
          <a:xfrm>
            <a:off x="610673" y="1925985"/>
            <a:ext cx="111498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Противоречие между </a:t>
            </a:r>
            <a:r>
              <a:rPr lang="ru-RU" sz="2800" b="1" i="1" dirty="0" smtClean="0"/>
              <a:t>необходимостью</a:t>
            </a:r>
            <a:r>
              <a:rPr lang="ru-RU" sz="2800" i="1" dirty="0" smtClean="0"/>
              <a:t> повышения </a:t>
            </a:r>
            <a:r>
              <a:rPr lang="ru-RU" sz="2800" i="1" dirty="0" smtClean="0"/>
              <a:t>уровня </a:t>
            </a:r>
            <a:r>
              <a:rPr lang="ru-RU" sz="2800" i="1" dirty="0"/>
              <a:t>читательского интереса обучающихся 6-7 </a:t>
            </a:r>
            <a:r>
              <a:rPr lang="ru-RU" sz="2800" i="1" dirty="0" smtClean="0"/>
              <a:t>классов и существующей </a:t>
            </a:r>
            <a:r>
              <a:rPr lang="ru-RU" sz="2800" b="1" i="1" dirty="0" smtClean="0"/>
              <a:t>монологической </a:t>
            </a:r>
            <a:r>
              <a:rPr lang="ru-RU" sz="2800" b="1" i="1" dirty="0"/>
              <a:t>формой </a:t>
            </a:r>
            <a:r>
              <a:rPr lang="ru-RU" sz="2800" i="1" dirty="0" smtClean="0"/>
              <a:t>обучения</a:t>
            </a:r>
            <a:endParaRPr lang="ru-RU" sz="2800" i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4D477ED-BC3B-3443-983D-3B6976A27592}"/>
              </a:ext>
            </a:extLst>
          </p:cNvPr>
          <p:cNvSpPr/>
          <p:nvPr/>
        </p:nvSpPr>
        <p:spPr>
          <a:xfrm>
            <a:off x="610673" y="778869"/>
            <a:ext cx="96470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9B4733D-4B5B-FF4F-B87D-6C7CB3E46B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sp>
        <p:nvSpPr>
          <p:cNvPr id="5" name="object 6">
            <a:extLst>
              <a:ext uri="{FF2B5EF4-FFF2-40B4-BE49-F238E27FC236}">
                <a16:creationId xmlns:a16="http://schemas.microsoft.com/office/drawing/2014/main" xmlns="" id="{5FDCE5D4-2B09-E048-BEEC-CF6A31898287}"/>
              </a:ext>
            </a:extLst>
          </p:cNvPr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3E88FF1-83F9-8F4A-B25A-18EFE8C330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A6B0271-C718-AC4C-9B51-D6C61CFEA4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08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163119"/>
            <a:ext cx="116951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i="1" dirty="0"/>
              <a:t>Развитие читательских интересов </a:t>
            </a:r>
            <a:r>
              <a:rPr lang="ru-RU" sz="3000" i="1" dirty="0" smtClean="0"/>
              <a:t>обучающихся 6-7 классов в </a:t>
            </a:r>
            <a:r>
              <a:rPr lang="ru-RU" sz="3000" i="1" dirty="0"/>
              <a:t>интерактивном режиме общения </a:t>
            </a:r>
            <a:r>
              <a:rPr lang="ru-RU" sz="3000" i="1" dirty="0" smtClean="0"/>
              <a:t>с </a:t>
            </a:r>
            <a:r>
              <a:rPr lang="ru-RU" sz="3000" i="1" dirty="0"/>
              <a:t>помощью мастерских жизнетворчества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24589" y="2229949"/>
            <a:ext cx="117428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Электронный интерактивный </a:t>
            </a:r>
            <a:r>
              <a:rPr lang="ru-RU" sz="3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квест</a:t>
            </a:r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Мастерская жизнетворчества Маленького Принца: путешествие от книги к себе»</a:t>
            </a:r>
          </a:p>
          <a:p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8694F3-ECA8-8F40-8284-AC8F8C9F1306}"/>
              </a:ext>
            </a:extLst>
          </p:cNvPr>
          <p:cNvSpPr/>
          <p:nvPr/>
        </p:nvSpPr>
        <p:spPr>
          <a:xfrm>
            <a:off x="310551" y="2104776"/>
            <a:ext cx="108820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Мастерская жизнетворчества Маленького Принца: путешествие от книги к себе (электронный интерактивный образовательный ресурс)</a:t>
            </a:r>
          </a:p>
        </p:txBody>
      </p: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141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56</cp:revision>
  <dcterms:created xsi:type="dcterms:W3CDTF">2021-03-02T07:04:14Z</dcterms:created>
  <dcterms:modified xsi:type="dcterms:W3CDTF">2021-11-16T13:43:29Z</dcterms:modified>
</cp:coreProperties>
</file>