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65" r:id="rId4"/>
    <p:sldId id="267" r:id="rId5"/>
    <p:sldId id="268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0059"/>
    <a:srgbClr val="6600CC"/>
    <a:srgbClr val="CC99FF"/>
    <a:srgbClr val="AB5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31" autoAdjust="0"/>
    <p:restoredTop sz="94660"/>
  </p:normalViewPr>
  <p:slideViewPr>
    <p:cSldViewPr snapToGrid="0">
      <p:cViewPr varScale="1">
        <p:scale>
          <a:sx n="86" d="100"/>
          <a:sy n="86" d="100"/>
        </p:scale>
        <p:origin x="466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20.10.2021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1179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20.10.2021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162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20.10.2021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0036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20.10.2021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91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20.10.2021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9667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20.10.2021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4788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20.10.2021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7727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20.10.2021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9537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20.10.2021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2096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20.10.2021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8279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20.10.2021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3628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4893A5-8BF4-470E-A288-EBBDDAAF6710}" type="datetimeFigureOut">
              <a:rPr lang="ru-RU" smtClean="0"/>
              <a:t>20.10.2021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6725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4"/>
          <p:cNvSpPr txBox="1">
            <a:spLocks/>
          </p:cNvSpPr>
          <p:nvPr/>
        </p:nvSpPr>
        <p:spPr>
          <a:xfrm>
            <a:off x="630315" y="2006820"/>
            <a:ext cx="10951254" cy="57860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b="1" i="0" dirty="0">
                <a:solidFill>
                  <a:srgbClr val="93117E"/>
                </a:solidFill>
                <a:effectLst/>
                <a:latin typeface="Montserrat" panose="00000500000000000000" pitchFamily="2" charset="-52"/>
              </a:rPr>
              <a:t>Родной край </a:t>
            </a:r>
          </a:p>
          <a:p>
            <a:pPr algn="ctr"/>
            <a:r>
              <a:rPr lang="ru-RU" b="1" i="0" dirty="0">
                <a:solidFill>
                  <a:srgbClr val="93117E"/>
                </a:solidFill>
                <a:effectLst/>
                <a:latin typeface="Montserrat" panose="00000500000000000000" pitchFamily="2" charset="-52"/>
              </a:rPr>
              <a:t>в задачах по математике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489815" y="5184957"/>
            <a:ext cx="6096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tabLst>
                <a:tab pos="531813" algn="l"/>
              </a:tabLst>
            </a:pP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Организатор</a:t>
            </a:r>
            <a:b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АНО ДПО «Межрегиональный центр </a:t>
            </a:r>
          </a:p>
          <a:p>
            <a:pPr>
              <a:tabLst>
                <a:tab pos="531813" algn="l"/>
              </a:tabLst>
            </a:pP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инновационных технологий в образовании»</a:t>
            </a:r>
            <a:b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endParaRPr lang="ru-RU" sz="1600" dirty="0">
              <a:solidFill>
                <a:schemeClr val="accent5">
                  <a:lumMod val="50000"/>
                </a:schemeClr>
              </a:solidFill>
              <a:cs typeface="Khmer UI" panose="020B0502040204020203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4036" y="5195844"/>
            <a:ext cx="922670" cy="925353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7585815" y="5243023"/>
            <a:ext cx="480573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Ключевой партнер</a:t>
            </a:r>
            <a:b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ФГБОУ ВО «Вятский государственный университет»</a:t>
            </a:r>
          </a:p>
          <a:p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Педагогический институт</a:t>
            </a:r>
          </a:p>
        </p:txBody>
      </p:sp>
      <p:sp>
        <p:nvSpPr>
          <p:cNvPr id="8" name="object 6"/>
          <p:cNvSpPr/>
          <p:nvPr/>
        </p:nvSpPr>
        <p:spPr>
          <a:xfrm>
            <a:off x="543805" y="5243023"/>
            <a:ext cx="778219" cy="76428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55242" y="488549"/>
            <a:ext cx="2926327" cy="102580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820" y="488549"/>
            <a:ext cx="3543999" cy="1030982"/>
          </a:xfrm>
          <a:prstGeom prst="rect">
            <a:avLst/>
          </a:prstGeom>
        </p:spPr>
      </p:pic>
      <p:sp>
        <p:nvSpPr>
          <p:cNvPr id="12" name="Заголовок 4"/>
          <p:cNvSpPr txBox="1">
            <a:spLocks/>
          </p:cNvSpPr>
          <p:nvPr/>
        </p:nvSpPr>
        <p:spPr>
          <a:xfrm>
            <a:off x="2556768" y="2999826"/>
            <a:ext cx="6862438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200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Предметная область: математика </a:t>
            </a:r>
          </a:p>
          <a:p>
            <a:pPr algn="ctr"/>
            <a:endParaRPr lang="ru-RU" sz="2800" dirty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pa Sans Pro Light" panose="020B0504020101010102" pitchFamily="34" charset="0"/>
              <a:cs typeface="Ropa Sans Pro Light" panose="020B0504020101010102" pitchFamily="34" charset="0"/>
            </a:endParaRPr>
          </a:p>
        </p:txBody>
      </p:sp>
      <p:sp>
        <p:nvSpPr>
          <p:cNvPr id="11" name="Заголовок 4"/>
          <p:cNvSpPr txBox="1">
            <a:spLocks/>
          </p:cNvSpPr>
          <p:nvPr/>
        </p:nvSpPr>
        <p:spPr>
          <a:xfrm>
            <a:off x="2185302" y="3914226"/>
            <a:ext cx="7605371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200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Название команды: </a:t>
            </a:r>
          </a:p>
          <a:p>
            <a:pPr algn="ctr"/>
            <a:r>
              <a:rPr lang="ru-RU" sz="32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Плюс: плюсуем знания, плюсуем желания = победа в игре за старание</a:t>
            </a:r>
          </a:p>
          <a:p>
            <a:pPr algn="ctr"/>
            <a:endParaRPr lang="ru-RU" sz="2800" dirty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pa Sans Pro Light" panose="020B0504020101010102" pitchFamily="34" charset="0"/>
              <a:cs typeface="Ropa Sans Pro Light" panose="020B0504020101010102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82915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2" y="463815"/>
            <a:ext cx="108732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Команда проекта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0552" y="1525845"/>
            <a:ext cx="10873264" cy="33474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4000"/>
              </a:lnSpc>
            </a:pPr>
            <a:r>
              <a:rPr lang="ru-RU" sz="2800" b="1" dirty="0"/>
              <a:t>Капитан: </a:t>
            </a:r>
            <a:r>
              <a:rPr lang="ru-RU" sz="2800" dirty="0"/>
              <a:t>Порубова Анастасия Сергеевна, </a:t>
            </a:r>
          </a:p>
          <a:p>
            <a:pPr>
              <a:lnSpc>
                <a:spcPct val="114000"/>
              </a:lnSpc>
            </a:pPr>
            <a:r>
              <a:rPr lang="ru-RU" sz="2800" b="1" dirty="0"/>
              <a:t>Участники: </a:t>
            </a:r>
          </a:p>
          <a:p>
            <a:pPr>
              <a:lnSpc>
                <a:spcPct val="114000"/>
              </a:lnSpc>
            </a:pPr>
            <a:r>
              <a:rPr lang="ru-RU" sz="2800" dirty="0"/>
              <a:t>Орлова Дарья Александровна, </a:t>
            </a:r>
          </a:p>
          <a:p>
            <a:pPr>
              <a:lnSpc>
                <a:spcPct val="114000"/>
              </a:lnSpc>
            </a:pPr>
            <a:r>
              <a:rPr lang="ru-RU" sz="2800" dirty="0"/>
              <a:t>Чеснокова Василина Сергеевна, </a:t>
            </a:r>
          </a:p>
          <a:p>
            <a:pPr>
              <a:lnSpc>
                <a:spcPct val="114000"/>
              </a:lnSpc>
            </a:pPr>
            <a:r>
              <a:rPr lang="ru-RU" sz="2800" dirty="0" err="1"/>
              <a:t>Логиновская</a:t>
            </a:r>
            <a:r>
              <a:rPr lang="ru-RU" sz="2800" dirty="0"/>
              <a:t> София Александровна </a:t>
            </a:r>
          </a:p>
          <a:p>
            <a:pPr>
              <a:lnSpc>
                <a:spcPct val="114000"/>
              </a:lnSpc>
            </a:pPr>
            <a:r>
              <a:rPr lang="ru-RU" sz="2800" dirty="0"/>
              <a:t>студенты ФГБОУ ВО «Вятский государственный университет», г. Киров</a:t>
            </a:r>
          </a:p>
          <a:p>
            <a:endParaRPr lang="ru-RU" sz="20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973" y="5839979"/>
            <a:ext cx="2311463" cy="672426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4602" y="5820182"/>
            <a:ext cx="2031200" cy="712024"/>
          </a:xfrm>
          <a:prstGeom prst="rect">
            <a:avLst/>
          </a:prstGeom>
        </p:spPr>
      </p:pic>
      <p:sp>
        <p:nvSpPr>
          <p:cNvPr id="8" name="object 6"/>
          <p:cNvSpPr/>
          <p:nvPr/>
        </p:nvSpPr>
        <p:spPr>
          <a:xfrm>
            <a:off x="4135304" y="5794053"/>
            <a:ext cx="778219" cy="76428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0929" y="5713516"/>
            <a:ext cx="922670" cy="925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6964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2" y="534837"/>
            <a:ext cx="108732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Проблема, которую должен решать проект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5947" y="1228397"/>
            <a:ext cx="11509855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0" i="0" dirty="0">
                <a:solidFill>
                  <a:srgbClr val="323232"/>
                </a:solidFill>
                <a:effectLst/>
                <a:latin typeface="Roboto" panose="02000000000000000000" pitchFamily="2" charset="0"/>
              </a:rPr>
              <a:t>	Решая математическую задачу, школьники знакомятся с новой ситуацией, познают новый метод решения или новые теоретические разделы математики. Если задачи будут интересны, содержательны, практически значимы для школьника, то и решать их он будет с большим интересом и активностью.</a:t>
            </a:r>
          </a:p>
          <a:p>
            <a:pPr algn="just"/>
            <a:r>
              <a:rPr lang="ru-RU" sz="2000" dirty="0">
                <a:solidFill>
                  <a:srgbClr val="323232"/>
                </a:solidFill>
                <a:latin typeface="Roboto" panose="02000000000000000000" pitchFamily="2" charset="0"/>
              </a:rPr>
              <a:t>	</a:t>
            </a:r>
            <a:r>
              <a:rPr lang="ru-RU" sz="2000" b="0" i="0" dirty="0">
                <a:solidFill>
                  <a:srgbClr val="323232"/>
                </a:solidFill>
                <a:effectLst/>
                <a:latin typeface="Roboto" panose="02000000000000000000" pitchFamily="2" charset="0"/>
              </a:rPr>
              <a:t>Задачи об истории, населении, промышленности, географическом положении, климате родного края способствуют формированию разностороннего представления малой родине.</a:t>
            </a:r>
          </a:p>
          <a:p>
            <a:pPr algn="just"/>
            <a:r>
              <a:rPr lang="ru-RU" sz="2000" dirty="0">
                <a:solidFill>
                  <a:srgbClr val="323232"/>
                </a:solidFill>
                <a:latin typeface="Roboto" panose="02000000000000000000" pitchFamily="2" charset="0"/>
              </a:rPr>
              <a:t>	В учебниках по математике подобный материал, связанный с нашим регионом, встречается достаточно редко, даже если и встречается, то в масштабах страны или больших городов, задачи с краеведческим материалом Кировской области отсутствуют. </a:t>
            </a:r>
          </a:p>
          <a:p>
            <a:pPr algn="just"/>
            <a:r>
              <a:rPr lang="ru-RU" sz="2000" dirty="0">
                <a:solidFill>
                  <a:srgbClr val="323232"/>
                </a:solidFill>
                <a:latin typeface="Roboto" panose="02000000000000000000" pitchFamily="2" charset="0"/>
              </a:rPr>
              <a:t>	Решая задачи и выполняя задания, составленные на основе данных по Кировской области, учащиеся поймут, что можно гордиться нашим регионом и нужно стараться делать его еще лучше. </a:t>
            </a:r>
          </a:p>
          <a:p>
            <a:pPr algn="just"/>
            <a:r>
              <a:rPr lang="ru-RU" sz="2000" dirty="0">
                <a:solidFill>
                  <a:srgbClr val="323232"/>
                </a:solidFill>
                <a:latin typeface="Roboto" panose="02000000000000000000" pitchFamily="2" charset="0"/>
              </a:rPr>
              <a:t>	</a:t>
            </a:r>
            <a:endParaRPr lang="ru-RU" sz="14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973" y="5839979"/>
            <a:ext cx="2311463" cy="672426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4602" y="5820182"/>
            <a:ext cx="2031200" cy="712024"/>
          </a:xfrm>
          <a:prstGeom prst="rect">
            <a:avLst/>
          </a:prstGeom>
        </p:spPr>
      </p:pic>
      <p:sp>
        <p:nvSpPr>
          <p:cNvPr id="8" name="object 6"/>
          <p:cNvSpPr/>
          <p:nvPr/>
        </p:nvSpPr>
        <p:spPr>
          <a:xfrm>
            <a:off x="4135304" y="5794053"/>
            <a:ext cx="778219" cy="76428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0929" y="5713516"/>
            <a:ext cx="922670" cy="925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00866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6432" y="583557"/>
            <a:ext cx="10829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 проекта</a:t>
            </a:r>
            <a:endParaRPr lang="ru-RU" dirty="0">
              <a:solidFill>
                <a:srgbClr val="FF0000"/>
              </a:solidFill>
            </a:endParaRP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6432" y="1506887"/>
            <a:ext cx="11328826" cy="32979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8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	Активизация умственной, познавательной деятельности учеников, воспитание их нравственно-моральных качеств (патриотизма, ответственности, точности, внимательности, трудолюбия, честности, самокритичности и т.д.), а также обогащение содержания урока математики посредством создания более убедительного, близкого для каждого ученика материала.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:a16="http://schemas.microsoft.com/office/drawing/2014/main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143329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85973" y="809101"/>
            <a:ext cx="108175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Продукт</a:t>
            </a:r>
            <a:endParaRPr lang="ru-RU" dirty="0">
              <a:solidFill>
                <a:srgbClr val="FF0000"/>
              </a:solidFill>
            </a:endParaRPr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585973" y="1911029"/>
            <a:ext cx="1017693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/>
              <a:t>	Сборник математических задач, иллюстрирующих историю, природные богатства, развитие Кировской области для учащихся средней школы.</a:t>
            </a:r>
          </a:p>
        </p:txBody>
      </p:sp>
      <p:grpSp>
        <p:nvGrpSpPr>
          <p:cNvPr id="5" name="Группа 4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:a16="http://schemas.microsoft.com/office/drawing/2014/main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012804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353</TotalTime>
  <Words>296</Words>
  <Application>Microsoft Office PowerPoint</Application>
  <PresentationFormat>Широкоэкранный</PresentationFormat>
  <Paragraphs>26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Montserrat</vt:lpstr>
      <vt:lpstr>Roboto</vt:lpstr>
      <vt:lpstr>Ropa Sans Pro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</dc:creator>
  <cp:lastModifiedBy>Порубова Анастасия Сергеевна</cp:lastModifiedBy>
  <cp:revision>46</cp:revision>
  <dcterms:created xsi:type="dcterms:W3CDTF">2021-03-02T07:04:14Z</dcterms:created>
  <dcterms:modified xsi:type="dcterms:W3CDTF">2021-10-20T21:18:42Z</dcterms:modified>
</cp:coreProperties>
</file>