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3" r:id="rId6"/>
    <p:sldId id="264" r:id="rId7"/>
    <p:sldId id="295" r:id="rId8"/>
    <p:sldId id="265" r:id="rId9"/>
    <p:sldId id="266" r:id="rId10"/>
    <p:sldId id="279" r:id="rId11"/>
    <p:sldId id="280" r:id="rId12"/>
    <p:sldId id="287" r:id="rId13"/>
    <p:sldId id="288" r:id="rId14"/>
    <p:sldId id="260" r:id="rId15"/>
    <p:sldId id="261" r:id="rId16"/>
    <p:sldId id="262" r:id="rId17"/>
    <p:sldId id="267" r:id="rId18"/>
    <p:sldId id="270" r:id="rId19"/>
    <p:sldId id="271" r:id="rId20"/>
    <p:sldId id="272" r:id="rId21"/>
    <p:sldId id="273" r:id="rId22"/>
    <p:sldId id="274" r:id="rId23"/>
    <p:sldId id="275" r:id="rId24"/>
    <p:sldId id="268" r:id="rId25"/>
    <p:sldId id="269" r:id="rId26"/>
    <p:sldId id="276" r:id="rId27"/>
    <p:sldId id="277" r:id="rId28"/>
    <p:sldId id="278" r:id="rId29"/>
    <p:sldId id="281" r:id="rId30"/>
    <p:sldId id="282" r:id="rId31"/>
    <p:sldId id="283" r:id="rId32"/>
    <p:sldId id="284" r:id="rId33"/>
    <p:sldId id="285" r:id="rId34"/>
    <p:sldId id="293" r:id="rId35"/>
    <p:sldId id="286" r:id="rId36"/>
    <p:sldId id="289" r:id="rId37"/>
    <p:sldId id="290" r:id="rId38"/>
    <p:sldId id="291" r:id="rId39"/>
    <p:sldId id="292" r:id="rId40"/>
    <p:sldId id="294" r:id="rId4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CB92"/>
    <a:srgbClr val="4A69C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011E509E-FF73-4599-9881-A2124909860C}" type="datetimeFigureOut">
              <a:rPr lang="ru-RU" smtClean="0"/>
              <a:t>04.04.2021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594607-5065-4893-AA67-83B2353FDFFB}" type="slidenum">
              <a:rPr lang="ru-RU" smtClean="0"/>
              <a:t>‹#›</a:t>
            </a:fld>
            <a:endParaRPr lang="ru-RU"/>
          </a:p>
        </p:txBody>
      </p:sp>
    </p:spTree>
    <p:extLst>
      <p:ext uri="{BB962C8B-B14F-4D97-AF65-F5344CB8AC3E}">
        <p14:creationId xmlns:p14="http://schemas.microsoft.com/office/powerpoint/2010/main" val="16644291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11E509E-FF73-4599-9881-A2124909860C}" type="datetimeFigureOut">
              <a:rPr lang="ru-RU" smtClean="0"/>
              <a:t>04.04.2021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594607-5065-4893-AA67-83B2353FDFFB}" type="slidenum">
              <a:rPr lang="ru-RU" smtClean="0"/>
              <a:t>‹#›</a:t>
            </a:fld>
            <a:endParaRPr lang="ru-RU"/>
          </a:p>
        </p:txBody>
      </p:sp>
    </p:spTree>
    <p:extLst>
      <p:ext uri="{BB962C8B-B14F-4D97-AF65-F5344CB8AC3E}">
        <p14:creationId xmlns:p14="http://schemas.microsoft.com/office/powerpoint/2010/main" val="3831596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11E509E-FF73-4599-9881-A2124909860C}" type="datetimeFigureOut">
              <a:rPr lang="ru-RU" smtClean="0"/>
              <a:t>04.04.2021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594607-5065-4893-AA67-83B2353FDFFB}" type="slidenum">
              <a:rPr lang="ru-RU" smtClean="0"/>
              <a:t>‹#›</a:t>
            </a:fld>
            <a:endParaRPr lang="ru-RU"/>
          </a:p>
        </p:txBody>
      </p:sp>
    </p:spTree>
    <p:extLst>
      <p:ext uri="{BB962C8B-B14F-4D97-AF65-F5344CB8AC3E}">
        <p14:creationId xmlns:p14="http://schemas.microsoft.com/office/powerpoint/2010/main" val="973866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11E509E-FF73-4599-9881-A2124909860C}" type="datetimeFigureOut">
              <a:rPr lang="ru-RU" smtClean="0"/>
              <a:t>04.04.2021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594607-5065-4893-AA67-83B2353FDFFB}" type="slidenum">
              <a:rPr lang="ru-RU" smtClean="0"/>
              <a:t>‹#›</a:t>
            </a:fld>
            <a:endParaRPr lang="ru-RU"/>
          </a:p>
        </p:txBody>
      </p:sp>
    </p:spTree>
    <p:extLst>
      <p:ext uri="{BB962C8B-B14F-4D97-AF65-F5344CB8AC3E}">
        <p14:creationId xmlns:p14="http://schemas.microsoft.com/office/powerpoint/2010/main" val="444710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011E509E-FF73-4599-9881-A2124909860C}" type="datetimeFigureOut">
              <a:rPr lang="ru-RU" smtClean="0"/>
              <a:t>04.04.2021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594607-5065-4893-AA67-83B2353FDFFB}" type="slidenum">
              <a:rPr lang="ru-RU" smtClean="0"/>
              <a:t>‹#›</a:t>
            </a:fld>
            <a:endParaRPr lang="ru-RU"/>
          </a:p>
        </p:txBody>
      </p:sp>
    </p:spTree>
    <p:extLst>
      <p:ext uri="{BB962C8B-B14F-4D97-AF65-F5344CB8AC3E}">
        <p14:creationId xmlns:p14="http://schemas.microsoft.com/office/powerpoint/2010/main" val="1344978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011E509E-FF73-4599-9881-A2124909860C}" type="datetimeFigureOut">
              <a:rPr lang="ru-RU" smtClean="0"/>
              <a:t>04.04.2021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F594607-5065-4893-AA67-83B2353FDFFB}" type="slidenum">
              <a:rPr lang="ru-RU" smtClean="0"/>
              <a:t>‹#›</a:t>
            </a:fld>
            <a:endParaRPr lang="ru-RU"/>
          </a:p>
        </p:txBody>
      </p:sp>
    </p:spTree>
    <p:extLst>
      <p:ext uri="{BB962C8B-B14F-4D97-AF65-F5344CB8AC3E}">
        <p14:creationId xmlns:p14="http://schemas.microsoft.com/office/powerpoint/2010/main" val="1204052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011E509E-FF73-4599-9881-A2124909860C}" type="datetimeFigureOut">
              <a:rPr lang="ru-RU" smtClean="0"/>
              <a:t>04.04.2021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F594607-5065-4893-AA67-83B2353FDFFB}" type="slidenum">
              <a:rPr lang="ru-RU" smtClean="0"/>
              <a:t>‹#›</a:t>
            </a:fld>
            <a:endParaRPr lang="ru-RU"/>
          </a:p>
        </p:txBody>
      </p:sp>
    </p:spTree>
    <p:extLst>
      <p:ext uri="{BB962C8B-B14F-4D97-AF65-F5344CB8AC3E}">
        <p14:creationId xmlns:p14="http://schemas.microsoft.com/office/powerpoint/2010/main" val="2878362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011E509E-FF73-4599-9881-A2124909860C}" type="datetimeFigureOut">
              <a:rPr lang="ru-RU" smtClean="0"/>
              <a:t>04.04.2021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F594607-5065-4893-AA67-83B2353FDFFB}" type="slidenum">
              <a:rPr lang="ru-RU" smtClean="0"/>
              <a:t>‹#›</a:t>
            </a:fld>
            <a:endParaRPr lang="ru-RU"/>
          </a:p>
        </p:txBody>
      </p:sp>
    </p:spTree>
    <p:extLst>
      <p:ext uri="{BB962C8B-B14F-4D97-AF65-F5344CB8AC3E}">
        <p14:creationId xmlns:p14="http://schemas.microsoft.com/office/powerpoint/2010/main" val="1513883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11E509E-FF73-4599-9881-A2124909860C}" type="datetimeFigureOut">
              <a:rPr lang="ru-RU" smtClean="0"/>
              <a:t>04.04.2021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F594607-5065-4893-AA67-83B2353FDFFB}" type="slidenum">
              <a:rPr lang="ru-RU" smtClean="0"/>
              <a:t>‹#›</a:t>
            </a:fld>
            <a:endParaRPr lang="ru-RU"/>
          </a:p>
        </p:txBody>
      </p:sp>
    </p:spTree>
    <p:extLst>
      <p:ext uri="{BB962C8B-B14F-4D97-AF65-F5344CB8AC3E}">
        <p14:creationId xmlns:p14="http://schemas.microsoft.com/office/powerpoint/2010/main" val="1909254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011E509E-FF73-4599-9881-A2124909860C}" type="datetimeFigureOut">
              <a:rPr lang="ru-RU" smtClean="0"/>
              <a:t>04.04.2021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F594607-5065-4893-AA67-83B2353FDFFB}" type="slidenum">
              <a:rPr lang="ru-RU" smtClean="0"/>
              <a:t>‹#›</a:t>
            </a:fld>
            <a:endParaRPr lang="ru-RU"/>
          </a:p>
        </p:txBody>
      </p:sp>
    </p:spTree>
    <p:extLst>
      <p:ext uri="{BB962C8B-B14F-4D97-AF65-F5344CB8AC3E}">
        <p14:creationId xmlns:p14="http://schemas.microsoft.com/office/powerpoint/2010/main" val="2455529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011E509E-FF73-4599-9881-A2124909860C}" type="datetimeFigureOut">
              <a:rPr lang="ru-RU" smtClean="0"/>
              <a:t>04.04.2021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F594607-5065-4893-AA67-83B2353FDFFB}" type="slidenum">
              <a:rPr lang="ru-RU" smtClean="0"/>
              <a:t>‹#›</a:t>
            </a:fld>
            <a:endParaRPr lang="ru-RU"/>
          </a:p>
        </p:txBody>
      </p:sp>
    </p:spTree>
    <p:extLst>
      <p:ext uri="{BB962C8B-B14F-4D97-AF65-F5344CB8AC3E}">
        <p14:creationId xmlns:p14="http://schemas.microsoft.com/office/powerpoint/2010/main" val="2446950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5000" b="-5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1E509E-FF73-4599-9881-A2124909860C}" type="datetimeFigureOut">
              <a:rPr lang="ru-RU" smtClean="0"/>
              <a:t>04.04.2021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594607-5065-4893-AA67-83B2353FDFFB}" type="slidenum">
              <a:rPr lang="ru-RU" smtClean="0"/>
              <a:t>‹#›</a:t>
            </a:fld>
            <a:endParaRPr lang="ru-RU"/>
          </a:p>
        </p:txBody>
      </p:sp>
    </p:spTree>
    <p:extLst>
      <p:ext uri="{BB962C8B-B14F-4D97-AF65-F5344CB8AC3E}">
        <p14:creationId xmlns:p14="http://schemas.microsoft.com/office/powerpoint/2010/main" val="5284754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29.xml"/><Relationship Id="rId2" Type="http://schemas.openxmlformats.org/officeDocument/2006/relationships/image" Target="../media/image3.jpg"/><Relationship Id="rId1" Type="http://schemas.openxmlformats.org/officeDocument/2006/relationships/slideLayout" Target="../slideLayouts/slideLayout7.xml"/><Relationship Id="rId5" Type="http://schemas.openxmlformats.org/officeDocument/2006/relationships/slide" Target="slide31.xml"/><Relationship Id="rId4" Type="http://schemas.openxmlformats.org/officeDocument/2006/relationships/slide" Target="slide30.xml"/></Relationships>
</file>

<file path=ppt/slides/_rels/slide11.xml.rels><?xml version="1.0" encoding="UTF-8" standalone="yes"?>
<Relationships xmlns="http://schemas.openxmlformats.org/package/2006/relationships"><Relationship Id="rId3" Type="http://schemas.openxmlformats.org/officeDocument/2006/relationships/slide" Target="slide32.xml"/><Relationship Id="rId2" Type="http://schemas.openxmlformats.org/officeDocument/2006/relationships/image" Target="../media/image3.jpg"/><Relationship Id="rId1" Type="http://schemas.openxmlformats.org/officeDocument/2006/relationships/slideLayout" Target="../slideLayouts/slideLayout7.xml"/><Relationship Id="rId5" Type="http://schemas.openxmlformats.org/officeDocument/2006/relationships/slide" Target="slide40.xml"/><Relationship Id="rId4" Type="http://schemas.openxmlformats.org/officeDocument/2006/relationships/slide" Target="slide33.xml"/></Relationships>
</file>

<file path=ppt/slides/_rels/slide12.xml.rels><?xml version="1.0" encoding="UTF-8" standalone="yes"?>
<Relationships xmlns="http://schemas.openxmlformats.org/package/2006/relationships"><Relationship Id="rId3" Type="http://schemas.openxmlformats.org/officeDocument/2006/relationships/slide" Target="slide34.xml"/><Relationship Id="rId2" Type="http://schemas.openxmlformats.org/officeDocument/2006/relationships/image" Target="../media/image3.jpg"/><Relationship Id="rId1" Type="http://schemas.openxmlformats.org/officeDocument/2006/relationships/slideLayout" Target="../slideLayouts/slideLayout7.xml"/><Relationship Id="rId5" Type="http://schemas.openxmlformats.org/officeDocument/2006/relationships/slide" Target="slide36.xml"/><Relationship Id="rId4" Type="http://schemas.openxmlformats.org/officeDocument/2006/relationships/slide" Target="slide35.xml"/></Relationships>
</file>

<file path=ppt/slides/_rels/slide13.xml.rels><?xml version="1.0" encoding="UTF-8" standalone="yes"?>
<Relationships xmlns="http://schemas.openxmlformats.org/package/2006/relationships"><Relationship Id="rId3" Type="http://schemas.openxmlformats.org/officeDocument/2006/relationships/slide" Target="slide37.xml"/><Relationship Id="rId2" Type="http://schemas.openxmlformats.org/officeDocument/2006/relationships/image" Target="../media/image3.jpg"/><Relationship Id="rId1" Type="http://schemas.openxmlformats.org/officeDocument/2006/relationships/slideLayout" Target="../slideLayouts/slideLayout7.xml"/><Relationship Id="rId5" Type="http://schemas.openxmlformats.org/officeDocument/2006/relationships/slide" Target="slide39.xml"/><Relationship Id="rId4" Type="http://schemas.openxmlformats.org/officeDocument/2006/relationships/slide" Target="slide38.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image" Target="../media/image3.jpg"/><Relationship Id="rId1" Type="http://schemas.openxmlformats.org/officeDocument/2006/relationships/slideLayout" Target="../slideLayouts/slideLayout3.xml"/><Relationship Id="rId5" Type="http://schemas.openxmlformats.org/officeDocument/2006/relationships/slide" Target="slide16.xml"/><Relationship Id="rId4" Type="http://schemas.openxmlformats.org/officeDocument/2006/relationships/slide" Target="slide15.xml"/></Relationships>
</file>

<file path=ppt/slides/_rels/slide4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image" Target="../media/image3.jpg"/><Relationship Id="rId1" Type="http://schemas.openxmlformats.org/officeDocument/2006/relationships/slideLayout" Target="../slideLayouts/slideLayout7.xml"/><Relationship Id="rId5" Type="http://schemas.openxmlformats.org/officeDocument/2006/relationships/slide" Target="slide17.xml"/><Relationship Id="rId4" Type="http://schemas.openxmlformats.org/officeDocument/2006/relationships/slide" Target="slide18.xml"/></Relationships>
</file>

<file path=ppt/slides/_rels/slide6.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image" Target="../media/image3.jpg"/><Relationship Id="rId1" Type="http://schemas.openxmlformats.org/officeDocument/2006/relationships/slideLayout" Target="../slideLayouts/slideLayout7.xml"/><Relationship Id="rId5" Type="http://schemas.openxmlformats.org/officeDocument/2006/relationships/slide" Target="slide21.xml"/><Relationship Id="rId4" Type="http://schemas.openxmlformats.org/officeDocument/2006/relationships/slide" Target="slide22.xml"/></Relationships>
</file>

<file path=ppt/slides/_rels/slide7.xml.rels><?xml version="1.0" encoding="UTF-8" standalone="yes"?>
<Relationships xmlns="http://schemas.openxmlformats.org/package/2006/relationships"><Relationship Id="rId3" Type="http://schemas.openxmlformats.org/officeDocument/2006/relationships/slide" Target="slide23.xml"/><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slide" Target="slide23.xml"/><Relationship Id="rId2" Type="http://schemas.openxmlformats.org/officeDocument/2006/relationships/image" Target="../media/image3.jpg"/><Relationship Id="rId1" Type="http://schemas.openxmlformats.org/officeDocument/2006/relationships/slideLayout" Target="../slideLayouts/slideLayout7.xml"/><Relationship Id="rId5" Type="http://schemas.openxmlformats.org/officeDocument/2006/relationships/slide" Target="slide25.xml"/><Relationship Id="rId4" Type="http://schemas.openxmlformats.org/officeDocument/2006/relationships/slide" Target="slide24.xml"/></Relationships>
</file>

<file path=ppt/slides/_rels/slide9.xml.rels><?xml version="1.0" encoding="UTF-8" standalone="yes"?>
<Relationships xmlns="http://schemas.openxmlformats.org/package/2006/relationships"><Relationship Id="rId3" Type="http://schemas.openxmlformats.org/officeDocument/2006/relationships/slide" Target="slide26.xml"/><Relationship Id="rId2" Type="http://schemas.openxmlformats.org/officeDocument/2006/relationships/image" Target="../media/image3.jpg"/><Relationship Id="rId1" Type="http://schemas.openxmlformats.org/officeDocument/2006/relationships/slideLayout" Target="../slideLayouts/slideLayout7.xml"/><Relationship Id="rId5" Type="http://schemas.openxmlformats.org/officeDocument/2006/relationships/slide" Target="slide28.xml"/><Relationship Id="rId4" Type="http://schemas.openxmlformats.org/officeDocument/2006/relationships/slide" Target="slide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134093" y="3695134"/>
            <a:ext cx="4096987" cy="1586160"/>
          </a:xfrm>
        </p:spPr>
        <p:txBody>
          <a:bodyPr>
            <a:noAutofit/>
          </a:bodyPr>
          <a:lstStyle/>
          <a:p>
            <a:r>
              <a:rPr lang="ru-RU" sz="6600" b="1" dirty="0">
                <a:ln w="10160">
                  <a:solidFill>
                    <a:schemeClr val="accent5"/>
                  </a:solidFill>
                  <a:prstDash val="solid"/>
                </a:ln>
                <a:solidFill>
                  <a:srgbClr val="FFFFFF"/>
                </a:solidFill>
                <a:effectLst>
                  <a:glow rad="63500">
                    <a:schemeClr val="accent5">
                      <a:satMod val="175000"/>
                      <a:alpha val="40000"/>
                    </a:schemeClr>
                  </a:glow>
                  <a:outerShdw blurRad="38100" dist="22860" dir="5400000" algn="tl" rotWithShape="0">
                    <a:srgbClr val="000000">
                      <a:alpha val="30000"/>
                    </a:srgbClr>
                  </a:outerShdw>
                </a:effectLst>
                <a:latin typeface="Arial Narrow" panose="020B0606020202030204" pitchFamily="34" charset="0"/>
              </a:rPr>
              <a:t>Умники </a:t>
            </a:r>
            <a:br>
              <a:rPr lang="ru-RU" sz="6600" b="1" dirty="0">
                <a:ln w="10160">
                  <a:solidFill>
                    <a:schemeClr val="accent5"/>
                  </a:solidFill>
                  <a:prstDash val="solid"/>
                </a:ln>
                <a:solidFill>
                  <a:srgbClr val="FFFFFF"/>
                </a:solidFill>
                <a:effectLst>
                  <a:glow rad="63500">
                    <a:schemeClr val="accent5">
                      <a:satMod val="175000"/>
                      <a:alpha val="40000"/>
                    </a:schemeClr>
                  </a:glow>
                  <a:outerShdw blurRad="38100" dist="22860" dir="5400000" algn="tl" rotWithShape="0">
                    <a:srgbClr val="000000">
                      <a:alpha val="30000"/>
                    </a:srgbClr>
                  </a:outerShdw>
                </a:effectLst>
                <a:latin typeface="Arial Narrow" panose="020B0606020202030204" pitchFamily="34" charset="0"/>
              </a:rPr>
            </a:br>
            <a:r>
              <a:rPr lang="ru-RU" sz="6600" b="1" dirty="0">
                <a:ln w="10160">
                  <a:solidFill>
                    <a:schemeClr val="accent5"/>
                  </a:solidFill>
                  <a:prstDash val="solid"/>
                </a:ln>
                <a:solidFill>
                  <a:srgbClr val="FFFFFF"/>
                </a:solidFill>
                <a:effectLst>
                  <a:glow rad="63500">
                    <a:schemeClr val="accent5">
                      <a:satMod val="175000"/>
                      <a:alpha val="40000"/>
                    </a:schemeClr>
                  </a:glow>
                  <a:outerShdw blurRad="38100" dist="22860" dir="5400000" algn="tl" rotWithShape="0">
                    <a:srgbClr val="000000">
                      <a:alpha val="30000"/>
                    </a:srgbClr>
                  </a:outerShdw>
                </a:effectLst>
                <a:latin typeface="Arial Narrow" panose="020B0606020202030204" pitchFamily="34" charset="0"/>
              </a:rPr>
              <a:t>и умницы</a:t>
            </a:r>
          </a:p>
        </p:txBody>
      </p:sp>
      <p:pic>
        <p:nvPicPr>
          <p:cNvPr id="5" name="Рисунок 4"/>
          <p:cNvPicPr>
            <a:picLocks noChangeAspect="1"/>
          </p:cNvPicPr>
          <p:nvPr/>
        </p:nvPicPr>
        <p:blipFill rotWithShape="1">
          <a:blip r:embed="rId2"/>
          <a:srcRect l="11564" t="402" r="13376" b="-402"/>
          <a:stretch/>
        </p:blipFill>
        <p:spPr>
          <a:xfrm>
            <a:off x="4706586" y="624380"/>
            <a:ext cx="2952000" cy="2952000"/>
          </a:xfrm>
          <a:prstGeom prst="ellipse">
            <a:avLst/>
          </a:prstGeom>
        </p:spPr>
      </p:pic>
    </p:spTree>
    <p:extLst>
      <p:ext uri="{BB962C8B-B14F-4D97-AF65-F5344CB8AC3E}">
        <p14:creationId xmlns:p14="http://schemas.microsoft.com/office/powerpoint/2010/main" val="975166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TextBox 1">
            <a:hlinkClick r:id="rId3" action="ppaction://hlinksldjump"/>
          </p:cNvPr>
          <p:cNvSpPr txBox="1"/>
          <p:nvPr/>
        </p:nvSpPr>
        <p:spPr>
          <a:xfrm>
            <a:off x="1216333" y="1029688"/>
            <a:ext cx="3810227" cy="646331"/>
          </a:xfrm>
          <a:prstGeom prst="rect">
            <a:avLst/>
          </a:prstGeom>
          <a:solidFill>
            <a:srgbClr val="F6CB92"/>
          </a:solidFill>
          <a:scene3d>
            <a:camera prst="orthographicFront"/>
            <a:lightRig rig="threePt" dir="t"/>
          </a:scene3d>
          <a:sp3d>
            <a:bevelT prst="angle"/>
          </a:sp3d>
        </p:spPr>
        <p:txBody>
          <a:bodyPr wrap="square" rtlCol="0">
            <a:spAutoFit/>
          </a:bodyPr>
          <a:lstStyle/>
          <a:p>
            <a:pPr algn="ctr"/>
            <a:r>
              <a:rPr lang="ru-RU" sz="3600" dirty="0">
                <a:solidFill>
                  <a:schemeClr val="tx1">
                    <a:lumMod val="50000"/>
                    <a:lumOff val="50000"/>
                  </a:schemeClr>
                </a:solidFill>
                <a:latin typeface="Arial Narrow" panose="020B0606020202030204" pitchFamily="34" charset="0"/>
              </a:rPr>
              <a:t>Картина</a:t>
            </a:r>
          </a:p>
        </p:txBody>
      </p:sp>
      <p:sp>
        <p:nvSpPr>
          <p:cNvPr id="3" name="TextBox 2">
            <a:hlinkClick r:id="rId4" action="ppaction://hlinksldjump"/>
          </p:cNvPr>
          <p:cNvSpPr txBox="1"/>
          <p:nvPr/>
        </p:nvSpPr>
        <p:spPr>
          <a:xfrm>
            <a:off x="1216333" y="2099609"/>
            <a:ext cx="3810227" cy="646331"/>
          </a:xfrm>
          <a:prstGeom prst="rect">
            <a:avLst/>
          </a:prstGeom>
          <a:solidFill>
            <a:srgbClr val="F6CB92"/>
          </a:solidFill>
          <a:scene3d>
            <a:camera prst="orthographicFront"/>
            <a:lightRig rig="threePt" dir="t"/>
          </a:scene3d>
          <a:sp3d>
            <a:bevelT prst="angle"/>
          </a:sp3d>
        </p:spPr>
        <p:txBody>
          <a:bodyPr wrap="square" rtlCol="0">
            <a:spAutoFit/>
          </a:bodyPr>
          <a:lstStyle/>
          <a:p>
            <a:pPr algn="ctr"/>
            <a:r>
              <a:rPr lang="ru-RU" sz="3600" dirty="0">
                <a:solidFill>
                  <a:schemeClr val="tx1">
                    <a:lumMod val="50000"/>
                    <a:lumOff val="50000"/>
                  </a:schemeClr>
                </a:solidFill>
                <a:latin typeface="Arial Narrow" panose="020B0606020202030204" pitchFamily="34" charset="0"/>
              </a:rPr>
              <a:t>Адрес</a:t>
            </a:r>
          </a:p>
        </p:txBody>
      </p:sp>
      <p:sp>
        <p:nvSpPr>
          <p:cNvPr id="4" name="TextBox 3">
            <a:hlinkClick r:id="rId5" action="ppaction://hlinksldjump"/>
          </p:cNvPr>
          <p:cNvSpPr txBox="1"/>
          <p:nvPr/>
        </p:nvSpPr>
        <p:spPr>
          <a:xfrm>
            <a:off x="1216333" y="3169531"/>
            <a:ext cx="3810227" cy="646331"/>
          </a:xfrm>
          <a:prstGeom prst="rect">
            <a:avLst/>
          </a:prstGeom>
          <a:solidFill>
            <a:srgbClr val="F6CB92"/>
          </a:solidFill>
          <a:scene3d>
            <a:camera prst="orthographicFront"/>
            <a:lightRig rig="threePt" dir="t"/>
          </a:scene3d>
          <a:sp3d>
            <a:bevelT prst="angle"/>
          </a:sp3d>
        </p:spPr>
        <p:txBody>
          <a:bodyPr wrap="square" rtlCol="0">
            <a:spAutoFit/>
          </a:bodyPr>
          <a:lstStyle/>
          <a:p>
            <a:pPr algn="ctr"/>
            <a:r>
              <a:rPr lang="ru-RU" sz="3600" dirty="0">
                <a:solidFill>
                  <a:schemeClr val="tx1">
                    <a:lumMod val="50000"/>
                    <a:lumOff val="50000"/>
                  </a:schemeClr>
                </a:solidFill>
                <a:latin typeface="Arial Narrow" panose="020B0606020202030204" pitchFamily="34" charset="0"/>
              </a:rPr>
              <a:t>Отрывок</a:t>
            </a:r>
          </a:p>
        </p:txBody>
      </p:sp>
    </p:spTree>
    <p:extLst>
      <p:ext uri="{BB962C8B-B14F-4D97-AF65-F5344CB8AC3E}">
        <p14:creationId xmlns:p14="http://schemas.microsoft.com/office/powerpoint/2010/main" val="28454464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TextBox 1">
            <a:hlinkClick r:id="rId3" action="ppaction://hlinksldjump"/>
          </p:cNvPr>
          <p:cNvSpPr txBox="1"/>
          <p:nvPr/>
        </p:nvSpPr>
        <p:spPr>
          <a:xfrm>
            <a:off x="1216333" y="1029688"/>
            <a:ext cx="3810227" cy="646331"/>
          </a:xfrm>
          <a:prstGeom prst="rect">
            <a:avLst/>
          </a:prstGeom>
          <a:solidFill>
            <a:srgbClr val="F6CB92"/>
          </a:solidFill>
          <a:scene3d>
            <a:camera prst="orthographicFront"/>
            <a:lightRig rig="threePt" dir="t"/>
          </a:scene3d>
          <a:sp3d>
            <a:bevelT prst="angle"/>
          </a:sp3d>
        </p:spPr>
        <p:txBody>
          <a:bodyPr wrap="square" rtlCol="0">
            <a:spAutoFit/>
          </a:bodyPr>
          <a:lstStyle/>
          <a:p>
            <a:pPr algn="ctr"/>
            <a:r>
              <a:rPr lang="ru-RU" sz="3600" dirty="0">
                <a:solidFill>
                  <a:schemeClr val="tx1">
                    <a:lumMod val="50000"/>
                    <a:lumOff val="50000"/>
                  </a:schemeClr>
                </a:solidFill>
                <a:latin typeface="Arial Narrow" panose="020B0606020202030204" pitchFamily="34" charset="0"/>
              </a:rPr>
              <a:t>Меню</a:t>
            </a:r>
          </a:p>
        </p:txBody>
      </p:sp>
      <p:sp>
        <p:nvSpPr>
          <p:cNvPr id="3" name="TextBox 2">
            <a:hlinkClick r:id="rId4" action="ppaction://hlinksldjump"/>
          </p:cNvPr>
          <p:cNvSpPr txBox="1"/>
          <p:nvPr/>
        </p:nvSpPr>
        <p:spPr>
          <a:xfrm>
            <a:off x="1216332" y="2051332"/>
            <a:ext cx="3810227" cy="646331"/>
          </a:xfrm>
          <a:prstGeom prst="rect">
            <a:avLst/>
          </a:prstGeom>
          <a:solidFill>
            <a:srgbClr val="F6CB92"/>
          </a:solidFill>
          <a:scene3d>
            <a:camera prst="orthographicFront"/>
            <a:lightRig rig="threePt" dir="t"/>
          </a:scene3d>
          <a:sp3d>
            <a:bevelT prst="angle"/>
          </a:sp3d>
        </p:spPr>
        <p:txBody>
          <a:bodyPr wrap="square" rtlCol="0">
            <a:spAutoFit/>
          </a:bodyPr>
          <a:lstStyle/>
          <a:p>
            <a:pPr algn="ctr"/>
            <a:r>
              <a:rPr lang="ru-RU" sz="3600" dirty="0">
                <a:solidFill>
                  <a:schemeClr val="tx1">
                    <a:lumMod val="50000"/>
                    <a:lumOff val="50000"/>
                  </a:schemeClr>
                </a:solidFill>
                <a:latin typeface="Arial Narrow" panose="020B0606020202030204" pitchFamily="34" charset="0"/>
              </a:rPr>
              <a:t>Игра</a:t>
            </a:r>
          </a:p>
        </p:txBody>
      </p:sp>
      <p:sp>
        <p:nvSpPr>
          <p:cNvPr id="4" name="TextBox 3">
            <a:hlinkClick r:id="rId5" action="ppaction://hlinksldjump"/>
          </p:cNvPr>
          <p:cNvSpPr txBox="1"/>
          <p:nvPr/>
        </p:nvSpPr>
        <p:spPr>
          <a:xfrm>
            <a:off x="1216332" y="3113728"/>
            <a:ext cx="3810227" cy="646331"/>
          </a:xfrm>
          <a:prstGeom prst="rect">
            <a:avLst/>
          </a:prstGeom>
          <a:solidFill>
            <a:srgbClr val="F6CB92"/>
          </a:solidFill>
          <a:scene3d>
            <a:camera prst="orthographicFront"/>
            <a:lightRig rig="threePt" dir="t"/>
          </a:scene3d>
          <a:sp3d>
            <a:bevelT prst="angle"/>
          </a:sp3d>
        </p:spPr>
        <p:txBody>
          <a:bodyPr wrap="square" rtlCol="0">
            <a:spAutoFit/>
          </a:bodyPr>
          <a:lstStyle/>
          <a:p>
            <a:pPr algn="ctr"/>
            <a:r>
              <a:rPr lang="ru-RU" sz="3600" dirty="0">
                <a:solidFill>
                  <a:schemeClr val="tx1">
                    <a:lumMod val="50000"/>
                    <a:lumOff val="50000"/>
                  </a:schemeClr>
                </a:solidFill>
                <a:latin typeface="Arial Narrow" panose="020B0606020202030204" pitchFamily="34" charset="0"/>
              </a:rPr>
              <a:t>Побег</a:t>
            </a:r>
          </a:p>
        </p:txBody>
      </p:sp>
    </p:spTree>
    <p:extLst>
      <p:ext uri="{BB962C8B-B14F-4D97-AF65-F5344CB8AC3E}">
        <p14:creationId xmlns:p14="http://schemas.microsoft.com/office/powerpoint/2010/main" val="18450702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TextBox 1">
            <a:hlinkClick r:id="rId3" action="ppaction://hlinksldjump"/>
          </p:cNvPr>
          <p:cNvSpPr txBox="1"/>
          <p:nvPr/>
        </p:nvSpPr>
        <p:spPr>
          <a:xfrm>
            <a:off x="1216333" y="1029688"/>
            <a:ext cx="3810227" cy="646331"/>
          </a:xfrm>
          <a:prstGeom prst="rect">
            <a:avLst/>
          </a:prstGeom>
          <a:solidFill>
            <a:srgbClr val="F6CB92"/>
          </a:solidFill>
          <a:scene3d>
            <a:camera prst="orthographicFront"/>
            <a:lightRig rig="threePt" dir="t"/>
          </a:scene3d>
          <a:sp3d>
            <a:bevelT prst="angle"/>
          </a:sp3d>
        </p:spPr>
        <p:txBody>
          <a:bodyPr wrap="square" rtlCol="0">
            <a:spAutoFit/>
          </a:bodyPr>
          <a:lstStyle/>
          <a:p>
            <a:pPr algn="ctr"/>
            <a:r>
              <a:rPr lang="ru-RU" sz="3600" dirty="0">
                <a:solidFill>
                  <a:schemeClr val="tx1">
                    <a:lumMod val="50000"/>
                    <a:lumOff val="50000"/>
                  </a:schemeClr>
                </a:solidFill>
                <a:latin typeface="Arial Narrow" panose="020B0606020202030204" pitchFamily="34" charset="0"/>
              </a:rPr>
              <a:t>Дар</a:t>
            </a:r>
          </a:p>
        </p:txBody>
      </p:sp>
      <p:sp>
        <p:nvSpPr>
          <p:cNvPr id="3" name="TextBox 2">
            <a:hlinkClick r:id="rId4" action="ppaction://hlinksldjump"/>
          </p:cNvPr>
          <p:cNvSpPr txBox="1"/>
          <p:nvPr/>
        </p:nvSpPr>
        <p:spPr>
          <a:xfrm>
            <a:off x="1216332" y="2051332"/>
            <a:ext cx="3810227" cy="646331"/>
          </a:xfrm>
          <a:prstGeom prst="rect">
            <a:avLst/>
          </a:prstGeom>
          <a:solidFill>
            <a:srgbClr val="F6CB92"/>
          </a:solidFill>
          <a:scene3d>
            <a:camera prst="orthographicFront"/>
            <a:lightRig rig="threePt" dir="t"/>
          </a:scene3d>
          <a:sp3d>
            <a:bevelT prst="angle"/>
          </a:sp3d>
        </p:spPr>
        <p:txBody>
          <a:bodyPr wrap="square" rtlCol="0">
            <a:spAutoFit/>
          </a:bodyPr>
          <a:lstStyle/>
          <a:p>
            <a:pPr algn="ctr"/>
            <a:r>
              <a:rPr lang="ru-RU" sz="3600" dirty="0" err="1">
                <a:solidFill>
                  <a:schemeClr val="tx1">
                    <a:lumMod val="50000"/>
                    <a:lumOff val="50000"/>
                  </a:schemeClr>
                </a:solidFill>
                <a:latin typeface="Arial Narrow" panose="020B0606020202030204" pitchFamily="34" charset="0"/>
              </a:rPr>
              <a:t>Фрези</a:t>
            </a:r>
            <a:r>
              <a:rPr lang="ru-RU" sz="3600" dirty="0">
                <a:solidFill>
                  <a:schemeClr val="tx1">
                    <a:lumMod val="50000"/>
                    <a:lumOff val="50000"/>
                  </a:schemeClr>
                </a:solidFill>
                <a:latin typeface="Arial Narrow" panose="020B0606020202030204" pitchFamily="34" charset="0"/>
              </a:rPr>
              <a:t> Грант</a:t>
            </a:r>
          </a:p>
        </p:txBody>
      </p:sp>
      <p:sp>
        <p:nvSpPr>
          <p:cNvPr id="4" name="TextBox 3">
            <a:hlinkClick r:id="rId5" action="ppaction://hlinksldjump"/>
          </p:cNvPr>
          <p:cNvSpPr txBox="1"/>
          <p:nvPr/>
        </p:nvSpPr>
        <p:spPr>
          <a:xfrm>
            <a:off x="1216332" y="3113728"/>
            <a:ext cx="3810227" cy="646331"/>
          </a:xfrm>
          <a:prstGeom prst="rect">
            <a:avLst/>
          </a:prstGeom>
          <a:solidFill>
            <a:srgbClr val="F6CB92"/>
          </a:solidFill>
          <a:scene3d>
            <a:camera prst="orthographicFront"/>
            <a:lightRig rig="threePt" dir="t"/>
          </a:scene3d>
          <a:sp3d>
            <a:bevelT prst="angle"/>
          </a:sp3d>
        </p:spPr>
        <p:txBody>
          <a:bodyPr wrap="square" rtlCol="0">
            <a:spAutoFit/>
          </a:bodyPr>
          <a:lstStyle/>
          <a:p>
            <a:pPr algn="ctr"/>
            <a:r>
              <a:rPr lang="ru-RU" sz="3600" dirty="0">
                <a:solidFill>
                  <a:schemeClr val="tx1">
                    <a:lumMod val="50000"/>
                    <a:lumOff val="50000"/>
                  </a:schemeClr>
                </a:solidFill>
                <a:latin typeface="Arial Narrow" panose="020B0606020202030204" pitchFamily="34" charset="0"/>
              </a:rPr>
              <a:t>Убийство</a:t>
            </a:r>
          </a:p>
        </p:txBody>
      </p:sp>
    </p:spTree>
    <p:extLst>
      <p:ext uri="{BB962C8B-B14F-4D97-AF65-F5344CB8AC3E}">
        <p14:creationId xmlns:p14="http://schemas.microsoft.com/office/powerpoint/2010/main" val="31460784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TextBox 1">
            <a:hlinkClick r:id="rId3" action="ppaction://hlinksldjump"/>
          </p:cNvPr>
          <p:cNvSpPr txBox="1"/>
          <p:nvPr/>
        </p:nvSpPr>
        <p:spPr>
          <a:xfrm>
            <a:off x="1216333" y="1029688"/>
            <a:ext cx="3810227" cy="646331"/>
          </a:xfrm>
          <a:prstGeom prst="rect">
            <a:avLst/>
          </a:prstGeom>
          <a:solidFill>
            <a:srgbClr val="F6CB92"/>
          </a:solidFill>
          <a:scene3d>
            <a:camera prst="orthographicFront"/>
            <a:lightRig rig="threePt" dir="t"/>
          </a:scene3d>
          <a:sp3d>
            <a:bevelT prst="angle"/>
          </a:sp3d>
        </p:spPr>
        <p:txBody>
          <a:bodyPr wrap="square" rtlCol="0">
            <a:spAutoFit/>
          </a:bodyPr>
          <a:lstStyle/>
          <a:p>
            <a:pPr algn="ctr"/>
            <a:r>
              <a:rPr lang="ru-RU" sz="3600" dirty="0">
                <a:solidFill>
                  <a:schemeClr val="tx1">
                    <a:lumMod val="50000"/>
                    <a:lumOff val="50000"/>
                  </a:schemeClr>
                </a:solidFill>
                <a:latin typeface="Arial Narrow" panose="020B0606020202030204" pitchFamily="34" charset="0"/>
              </a:rPr>
              <a:t>Странная женщина</a:t>
            </a:r>
          </a:p>
        </p:txBody>
      </p:sp>
      <p:sp>
        <p:nvSpPr>
          <p:cNvPr id="3" name="TextBox 2">
            <a:hlinkClick r:id="rId4" action="ppaction://hlinksldjump"/>
          </p:cNvPr>
          <p:cNvSpPr txBox="1"/>
          <p:nvPr/>
        </p:nvSpPr>
        <p:spPr>
          <a:xfrm>
            <a:off x="1216332" y="2051332"/>
            <a:ext cx="3810227" cy="646331"/>
          </a:xfrm>
          <a:prstGeom prst="rect">
            <a:avLst/>
          </a:prstGeom>
          <a:solidFill>
            <a:srgbClr val="F6CB92"/>
          </a:solidFill>
          <a:scene3d>
            <a:camera prst="orthographicFront"/>
            <a:lightRig rig="threePt" dir="t"/>
          </a:scene3d>
          <a:sp3d>
            <a:bevelT prst="angle"/>
          </a:sp3d>
        </p:spPr>
        <p:txBody>
          <a:bodyPr wrap="square" rtlCol="0">
            <a:spAutoFit/>
          </a:bodyPr>
          <a:lstStyle/>
          <a:p>
            <a:pPr algn="ctr"/>
            <a:r>
              <a:rPr lang="ru-RU" sz="3600" dirty="0">
                <a:solidFill>
                  <a:schemeClr val="tx1">
                    <a:lumMod val="50000"/>
                    <a:lumOff val="50000"/>
                  </a:schemeClr>
                </a:solidFill>
                <a:latin typeface="Arial Narrow" panose="020B0606020202030204" pitchFamily="34" charset="0"/>
              </a:rPr>
              <a:t>Знакомство</a:t>
            </a:r>
          </a:p>
        </p:txBody>
      </p:sp>
      <p:sp>
        <p:nvSpPr>
          <p:cNvPr id="4" name="TextBox 3">
            <a:hlinkClick r:id="rId5" action="ppaction://hlinksldjump"/>
          </p:cNvPr>
          <p:cNvSpPr txBox="1"/>
          <p:nvPr/>
        </p:nvSpPr>
        <p:spPr>
          <a:xfrm>
            <a:off x="1216332" y="3113728"/>
            <a:ext cx="3810227" cy="646331"/>
          </a:xfrm>
          <a:prstGeom prst="rect">
            <a:avLst/>
          </a:prstGeom>
          <a:solidFill>
            <a:srgbClr val="F6CB92"/>
          </a:solidFill>
          <a:scene3d>
            <a:camera prst="orthographicFront"/>
            <a:lightRig rig="threePt" dir="t"/>
          </a:scene3d>
          <a:sp3d>
            <a:bevelT prst="angle"/>
          </a:sp3d>
        </p:spPr>
        <p:txBody>
          <a:bodyPr wrap="square" rtlCol="0">
            <a:spAutoFit/>
          </a:bodyPr>
          <a:lstStyle/>
          <a:p>
            <a:pPr algn="ctr"/>
            <a:r>
              <a:rPr lang="ru-RU" sz="3600" dirty="0">
                <a:solidFill>
                  <a:schemeClr val="tx1">
                    <a:lumMod val="50000"/>
                    <a:lumOff val="50000"/>
                  </a:schemeClr>
                </a:solidFill>
                <a:latin typeface="Arial Narrow" panose="020B0606020202030204" pitchFamily="34" charset="0"/>
              </a:rPr>
              <a:t>Причина</a:t>
            </a:r>
          </a:p>
        </p:txBody>
      </p:sp>
    </p:spTree>
    <p:extLst>
      <p:ext uri="{BB962C8B-B14F-4D97-AF65-F5344CB8AC3E}">
        <p14:creationId xmlns:p14="http://schemas.microsoft.com/office/powerpoint/2010/main" val="33630142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8463" y="1881180"/>
            <a:ext cx="7591058" cy="2027762"/>
          </a:xfrm>
          <a:solidFill>
            <a:srgbClr val="F6CB92"/>
          </a:solidFill>
          <a:scene3d>
            <a:camera prst="orthographicFront"/>
            <a:lightRig rig="threePt" dir="t"/>
          </a:scene3d>
          <a:sp3d>
            <a:bevelT prst="angle"/>
          </a:sp3d>
        </p:spPr>
        <p:txBody>
          <a:bodyPr anchor="ctr">
            <a:noAutofit/>
          </a:bodyPr>
          <a:lstStyle/>
          <a:p>
            <a:pPr algn="ctr">
              <a:lnSpc>
                <a:spcPct val="100000"/>
              </a:lnSpc>
            </a:pPr>
            <a:r>
              <a:rPr lang="ru-RU" sz="3200" dirty="0">
                <a:solidFill>
                  <a:schemeClr val="tx1">
                    <a:lumMod val="50000"/>
                    <a:lumOff val="50000"/>
                  </a:schemeClr>
                </a:solidFill>
                <a:latin typeface="Arial Narrow" panose="020B0606020202030204" pitchFamily="34" charset="0"/>
              </a:rPr>
              <a:t>Настоящая фамилия Александра Грина -Гриневский. Откуда и в каком году появился псевдоним «Грин»? </a:t>
            </a:r>
          </a:p>
        </p:txBody>
      </p:sp>
      <p:sp>
        <p:nvSpPr>
          <p:cNvPr id="4" name="Управляющая кнопка: возврат 3">
            <a:hlinkClick r:id="" action="ppaction://hlinkshowjump?jump=lastslideviewed" highlightClick="1"/>
          </p:cNvPr>
          <p:cNvSpPr/>
          <p:nvPr/>
        </p:nvSpPr>
        <p:spPr>
          <a:xfrm>
            <a:off x="402203" y="6037143"/>
            <a:ext cx="712520" cy="522514"/>
          </a:xfrm>
          <a:prstGeom prst="actionButtonReturn">
            <a:avLst/>
          </a:prstGeom>
          <a:solidFill>
            <a:srgbClr val="F6CB9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6990710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41137" y="1799681"/>
            <a:ext cx="7742524" cy="3042144"/>
          </a:xfrm>
          <a:solidFill>
            <a:srgbClr val="F6CB92"/>
          </a:solidFill>
          <a:scene3d>
            <a:camera prst="orthographicFront"/>
            <a:lightRig rig="threePt" dir="t"/>
          </a:scene3d>
          <a:sp3d>
            <a:bevelT prst="angle"/>
          </a:sp3d>
        </p:spPr>
        <p:txBody>
          <a:bodyPr anchor="ctr">
            <a:noAutofit/>
          </a:bodyPr>
          <a:lstStyle/>
          <a:p>
            <a:pPr algn="ctr">
              <a:lnSpc>
                <a:spcPct val="100000"/>
              </a:lnSpc>
            </a:pPr>
            <a:r>
              <a:rPr lang="ru-RU" sz="3200" dirty="0">
                <a:solidFill>
                  <a:schemeClr val="tx1">
                    <a:lumMod val="50000"/>
                    <a:lumOff val="50000"/>
                  </a:schemeClr>
                </a:solidFill>
                <a:latin typeface="Arial Narrow" panose="020B0606020202030204" pitchFamily="34" charset="0"/>
              </a:rPr>
              <a:t>Александра Грина, как и любого писателя, часто просили рассказать что-нибудь о себе. </a:t>
            </a:r>
            <a:br>
              <a:rPr lang="ru-RU" sz="3200" dirty="0">
                <a:solidFill>
                  <a:schemeClr val="tx1">
                    <a:lumMod val="50000"/>
                    <a:lumOff val="50000"/>
                  </a:schemeClr>
                </a:solidFill>
                <a:latin typeface="Arial Narrow" panose="020B0606020202030204" pitchFamily="34" charset="0"/>
              </a:rPr>
            </a:br>
            <a:r>
              <a:rPr lang="ru-RU" sz="3200" dirty="0">
                <a:solidFill>
                  <a:schemeClr val="tx1">
                    <a:lumMod val="50000"/>
                    <a:lumOff val="50000"/>
                  </a:schemeClr>
                </a:solidFill>
                <a:latin typeface="Arial Narrow" panose="020B0606020202030204" pitchFamily="34" charset="0"/>
              </a:rPr>
              <a:t>Но Александр Степанович отказывался, рекомендуя место, где можно много о нем узнать. Что это за место?</a:t>
            </a:r>
          </a:p>
        </p:txBody>
      </p:sp>
      <p:sp>
        <p:nvSpPr>
          <p:cNvPr id="4" name="Управляющая кнопка: возврат 3">
            <a:hlinkClick r:id="" action="ppaction://hlinkshowjump?jump=lastslideviewed" highlightClick="1"/>
          </p:cNvPr>
          <p:cNvSpPr/>
          <p:nvPr/>
        </p:nvSpPr>
        <p:spPr>
          <a:xfrm>
            <a:off x="439777" y="5924758"/>
            <a:ext cx="902524" cy="631784"/>
          </a:xfrm>
          <a:prstGeom prst="actionButtonReturn">
            <a:avLst/>
          </a:prstGeom>
          <a:solidFill>
            <a:srgbClr val="F6CB9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5362262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16502" y="1319134"/>
            <a:ext cx="7164039" cy="2913557"/>
          </a:xfrm>
          <a:solidFill>
            <a:srgbClr val="F6CB92"/>
          </a:solidFill>
          <a:scene3d>
            <a:camera prst="orthographicFront"/>
            <a:lightRig rig="threePt" dir="t"/>
          </a:scene3d>
          <a:sp3d>
            <a:bevelT prst="angle"/>
          </a:sp3d>
        </p:spPr>
        <p:txBody>
          <a:bodyPr anchor="ctr">
            <a:normAutofit fontScale="90000"/>
          </a:bodyPr>
          <a:lstStyle/>
          <a:p>
            <a:pPr algn="ctr">
              <a:lnSpc>
                <a:spcPct val="100000"/>
              </a:lnSpc>
            </a:pPr>
            <a:r>
              <a:rPr lang="ru-RU" sz="3200" dirty="0">
                <a:solidFill>
                  <a:schemeClr val="tx1">
                    <a:lumMod val="50000"/>
                    <a:lumOff val="50000"/>
                  </a:schemeClr>
                </a:solidFill>
                <a:latin typeface="Arial Narrow" panose="020B0606020202030204" pitchFamily="34" charset="0"/>
              </a:rPr>
              <a:t>Между двумя главными сказочными произведениями Александра Грина можно провести много параллелей. И если в «Алых парусах» символ недостижимого счастья – это паруса, то что является этим символом в «Бегущей по волнам»? </a:t>
            </a:r>
          </a:p>
        </p:txBody>
      </p:sp>
      <p:sp>
        <p:nvSpPr>
          <p:cNvPr id="4" name="Управляющая кнопка: возврат 3">
            <a:hlinkClick r:id="" action="ppaction://hlinkshowjump?jump=lastslideviewed" highlightClick="1"/>
          </p:cNvPr>
          <p:cNvSpPr/>
          <p:nvPr/>
        </p:nvSpPr>
        <p:spPr>
          <a:xfrm>
            <a:off x="600866" y="5884126"/>
            <a:ext cx="831272" cy="659081"/>
          </a:xfrm>
          <a:prstGeom prst="actionButtonReturn">
            <a:avLst/>
          </a:prstGeom>
          <a:solidFill>
            <a:srgbClr val="F6CB9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42854664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grpSp>
        <p:nvGrpSpPr>
          <p:cNvPr id="11" name="Группа 10"/>
          <p:cNvGrpSpPr/>
          <p:nvPr/>
        </p:nvGrpSpPr>
        <p:grpSpPr>
          <a:xfrm>
            <a:off x="1043277" y="1360014"/>
            <a:ext cx="6931490" cy="2583541"/>
            <a:chOff x="1043277" y="1360014"/>
            <a:chExt cx="6931490" cy="2583541"/>
          </a:xfrm>
        </p:grpSpPr>
        <p:sp>
          <p:nvSpPr>
            <p:cNvPr id="7" name="Заголовок 1"/>
            <p:cNvSpPr txBox="1">
              <a:spLocks/>
            </p:cNvSpPr>
            <p:nvPr/>
          </p:nvSpPr>
          <p:spPr>
            <a:xfrm>
              <a:off x="1043277" y="1360014"/>
              <a:ext cx="6931490" cy="2583541"/>
            </a:xfrm>
            <a:prstGeom prst="rect">
              <a:avLst/>
            </a:prstGeom>
            <a:solidFill>
              <a:srgbClr val="F6CB92"/>
            </a:solidFill>
            <a:scene3d>
              <a:camera prst="orthographicFront"/>
              <a:lightRig rig="threePt" dir="t"/>
            </a:scene3d>
            <a:sp3d>
              <a:bevelT prst="angle"/>
            </a:sp3d>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endParaRPr lang="ru-RU" sz="3200" dirty="0">
                <a:solidFill>
                  <a:schemeClr val="tx1">
                    <a:lumMod val="50000"/>
                    <a:lumOff val="50000"/>
                  </a:schemeClr>
                </a:solidFill>
                <a:latin typeface="Arial Narrow" panose="020B0606020202030204" pitchFamily="34" charset="0"/>
              </a:endParaRPr>
            </a:p>
          </p:txBody>
        </p:sp>
        <p:sp>
          <p:nvSpPr>
            <p:cNvPr id="8" name="Прямоугольник 7"/>
            <p:cNvSpPr/>
            <p:nvPr/>
          </p:nvSpPr>
          <p:spPr>
            <a:xfrm>
              <a:off x="1309141" y="1500320"/>
              <a:ext cx="6096000" cy="2308324"/>
            </a:xfrm>
            <a:prstGeom prst="rect">
              <a:avLst/>
            </a:prstGeom>
          </p:spPr>
          <p:txBody>
            <a:bodyPr>
              <a:spAutoFit/>
            </a:bodyPr>
            <a:lstStyle/>
            <a:p>
              <a:pPr algn="ctr"/>
              <a:r>
                <a:rPr lang="ru-RU" sz="2400" dirty="0">
                  <a:solidFill>
                    <a:schemeClr val="tx1">
                      <a:lumMod val="50000"/>
                      <a:lumOff val="50000"/>
                    </a:schemeClr>
                  </a:solidFill>
                  <a:effectLst/>
                  <a:latin typeface="Arial Narrow" panose="020B0606020202030204" pitchFamily="34" charset="0"/>
                  <a:ea typeface="Calibri" panose="020F0502020204030204" pitchFamily="34" charset="0"/>
                </a:rPr>
                <a:t>В 1906–1908 гг. в жизни А. Грина наступил перелом. Летом 1906 г. из-под его пера вышли два рассказа, которые были опубликованы осенью этого же года. Как был </a:t>
              </a:r>
              <a:r>
                <a:rPr lang="ru-RU" sz="2400" dirty="0">
                  <a:solidFill>
                    <a:schemeClr val="tx1">
                      <a:lumMod val="50000"/>
                      <a:lumOff val="50000"/>
                    </a:schemeClr>
                  </a:solidFill>
                  <a:latin typeface="Arial Narrow" panose="020B0606020202030204" pitchFamily="34" charset="0"/>
                  <a:ea typeface="Calibri" panose="020F0502020204030204" pitchFamily="34" charset="0"/>
                </a:rPr>
                <a:t>определён</a:t>
              </a:r>
              <a:r>
                <a:rPr lang="ru-RU" sz="2400" dirty="0">
                  <a:solidFill>
                    <a:schemeClr val="tx1">
                      <a:lumMod val="50000"/>
                      <a:lumOff val="50000"/>
                    </a:schemeClr>
                  </a:solidFill>
                  <a:effectLst/>
                  <a:latin typeface="Arial Narrow" panose="020B0606020202030204" pitchFamily="34" charset="0"/>
                  <a:ea typeface="Calibri" panose="020F0502020204030204" pitchFamily="34" charset="0"/>
                </a:rPr>
                <a:t> жанр ранних рассказов А.С. Грина? Чему были посвящены эти рассказы? </a:t>
              </a:r>
              <a:endParaRPr lang="ru-RU" sz="2400" dirty="0">
                <a:solidFill>
                  <a:schemeClr val="tx1">
                    <a:lumMod val="50000"/>
                    <a:lumOff val="50000"/>
                  </a:schemeClr>
                </a:solidFill>
                <a:latin typeface="Arial Narrow" panose="020B0606020202030204" pitchFamily="34" charset="0"/>
              </a:endParaRPr>
            </a:p>
          </p:txBody>
        </p:sp>
      </p:grpSp>
      <p:sp>
        <p:nvSpPr>
          <p:cNvPr id="12" name="Управляющая кнопка: возврат 11">
            <a:hlinkClick r:id="" action="ppaction://hlinkshowjump?jump=lastslideviewed" highlightClick="1"/>
          </p:cNvPr>
          <p:cNvSpPr/>
          <p:nvPr/>
        </p:nvSpPr>
        <p:spPr>
          <a:xfrm>
            <a:off x="629587" y="5801193"/>
            <a:ext cx="824459" cy="674558"/>
          </a:xfrm>
          <a:prstGeom prst="actionButtonReturn">
            <a:avLst/>
          </a:prstGeom>
          <a:solidFill>
            <a:srgbClr val="F6CB9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2127577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3" name="Прямоугольник 2"/>
          <p:cNvSpPr/>
          <p:nvPr/>
        </p:nvSpPr>
        <p:spPr>
          <a:xfrm>
            <a:off x="724524" y="1256463"/>
            <a:ext cx="7774898" cy="3416320"/>
          </a:xfrm>
          <a:prstGeom prst="rect">
            <a:avLst/>
          </a:prstGeom>
          <a:solidFill>
            <a:srgbClr val="F6CB92"/>
          </a:solidFill>
          <a:scene3d>
            <a:camera prst="orthographicFront"/>
            <a:lightRig rig="threePt" dir="t"/>
          </a:scene3d>
          <a:sp3d>
            <a:bevelT prst="angle"/>
          </a:sp3d>
        </p:spPr>
        <p:txBody>
          <a:bodyPr wrap="square" anchor="ctr">
            <a:spAutoFit/>
          </a:bodyPr>
          <a:lstStyle/>
          <a:p>
            <a:pPr algn="ctr"/>
            <a:r>
              <a:rPr lang="ru-RU" sz="2400" dirty="0">
                <a:solidFill>
                  <a:schemeClr val="tx1">
                    <a:lumMod val="50000"/>
                    <a:lumOff val="50000"/>
                  </a:schemeClr>
                </a:solidFill>
                <a:effectLst/>
                <a:latin typeface="Arial Narrow" panose="020B0606020202030204" pitchFamily="34" charset="0"/>
                <a:ea typeface="Calibri" panose="020F0502020204030204" pitchFamily="34" charset="0"/>
              </a:rPr>
              <a:t>Александр Грин в 1930 году начал работу над своей «Автобиографической повестью». Она была издана отдельной книгой «Издательством писателей в Ленинграде» в 1932 году. Первоначально, в рукописи, он озаглавил её "На суше и на море", дав подзаголовок «Автобиографические очерки А. С. Грина». Но есть сведения, что писатель считал, что о нем столько рассказывали небылиц, что его подлинная жизнь будет воспринята как легенда, выдумка, поэтому он хотел назвать повесть иначе. </a:t>
            </a:r>
            <a:r>
              <a:rPr lang="ru-RU" sz="2400" dirty="0">
                <a:solidFill>
                  <a:schemeClr val="tx1">
                    <a:lumMod val="50000"/>
                    <a:lumOff val="50000"/>
                  </a:schemeClr>
                </a:solidFill>
                <a:latin typeface="Arial Narrow" panose="020B0606020202030204" pitchFamily="34" charset="0"/>
                <a:ea typeface="Calibri" panose="020F0502020204030204" pitchFamily="34" charset="0"/>
              </a:rPr>
              <a:t>Какое  название повести хотел дать Грин</a:t>
            </a:r>
            <a:r>
              <a:rPr lang="ru-RU" sz="2400" dirty="0">
                <a:solidFill>
                  <a:schemeClr val="tx1">
                    <a:lumMod val="50000"/>
                    <a:lumOff val="50000"/>
                  </a:schemeClr>
                </a:solidFill>
                <a:effectLst/>
                <a:latin typeface="Arial Narrow" panose="020B0606020202030204" pitchFamily="34" charset="0"/>
                <a:ea typeface="Calibri" panose="020F0502020204030204" pitchFamily="34" charset="0"/>
              </a:rPr>
              <a:t> ?</a:t>
            </a:r>
            <a:endParaRPr lang="ru-RU" sz="2400" dirty="0">
              <a:solidFill>
                <a:schemeClr val="tx1">
                  <a:lumMod val="50000"/>
                  <a:lumOff val="50000"/>
                </a:schemeClr>
              </a:solidFill>
              <a:latin typeface="Arial Narrow" panose="020B0606020202030204" pitchFamily="34" charset="0"/>
            </a:endParaRPr>
          </a:p>
        </p:txBody>
      </p:sp>
      <p:sp>
        <p:nvSpPr>
          <p:cNvPr id="5" name="Управляющая кнопка: возврат 4">
            <a:hlinkClick r:id="" action="ppaction://hlinkshowjump?jump=lastslideviewed" highlightClick="1"/>
          </p:cNvPr>
          <p:cNvSpPr/>
          <p:nvPr/>
        </p:nvSpPr>
        <p:spPr>
          <a:xfrm>
            <a:off x="524656" y="5681272"/>
            <a:ext cx="899410" cy="794479"/>
          </a:xfrm>
          <a:prstGeom prst="actionButtonReturn">
            <a:avLst/>
          </a:prstGeom>
          <a:solidFill>
            <a:srgbClr val="F6CB9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4760729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Прямоугольник 1"/>
          <p:cNvSpPr/>
          <p:nvPr/>
        </p:nvSpPr>
        <p:spPr>
          <a:xfrm>
            <a:off x="709534" y="1288917"/>
            <a:ext cx="7909810" cy="3046988"/>
          </a:xfrm>
          <a:prstGeom prst="rect">
            <a:avLst/>
          </a:prstGeom>
          <a:solidFill>
            <a:srgbClr val="F6CB92"/>
          </a:solidFill>
          <a:scene3d>
            <a:camera prst="orthographicFront"/>
            <a:lightRig rig="threePt" dir="t"/>
          </a:scene3d>
          <a:sp3d>
            <a:bevelT prst="angle"/>
          </a:sp3d>
        </p:spPr>
        <p:txBody>
          <a:bodyPr wrap="square" anchor="ctr">
            <a:spAutoFit/>
          </a:bodyPr>
          <a:lstStyle/>
          <a:p>
            <a:pPr algn="ctr"/>
            <a:r>
              <a:rPr lang="ru-RU" sz="3200" dirty="0">
                <a:solidFill>
                  <a:schemeClr val="tx1">
                    <a:lumMod val="50000"/>
                    <a:lumOff val="50000"/>
                  </a:schemeClr>
                </a:solidFill>
                <a:latin typeface="Arial Narrow" panose="020B0606020202030204" pitchFamily="34" charset="0"/>
                <a:ea typeface="Calibri" panose="020F0502020204030204" pitchFamily="34" charset="0"/>
                <a:cs typeface="Times New Roman" panose="02020603050405020304" pitchFamily="18" charset="0"/>
              </a:rPr>
              <a:t>«В среду, 23 июня 1913 года состоится первое, единственное и последнее выступление ранее никогда нигде не выступавшего, поразительного, небывалого, исключительного феномена, именующего себя «Человеком Двойной Звезды» – гласит афиша из романа…</a:t>
            </a:r>
            <a:endParaRPr lang="ru-RU" sz="3200" dirty="0">
              <a:solidFill>
                <a:schemeClr val="tx1">
                  <a:lumMod val="50000"/>
                  <a:lumOff val="50000"/>
                </a:schemeClr>
              </a:solidFill>
              <a:latin typeface="Arial Narrow" panose="020B0606020202030204" pitchFamily="34" charset="0"/>
            </a:endParaRPr>
          </a:p>
        </p:txBody>
      </p:sp>
      <p:sp>
        <p:nvSpPr>
          <p:cNvPr id="5" name="Управляющая кнопка: возврат 4">
            <a:hlinkClick r:id="" action="ppaction://hlinkshowjump?jump=lastslideviewed" highlightClick="1"/>
          </p:cNvPr>
          <p:cNvSpPr/>
          <p:nvPr/>
        </p:nvSpPr>
        <p:spPr>
          <a:xfrm>
            <a:off x="554636" y="5516380"/>
            <a:ext cx="1064302" cy="914400"/>
          </a:xfrm>
          <a:prstGeom prst="actionButtonReturn">
            <a:avLst/>
          </a:prstGeom>
          <a:solidFill>
            <a:srgbClr val="F6CB9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557979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75013" y="464573"/>
            <a:ext cx="6135584" cy="968644"/>
          </a:xfrm>
        </p:spPr>
        <p:txBody>
          <a:bodyPr>
            <a:normAutofit/>
          </a:bodyPr>
          <a:lstStyle/>
          <a:p>
            <a:r>
              <a:rPr lang="ru-RU" sz="5400" b="1" spc="50" dirty="0">
                <a:ln w="9525" cmpd="sng">
                  <a:solidFill>
                    <a:schemeClr val="accent1"/>
                  </a:solidFill>
                  <a:prstDash val="solid"/>
                </a:ln>
                <a:solidFill>
                  <a:srgbClr val="70AD47">
                    <a:tint val="1000"/>
                  </a:srgbClr>
                </a:solidFill>
                <a:effectLst>
                  <a:glow rad="63500">
                    <a:schemeClr val="accent3">
                      <a:satMod val="175000"/>
                      <a:alpha val="40000"/>
                    </a:schemeClr>
                  </a:glow>
                </a:effectLst>
                <a:latin typeface="Arial Narrow" panose="020B0606020202030204" pitchFamily="34" charset="0"/>
              </a:rPr>
              <a:t>Правила игры</a:t>
            </a:r>
          </a:p>
        </p:txBody>
      </p:sp>
      <p:sp>
        <p:nvSpPr>
          <p:cNvPr id="5" name="Прямоугольник 4"/>
          <p:cNvSpPr/>
          <p:nvPr/>
        </p:nvSpPr>
        <p:spPr>
          <a:xfrm>
            <a:off x="477827" y="1893782"/>
            <a:ext cx="6041725" cy="830997"/>
          </a:xfrm>
          <a:prstGeom prst="rect">
            <a:avLst/>
          </a:prstGeom>
          <a:solidFill>
            <a:schemeClr val="accent2">
              <a:lumMod val="40000"/>
              <a:lumOff val="60000"/>
            </a:schemeClr>
          </a:solidFill>
          <a:scene3d>
            <a:camera prst="orthographicFront"/>
            <a:lightRig rig="threePt" dir="t"/>
          </a:scene3d>
          <a:sp3d>
            <a:bevelT prst="angle"/>
          </a:sp3d>
        </p:spPr>
        <p:txBody>
          <a:bodyPr wrap="square">
            <a:spAutoFit/>
          </a:bodyPr>
          <a:lstStyle/>
          <a:p>
            <a:pPr algn="just"/>
            <a:r>
              <a:rPr lang="ru-RU" sz="2400" dirty="0">
                <a:solidFill>
                  <a:schemeClr val="tx1">
                    <a:lumMod val="50000"/>
                    <a:lumOff val="50000"/>
                  </a:schemeClr>
                </a:solidFill>
                <a:latin typeface="Arial Narrow" panose="020B0606020202030204" pitchFamily="34" charset="0"/>
              </a:rPr>
              <a:t>Красная команда - самый короткий путь к победе: 7 вопросов, но всего 2 права на ошибку. </a:t>
            </a:r>
          </a:p>
        </p:txBody>
      </p:sp>
      <p:sp>
        <p:nvSpPr>
          <p:cNvPr id="6" name="Прямоугольник 5"/>
          <p:cNvSpPr/>
          <p:nvPr/>
        </p:nvSpPr>
        <p:spPr>
          <a:xfrm>
            <a:off x="481785" y="3053454"/>
            <a:ext cx="7668646" cy="461665"/>
          </a:xfrm>
          <a:prstGeom prst="rect">
            <a:avLst/>
          </a:prstGeom>
          <a:solidFill>
            <a:schemeClr val="accent4">
              <a:lumMod val="40000"/>
              <a:lumOff val="60000"/>
            </a:schemeClr>
          </a:solidFill>
          <a:scene3d>
            <a:camera prst="orthographicFront"/>
            <a:lightRig rig="threePt" dir="t"/>
          </a:scene3d>
          <a:sp3d>
            <a:bevelT prst="angle"/>
          </a:sp3d>
        </p:spPr>
        <p:txBody>
          <a:bodyPr wrap="square">
            <a:spAutoFit/>
          </a:bodyPr>
          <a:lstStyle/>
          <a:p>
            <a:pPr algn="just"/>
            <a:r>
              <a:rPr lang="ru-RU" sz="2400" dirty="0">
                <a:solidFill>
                  <a:schemeClr val="tx1">
                    <a:lumMod val="50000"/>
                    <a:lumOff val="50000"/>
                  </a:schemeClr>
                </a:solidFill>
                <a:latin typeface="Arial Narrow" panose="020B0606020202030204" pitchFamily="34" charset="0"/>
              </a:rPr>
              <a:t>Желтая команда - здесь 8 вопросов, ошибиться можно 3 раза.</a:t>
            </a:r>
          </a:p>
        </p:txBody>
      </p:sp>
      <p:sp>
        <p:nvSpPr>
          <p:cNvPr id="7" name="Прямоугольник 6"/>
          <p:cNvSpPr/>
          <p:nvPr/>
        </p:nvSpPr>
        <p:spPr>
          <a:xfrm>
            <a:off x="477827" y="3975684"/>
            <a:ext cx="8488043" cy="461665"/>
          </a:xfrm>
          <a:prstGeom prst="rect">
            <a:avLst/>
          </a:prstGeom>
          <a:solidFill>
            <a:schemeClr val="accent6">
              <a:lumMod val="40000"/>
              <a:lumOff val="60000"/>
            </a:schemeClr>
          </a:solidFill>
          <a:scene3d>
            <a:camera prst="orthographicFront"/>
            <a:lightRig rig="threePt" dir="t"/>
          </a:scene3d>
          <a:sp3d>
            <a:bevelT prst="angle"/>
          </a:sp3d>
        </p:spPr>
        <p:txBody>
          <a:bodyPr wrap="square">
            <a:spAutoFit/>
          </a:bodyPr>
          <a:lstStyle/>
          <a:p>
            <a:pPr algn="just"/>
            <a:r>
              <a:rPr lang="ru-RU" sz="2400" dirty="0">
                <a:solidFill>
                  <a:schemeClr val="tx1">
                    <a:lumMod val="50000"/>
                    <a:lumOff val="50000"/>
                  </a:schemeClr>
                </a:solidFill>
                <a:latin typeface="Arial Narrow" panose="020B0606020202030204" pitchFamily="34" charset="0"/>
              </a:rPr>
              <a:t>Зеленая команда - 9 вопросов, здесь можно ошибаться 4 раза.</a:t>
            </a:r>
          </a:p>
        </p:txBody>
      </p:sp>
    </p:spTree>
    <p:extLst>
      <p:ext uri="{BB962C8B-B14F-4D97-AF65-F5344CB8AC3E}">
        <p14:creationId xmlns:p14="http://schemas.microsoft.com/office/powerpoint/2010/main" val="37218370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Прямоугольник 1"/>
          <p:cNvSpPr/>
          <p:nvPr/>
        </p:nvSpPr>
        <p:spPr>
          <a:xfrm>
            <a:off x="739513" y="1980059"/>
            <a:ext cx="7954781" cy="2246769"/>
          </a:xfrm>
          <a:prstGeom prst="rect">
            <a:avLst/>
          </a:prstGeom>
          <a:solidFill>
            <a:srgbClr val="F6CB92"/>
          </a:solidFill>
          <a:scene3d>
            <a:camera prst="orthographicFront"/>
            <a:lightRig rig="threePt" dir="t"/>
          </a:scene3d>
          <a:sp3d>
            <a:bevelT prst="angle"/>
          </a:sp3d>
        </p:spPr>
        <p:txBody>
          <a:bodyPr wrap="square" anchor="ctr">
            <a:spAutoFit/>
          </a:bodyPr>
          <a:lstStyle/>
          <a:p>
            <a:pPr algn="ctr"/>
            <a:r>
              <a:rPr lang="ru-RU" sz="2800" dirty="0">
                <a:solidFill>
                  <a:schemeClr val="tx1">
                    <a:lumMod val="50000"/>
                    <a:lumOff val="50000"/>
                  </a:schemeClr>
                </a:solidFill>
                <a:effectLst/>
                <a:latin typeface="Arial Narrow" panose="020B0606020202030204" pitchFamily="34" charset="0"/>
                <a:ea typeface="Calibri" panose="020F0502020204030204" pitchFamily="34" charset="0"/>
              </a:rPr>
              <a:t>Повесть-феерия Александра Грина о непоколебимой вере и всепобеждающей, возвышенной мечте, о том, что каждый может сделать для близкого чудо. Написана в 1916-1922 годах.  Кто стал прототипом главной героини </a:t>
            </a:r>
            <a:r>
              <a:rPr lang="ru-RU" sz="2800" dirty="0" err="1">
                <a:solidFill>
                  <a:schemeClr val="tx1">
                    <a:lumMod val="50000"/>
                    <a:lumOff val="50000"/>
                  </a:schemeClr>
                </a:solidFill>
                <a:effectLst/>
                <a:latin typeface="Arial Narrow" panose="020B0606020202030204" pitchFamily="34" charset="0"/>
                <a:ea typeface="Calibri" panose="020F0502020204030204" pitchFamily="34" charset="0"/>
              </a:rPr>
              <a:t>Ассоль</a:t>
            </a:r>
            <a:r>
              <a:rPr lang="ru-RU" sz="2800" dirty="0">
                <a:solidFill>
                  <a:schemeClr val="tx1">
                    <a:lumMod val="50000"/>
                    <a:lumOff val="50000"/>
                  </a:schemeClr>
                </a:solidFill>
                <a:effectLst/>
                <a:latin typeface="Arial Narrow" panose="020B0606020202030204" pitchFamily="34" charset="0"/>
                <a:ea typeface="Calibri" panose="020F0502020204030204" pitchFamily="34" charset="0"/>
              </a:rPr>
              <a:t> из повести «Алые паруса»? </a:t>
            </a:r>
            <a:endParaRPr lang="ru-RU" sz="2800" dirty="0">
              <a:solidFill>
                <a:schemeClr val="tx1">
                  <a:lumMod val="50000"/>
                  <a:lumOff val="50000"/>
                </a:schemeClr>
              </a:solidFill>
              <a:latin typeface="Arial Narrow" panose="020B0606020202030204" pitchFamily="34" charset="0"/>
            </a:endParaRPr>
          </a:p>
        </p:txBody>
      </p:sp>
      <p:sp>
        <p:nvSpPr>
          <p:cNvPr id="3" name="Управляющая кнопка: возврат 2">
            <a:hlinkClick r:id="" action="ppaction://hlinkshowjump?jump=lastslideviewed" highlightClick="1"/>
          </p:cNvPr>
          <p:cNvSpPr/>
          <p:nvPr/>
        </p:nvSpPr>
        <p:spPr>
          <a:xfrm>
            <a:off x="509666" y="5411449"/>
            <a:ext cx="824459" cy="734518"/>
          </a:xfrm>
          <a:prstGeom prst="actionButtonReturn">
            <a:avLst/>
          </a:prstGeom>
          <a:solidFill>
            <a:srgbClr val="F6CB9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3731837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Прямоугольник 1"/>
          <p:cNvSpPr/>
          <p:nvPr/>
        </p:nvSpPr>
        <p:spPr>
          <a:xfrm>
            <a:off x="859436" y="1269379"/>
            <a:ext cx="7115331" cy="3108543"/>
          </a:xfrm>
          <a:prstGeom prst="rect">
            <a:avLst/>
          </a:prstGeom>
          <a:solidFill>
            <a:srgbClr val="F6CB92"/>
          </a:solidFill>
          <a:scene3d>
            <a:camera prst="orthographicFront"/>
            <a:lightRig rig="threePt" dir="t"/>
          </a:scene3d>
          <a:sp3d>
            <a:bevelT prst="angle"/>
          </a:sp3d>
        </p:spPr>
        <p:txBody>
          <a:bodyPr wrap="square" anchor="ctr">
            <a:spAutoFit/>
          </a:bodyPr>
          <a:lstStyle/>
          <a:p>
            <a:pPr algn="ctr"/>
            <a:r>
              <a:rPr lang="ru-RU" sz="2800" dirty="0">
                <a:solidFill>
                  <a:schemeClr val="tx1">
                    <a:lumMod val="50000"/>
                    <a:lumOff val="50000"/>
                  </a:schemeClr>
                </a:solidFill>
                <a:effectLst/>
                <a:latin typeface="Arial Narrow" panose="020B0606020202030204" pitchFamily="34" charset="0"/>
                <a:ea typeface="Calibri" panose="020F0502020204030204" pitchFamily="34" charset="0"/>
              </a:rPr>
              <a:t>«Это эстетствующие снобы мещане назвали их мещанскими цветами, так как они украшают жилища среднего люда. Цветы эти прелестны, и, если бы их было мало, их ценили бы, как орхидеи. Мещанских цветов нет, есть лишь, «мещане», не понимающие этой простой истины». Про какие цветы так говорил Грин? </a:t>
            </a:r>
            <a:endParaRPr lang="ru-RU" sz="2800" dirty="0">
              <a:solidFill>
                <a:schemeClr val="tx1">
                  <a:lumMod val="50000"/>
                  <a:lumOff val="50000"/>
                </a:schemeClr>
              </a:solidFill>
              <a:latin typeface="Arial Narrow" panose="020B0606020202030204" pitchFamily="34" charset="0"/>
            </a:endParaRPr>
          </a:p>
        </p:txBody>
      </p:sp>
      <p:sp>
        <p:nvSpPr>
          <p:cNvPr id="3" name="Управляющая кнопка: возврат 2">
            <a:hlinkClick r:id="" action="ppaction://hlinkshowjump?jump=lastslideviewed" highlightClick="1"/>
          </p:cNvPr>
          <p:cNvSpPr/>
          <p:nvPr/>
        </p:nvSpPr>
        <p:spPr>
          <a:xfrm>
            <a:off x="434715" y="5711252"/>
            <a:ext cx="1019331" cy="824459"/>
          </a:xfrm>
          <a:prstGeom prst="actionButtonReturn">
            <a:avLst/>
          </a:prstGeom>
          <a:solidFill>
            <a:srgbClr val="F6CB9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8777415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Прямоугольник 1"/>
          <p:cNvSpPr/>
          <p:nvPr/>
        </p:nvSpPr>
        <p:spPr>
          <a:xfrm>
            <a:off x="1099277" y="2059313"/>
            <a:ext cx="7460105" cy="2062103"/>
          </a:xfrm>
          <a:prstGeom prst="rect">
            <a:avLst/>
          </a:prstGeom>
          <a:solidFill>
            <a:srgbClr val="F6CB92"/>
          </a:solidFill>
          <a:scene3d>
            <a:camera prst="orthographicFront"/>
            <a:lightRig rig="threePt" dir="t"/>
          </a:scene3d>
          <a:sp3d>
            <a:bevelT prst="angle"/>
          </a:sp3d>
        </p:spPr>
        <p:txBody>
          <a:bodyPr wrap="square" anchor="ctr">
            <a:spAutoFit/>
          </a:bodyPr>
          <a:lstStyle/>
          <a:p>
            <a:pPr algn="ctr"/>
            <a:r>
              <a:rPr lang="ru-RU" sz="3200" dirty="0">
                <a:solidFill>
                  <a:schemeClr val="tx1">
                    <a:lumMod val="50000"/>
                    <a:lumOff val="50000"/>
                  </a:schemeClr>
                </a:solidFill>
                <a:effectLst/>
                <a:latin typeface="Arial Narrow" panose="020B0606020202030204" pitchFamily="34" charset="0"/>
                <a:ea typeface="Calibri" panose="020F0502020204030204" pitchFamily="34" charset="0"/>
                <a:cs typeface="Times New Roman" panose="02020603050405020304" pitchFamily="18" charset="0"/>
              </a:rPr>
              <a:t>Во многих рассказах Александра Грина встречается вымышленный город </a:t>
            </a:r>
            <a:r>
              <a:rPr lang="ru-RU" sz="3200" dirty="0" err="1">
                <a:solidFill>
                  <a:schemeClr val="tx1">
                    <a:lumMod val="50000"/>
                    <a:lumOff val="50000"/>
                  </a:schemeClr>
                </a:solidFill>
                <a:effectLst/>
                <a:latin typeface="Arial Narrow" panose="020B0606020202030204" pitchFamily="34" charset="0"/>
                <a:ea typeface="Calibri" panose="020F0502020204030204" pitchFamily="34" charset="0"/>
                <a:cs typeface="Times New Roman" panose="02020603050405020304" pitchFamily="18" charset="0"/>
              </a:rPr>
              <a:t>Зурбаган</a:t>
            </a:r>
            <a:r>
              <a:rPr lang="ru-RU" sz="3200" dirty="0">
                <a:solidFill>
                  <a:schemeClr val="tx1">
                    <a:lumMod val="50000"/>
                    <a:lumOff val="50000"/>
                  </a:schemeClr>
                </a:solidFill>
                <a:effectLst/>
                <a:latin typeface="Arial Narrow" panose="020B0606020202030204" pitchFamily="34" charset="0"/>
                <a:ea typeface="Calibri" panose="020F0502020204030204" pitchFamily="34" charset="0"/>
                <a:cs typeface="Times New Roman" panose="02020603050405020304" pitchFamily="18" charset="0"/>
              </a:rPr>
              <a:t>. Практически точным описанием какого реально существующего города он был? </a:t>
            </a:r>
            <a:endParaRPr lang="ru-RU" sz="3200" dirty="0">
              <a:solidFill>
                <a:schemeClr val="tx1">
                  <a:lumMod val="50000"/>
                  <a:lumOff val="50000"/>
                </a:schemeClr>
              </a:solidFill>
              <a:latin typeface="Arial Narrow" panose="020B0606020202030204" pitchFamily="34" charset="0"/>
            </a:endParaRPr>
          </a:p>
        </p:txBody>
      </p:sp>
      <p:sp>
        <p:nvSpPr>
          <p:cNvPr id="3" name="Управляющая кнопка: возврат 2">
            <a:hlinkClick r:id="" action="ppaction://hlinkshowjump?jump=lastslideviewed" highlightClick="1"/>
          </p:cNvPr>
          <p:cNvSpPr/>
          <p:nvPr/>
        </p:nvSpPr>
        <p:spPr>
          <a:xfrm>
            <a:off x="644577" y="5336498"/>
            <a:ext cx="944380" cy="899410"/>
          </a:xfrm>
          <a:prstGeom prst="actionButtonReturn">
            <a:avLst/>
          </a:prstGeom>
          <a:solidFill>
            <a:srgbClr val="F6CB9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06818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3" name="Прямоугольник 2"/>
          <p:cNvSpPr/>
          <p:nvPr/>
        </p:nvSpPr>
        <p:spPr>
          <a:xfrm>
            <a:off x="1294148" y="2101534"/>
            <a:ext cx="6710599" cy="2062103"/>
          </a:xfrm>
          <a:prstGeom prst="rect">
            <a:avLst/>
          </a:prstGeom>
          <a:solidFill>
            <a:srgbClr val="F6CB92"/>
          </a:solidFill>
          <a:scene3d>
            <a:camera prst="orthographicFront"/>
            <a:lightRig rig="threePt" dir="t"/>
          </a:scene3d>
          <a:sp3d>
            <a:bevelT prst="angle"/>
          </a:sp3d>
        </p:spPr>
        <p:txBody>
          <a:bodyPr wrap="square" anchor="ctr">
            <a:spAutoFit/>
          </a:bodyPr>
          <a:lstStyle/>
          <a:p>
            <a:pPr algn="ctr"/>
            <a:r>
              <a:rPr lang="ru-RU" sz="3200" dirty="0">
                <a:solidFill>
                  <a:schemeClr val="tx1">
                    <a:lumMod val="50000"/>
                    <a:lumOff val="50000"/>
                  </a:schemeClr>
                </a:solidFill>
                <a:effectLst/>
                <a:latin typeface="Arial Narrow" panose="020B0606020202030204" pitchFamily="34" charset="0"/>
                <a:ea typeface="Calibri" panose="020F0502020204030204" pitchFamily="34" charset="0"/>
              </a:rPr>
              <a:t>За что в 1918 году журнал “Новый </a:t>
            </a:r>
            <a:r>
              <a:rPr lang="ru-RU" sz="3200" dirty="0" err="1">
                <a:solidFill>
                  <a:schemeClr val="tx1">
                    <a:lumMod val="50000"/>
                    <a:lumOff val="50000"/>
                  </a:schemeClr>
                </a:solidFill>
                <a:effectLst/>
                <a:latin typeface="Arial Narrow" panose="020B0606020202030204" pitchFamily="34" charset="0"/>
                <a:ea typeface="Calibri" panose="020F0502020204030204" pitchFamily="34" charset="0"/>
              </a:rPr>
              <a:t>сатирикон</a:t>
            </a:r>
            <a:r>
              <a:rPr lang="ru-RU" sz="3200" dirty="0">
                <a:solidFill>
                  <a:schemeClr val="tx1">
                    <a:lumMod val="50000"/>
                    <a:lumOff val="50000"/>
                  </a:schemeClr>
                </a:solidFill>
                <a:effectLst/>
                <a:latin typeface="Arial Narrow" panose="020B0606020202030204" pitchFamily="34" charset="0"/>
                <a:ea typeface="Calibri" panose="020F0502020204030204" pitchFamily="34" charset="0"/>
              </a:rPr>
              <a:t>”, как и прочие оппозиционные издания, был закрыт, а Грин был арестован и едва избежал расстрела?</a:t>
            </a:r>
            <a:endParaRPr lang="ru-RU" sz="3200" dirty="0">
              <a:solidFill>
                <a:schemeClr val="tx1">
                  <a:lumMod val="50000"/>
                  <a:lumOff val="50000"/>
                </a:schemeClr>
              </a:solidFill>
              <a:latin typeface="Arial Narrow" panose="020B0606020202030204" pitchFamily="34" charset="0"/>
            </a:endParaRPr>
          </a:p>
        </p:txBody>
      </p:sp>
      <p:sp>
        <p:nvSpPr>
          <p:cNvPr id="4" name="Управляющая кнопка: возврат 3">
            <a:hlinkClick r:id="" action="ppaction://hlinkshowjump?jump=lastslideviewed" highlightClick="1"/>
          </p:cNvPr>
          <p:cNvSpPr/>
          <p:nvPr/>
        </p:nvSpPr>
        <p:spPr>
          <a:xfrm>
            <a:off x="554636" y="5531370"/>
            <a:ext cx="1154243" cy="764499"/>
          </a:xfrm>
          <a:prstGeom prst="actionButtonReturn">
            <a:avLst/>
          </a:prstGeom>
          <a:solidFill>
            <a:srgbClr val="F6CB9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6989401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Прямоугольник 1"/>
          <p:cNvSpPr/>
          <p:nvPr/>
        </p:nvSpPr>
        <p:spPr>
          <a:xfrm>
            <a:off x="1169233" y="1148185"/>
            <a:ext cx="7165298" cy="3783580"/>
          </a:xfrm>
          <a:prstGeom prst="rect">
            <a:avLst/>
          </a:prstGeom>
          <a:solidFill>
            <a:srgbClr val="F6CB92"/>
          </a:solidFill>
          <a:scene3d>
            <a:camera prst="orthographicFront"/>
            <a:lightRig rig="threePt" dir="t"/>
          </a:scene3d>
          <a:sp3d>
            <a:bevelT prst="angle"/>
          </a:sp3d>
        </p:spPr>
        <p:txBody>
          <a:bodyPr wrap="square" anchor="ctr">
            <a:spAutoFit/>
          </a:bodyPr>
          <a:lstStyle/>
          <a:p>
            <a:pPr algn="ctr"/>
            <a:r>
              <a:rPr lang="ru-RU" sz="2400" dirty="0">
                <a:solidFill>
                  <a:schemeClr val="tx1">
                    <a:lumMod val="50000"/>
                    <a:lumOff val="50000"/>
                  </a:schemeClr>
                </a:solidFill>
                <a:effectLst/>
                <a:latin typeface="Arial Narrow" panose="020B0606020202030204" pitchFamily="34" charset="0"/>
                <a:ea typeface="Calibri" panose="020F0502020204030204" pitchFamily="34" charset="0"/>
              </a:rPr>
              <a:t>После выхода в свет «Бегущей по волнам» Александр </a:t>
            </a:r>
            <a:r>
              <a:rPr lang="ru-RU" sz="2400" dirty="0">
                <a:solidFill>
                  <a:schemeClr val="tx1">
                    <a:lumMod val="50000"/>
                    <a:lumOff val="50000"/>
                  </a:schemeClr>
                </a:solidFill>
                <a:latin typeface="Arial Narrow" panose="020B0606020202030204" pitchFamily="34" charset="0"/>
                <a:ea typeface="Calibri" panose="020F0502020204030204" pitchFamily="34" charset="0"/>
              </a:rPr>
              <a:t>Грин</a:t>
            </a:r>
            <a:r>
              <a:rPr lang="ru-RU" sz="2400" dirty="0">
                <a:solidFill>
                  <a:schemeClr val="tx1">
                    <a:lumMod val="50000"/>
                    <a:lumOff val="50000"/>
                  </a:schemeClr>
                </a:solidFill>
                <a:effectLst/>
                <a:latin typeface="Arial Narrow" panose="020B0606020202030204" pitchFamily="34" charset="0"/>
                <a:ea typeface="Calibri" panose="020F0502020204030204" pitchFamily="34" charset="0"/>
              </a:rPr>
              <a:t> получил небольшое письмецо от матроса. В простых, хороших словах он благодарил автора за роман и высказывал предположение, что Александр Степанович плавал вокруг света. «Иначе не могли бы вы написать такой роман», — писал он и просил Александра Степановича обязательно ответить ему, правильно ли его предположение. Письмо Грину очень понравилось,  и он написал матросу ответ, в котором солгал. О чем солгал писатель и зачем он это сделал? </a:t>
            </a:r>
            <a:endParaRPr lang="ru-RU" sz="2400" dirty="0">
              <a:solidFill>
                <a:schemeClr val="tx1">
                  <a:lumMod val="50000"/>
                  <a:lumOff val="50000"/>
                </a:schemeClr>
              </a:solidFill>
              <a:latin typeface="Arial Narrow" panose="020B0606020202030204" pitchFamily="34" charset="0"/>
            </a:endParaRPr>
          </a:p>
        </p:txBody>
      </p:sp>
      <p:sp>
        <p:nvSpPr>
          <p:cNvPr id="3" name="Управляющая кнопка: возврат 2">
            <a:hlinkClick r:id="" action="ppaction://hlinkshowjump?jump=lastslideviewed" highlightClick="1"/>
          </p:cNvPr>
          <p:cNvSpPr/>
          <p:nvPr/>
        </p:nvSpPr>
        <p:spPr>
          <a:xfrm>
            <a:off x="584616" y="5606321"/>
            <a:ext cx="1154243" cy="824459"/>
          </a:xfrm>
          <a:prstGeom prst="actionButtonReturn">
            <a:avLst/>
          </a:prstGeom>
          <a:solidFill>
            <a:srgbClr val="F6CB9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5506599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Прямоугольник 1"/>
          <p:cNvSpPr/>
          <p:nvPr/>
        </p:nvSpPr>
        <p:spPr>
          <a:xfrm>
            <a:off x="1049311" y="963059"/>
            <a:ext cx="6700604" cy="3046988"/>
          </a:xfrm>
          <a:prstGeom prst="rect">
            <a:avLst/>
          </a:prstGeom>
          <a:solidFill>
            <a:srgbClr val="F6CB92"/>
          </a:solidFill>
          <a:scene3d>
            <a:camera prst="orthographicFront"/>
            <a:lightRig rig="threePt" dir="t"/>
          </a:scene3d>
          <a:sp3d>
            <a:bevelT prst="angle"/>
          </a:sp3d>
        </p:spPr>
        <p:txBody>
          <a:bodyPr wrap="square" anchor="ctr">
            <a:spAutoFit/>
          </a:bodyPr>
          <a:lstStyle/>
          <a:p>
            <a:pPr algn="ctr"/>
            <a:r>
              <a:rPr lang="ru-RU" sz="3200" dirty="0">
                <a:solidFill>
                  <a:schemeClr val="tx1">
                    <a:lumMod val="50000"/>
                    <a:lumOff val="50000"/>
                  </a:schemeClr>
                </a:solidFill>
                <a:latin typeface="Arial Narrow" panose="020B0606020202030204" pitchFamily="34" charset="0"/>
                <a:ea typeface="Calibri" panose="020F0502020204030204" pitchFamily="34" charset="0"/>
                <a:cs typeface="Times New Roman" panose="02020603050405020304" pitchFamily="18" charset="0"/>
              </a:rPr>
              <a:t>Продолжите цитату из романа Александра Грина «Дорога никуда»: «Все дело в том, что глупость, высказанная каким-нибудь одним человеком, приобретает вид чего-то серьезного, если…»</a:t>
            </a:r>
            <a:endParaRPr lang="ru-RU" sz="3200" dirty="0">
              <a:solidFill>
                <a:schemeClr val="tx1">
                  <a:lumMod val="50000"/>
                  <a:lumOff val="50000"/>
                </a:schemeClr>
              </a:solidFill>
              <a:latin typeface="Arial Narrow" panose="020B0606020202030204" pitchFamily="34" charset="0"/>
            </a:endParaRPr>
          </a:p>
        </p:txBody>
      </p:sp>
      <p:sp>
        <p:nvSpPr>
          <p:cNvPr id="3" name="Управляющая кнопка: возврат 2">
            <a:hlinkClick r:id="" action="ppaction://hlinkshowjump?jump=lastslideviewed" highlightClick="1"/>
          </p:cNvPr>
          <p:cNvSpPr/>
          <p:nvPr/>
        </p:nvSpPr>
        <p:spPr>
          <a:xfrm>
            <a:off x="569626" y="5621311"/>
            <a:ext cx="1214203" cy="869430"/>
          </a:xfrm>
          <a:prstGeom prst="actionButtonReturn">
            <a:avLst/>
          </a:prstGeom>
          <a:solidFill>
            <a:srgbClr val="F6CB9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9765471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Прямоугольник 1"/>
          <p:cNvSpPr/>
          <p:nvPr/>
        </p:nvSpPr>
        <p:spPr>
          <a:xfrm>
            <a:off x="1264169" y="1037394"/>
            <a:ext cx="6545705" cy="4031873"/>
          </a:xfrm>
          <a:prstGeom prst="rect">
            <a:avLst/>
          </a:prstGeom>
          <a:solidFill>
            <a:srgbClr val="F6CB92"/>
          </a:solidFill>
          <a:scene3d>
            <a:camera prst="orthographicFront"/>
            <a:lightRig rig="threePt" dir="t"/>
          </a:scene3d>
          <a:sp3d>
            <a:bevelT prst="angle"/>
          </a:sp3d>
        </p:spPr>
        <p:txBody>
          <a:bodyPr wrap="square" anchor="ctr">
            <a:spAutoFit/>
          </a:bodyPr>
          <a:lstStyle/>
          <a:p>
            <a:pPr algn="ctr"/>
            <a:r>
              <a:rPr lang="ru-RU" sz="3200" dirty="0">
                <a:solidFill>
                  <a:schemeClr val="tx1">
                    <a:lumMod val="50000"/>
                    <a:lumOff val="50000"/>
                  </a:schemeClr>
                </a:solidFill>
                <a:latin typeface="Arial Narrow" panose="020B0606020202030204" pitchFamily="34" charset="0"/>
              </a:rPr>
              <a:t>В 1910 году Грин выпустил второй сборник. Большую часть его составили рассказы, написанные в духе  реализма. Проявив себя  как писатель, подающий надежды, он познакомился с М. Кузьминым, В. Брюсовым, Л. Андреевым, А. Толстым. С кем Грин сошёлся ближе всего?</a:t>
            </a:r>
          </a:p>
        </p:txBody>
      </p:sp>
      <p:sp>
        <p:nvSpPr>
          <p:cNvPr id="3" name="Управляющая кнопка: возврат 2">
            <a:hlinkClick r:id="" action="ppaction://hlinkshowjump?jump=lastslideviewed" highlightClick="1"/>
          </p:cNvPr>
          <p:cNvSpPr/>
          <p:nvPr/>
        </p:nvSpPr>
        <p:spPr>
          <a:xfrm>
            <a:off x="614597" y="5606321"/>
            <a:ext cx="1139252" cy="929390"/>
          </a:xfrm>
          <a:prstGeom prst="actionButtonReturn">
            <a:avLst/>
          </a:prstGeom>
          <a:solidFill>
            <a:srgbClr val="F6CB9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7025455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Прямоугольник 1"/>
          <p:cNvSpPr/>
          <p:nvPr/>
        </p:nvSpPr>
        <p:spPr>
          <a:xfrm>
            <a:off x="1159238" y="930269"/>
            <a:ext cx="6755567" cy="3539430"/>
          </a:xfrm>
          <a:prstGeom prst="rect">
            <a:avLst/>
          </a:prstGeom>
          <a:solidFill>
            <a:srgbClr val="F6CB92"/>
          </a:solidFill>
          <a:scene3d>
            <a:camera prst="orthographicFront"/>
            <a:lightRig rig="threePt" dir="t"/>
          </a:scene3d>
          <a:sp3d>
            <a:bevelT prst="angle"/>
          </a:sp3d>
        </p:spPr>
        <p:txBody>
          <a:bodyPr wrap="square" anchor="ctr">
            <a:spAutoFit/>
          </a:bodyPr>
          <a:lstStyle/>
          <a:p>
            <a:pPr algn="ctr"/>
            <a:r>
              <a:rPr lang="ru-RU" sz="2800" dirty="0">
                <a:solidFill>
                  <a:schemeClr val="tx1">
                    <a:lumMod val="50000"/>
                    <a:lumOff val="50000"/>
                  </a:schemeClr>
                </a:solidFill>
                <a:effectLst/>
                <a:latin typeface="Arial Narrow" panose="020B0606020202030204" pitchFamily="34" charset="0"/>
                <a:ea typeface="Calibri" panose="020F0502020204030204" pitchFamily="34" charset="0"/>
              </a:rPr>
              <a:t>В 1908-1910 годы в Петербурге был открыт «Луна-парк» — летний театр и сад с впервые появившимися тогда «аттракционами». Это место было новинкой для многих, а для Александра Степановича стало еще и музой. «Луна-парк» подарил сюжет одному из рассказов Грина. Как назывался этот рассказ и сборник, куда он входил? </a:t>
            </a:r>
            <a:endParaRPr lang="ru-RU" sz="2800" dirty="0">
              <a:solidFill>
                <a:schemeClr val="tx1">
                  <a:lumMod val="50000"/>
                  <a:lumOff val="50000"/>
                </a:schemeClr>
              </a:solidFill>
              <a:latin typeface="Arial Narrow" panose="020B0606020202030204" pitchFamily="34" charset="0"/>
            </a:endParaRPr>
          </a:p>
        </p:txBody>
      </p:sp>
      <p:sp>
        <p:nvSpPr>
          <p:cNvPr id="3" name="Управляющая кнопка: возврат 2">
            <a:hlinkClick r:id="" action="ppaction://hlinkshowjump?jump=lastslideviewed" highlightClick="1"/>
          </p:cNvPr>
          <p:cNvSpPr/>
          <p:nvPr/>
        </p:nvSpPr>
        <p:spPr>
          <a:xfrm>
            <a:off x="464695" y="5621311"/>
            <a:ext cx="1094282" cy="824459"/>
          </a:xfrm>
          <a:prstGeom prst="actionButtonReturn">
            <a:avLst/>
          </a:prstGeom>
          <a:solidFill>
            <a:srgbClr val="F6CB9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3269154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Прямоугольник 1"/>
          <p:cNvSpPr/>
          <p:nvPr/>
        </p:nvSpPr>
        <p:spPr>
          <a:xfrm>
            <a:off x="1114269" y="2120790"/>
            <a:ext cx="6470754" cy="954107"/>
          </a:xfrm>
          <a:prstGeom prst="rect">
            <a:avLst/>
          </a:prstGeom>
          <a:solidFill>
            <a:srgbClr val="F6CB92"/>
          </a:solidFill>
          <a:scene3d>
            <a:camera prst="orthographicFront"/>
            <a:lightRig rig="threePt" dir="t"/>
          </a:scene3d>
          <a:sp3d>
            <a:bevelT prst="angle"/>
          </a:sp3d>
        </p:spPr>
        <p:txBody>
          <a:bodyPr wrap="square" anchor="ctr">
            <a:spAutoFit/>
          </a:bodyPr>
          <a:lstStyle/>
          <a:p>
            <a:pPr algn="ctr"/>
            <a:r>
              <a:rPr lang="ru-RU" sz="2800" dirty="0">
                <a:solidFill>
                  <a:schemeClr val="tx1">
                    <a:lumMod val="50000"/>
                    <a:lumOff val="50000"/>
                  </a:schemeClr>
                </a:solidFill>
                <a:latin typeface="Arial Narrow" panose="020B0606020202030204" pitchFamily="34" charset="0"/>
              </a:rPr>
              <a:t>По какой причине  должна была состояться дуэль в романе "Дорога никуда"?</a:t>
            </a:r>
          </a:p>
        </p:txBody>
      </p:sp>
      <p:sp>
        <p:nvSpPr>
          <p:cNvPr id="3" name="Управляющая кнопка: возврат 2">
            <a:hlinkClick r:id="" action="ppaction://hlinkshowjump?jump=lastslideviewed" highlightClick="1"/>
          </p:cNvPr>
          <p:cNvSpPr/>
          <p:nvPr/>
        </p:nvSpPr>
        <p:spPr>
          <a:xfrm>
            <a:off x="419724" y="5741233"/>
            <a:ext cx="1124262" cy="854439"/>
          </a:xfrm>
          <a:prstGeom prst="actionButtonReturn">
            <a:avLst/>
          </a:prstGeom>
          <a:solidFill>
            <a:srgbClr val="F6CB9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42901223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Прямоугольник 1"/>
          <p:cNvSpPr/>
          <p:nvPr/>
        </p:nvSpPr>
        <p:spPr>
          <a:xfrm>
            <a:off x="1114268" y="1043607"/>
            <a:ext cx="7023891" cy="3539430"/>
          </a:xfrm>
          <a:prstGeom prst="rect">
            <a:avLst/>
          </a:prstGeom>
          <a:solidFill>
            <a:srgbClr val="F6CB92"/>
          </a:solidFill>
          <a:scene3d>
            <a:camera prst="orthographicFront"/>
            <a:lightRig rig="threePt" dir="t"/>
          </a:scene3d>
          <a:sp3d>
            <a:bevelT prst="angle"/>
          </a:sp3d>
        </p:spPr>
        <p:txBody>
          <a:bodyPr wrap="square" anchor="ctr">
            <a:spAutoFit/>
          </a:bodyPr>
          <a:lstStyle/>
          <a:p>
            <a:pPr algn="ctr"/>
            <a:r>
              <a:rPr lang="ru-RU" sz="2800" dirty="0">
                <a:solidFill>
                  <a:schemeClr val="tx1">
                    <a:lumMod val="50000"/>
                    <a:lumOff val="50000"/>
                  </a:schemeClr>
                </a:solidFill>
                <a:latin typeface="Arial Narrow" panose="020B0606020202030204" pitchFamily="34" charset="0"/>
              </a:rPr>
              <a:t>В ресторане "Отвращение" в романе "Дорога никуда" висело четыре картины, каждая из которых называлась в соответствии с одним из времён года. Картина "Лето" изображала хижину среди сугробов, "Зима" - человека, обливавшегося потом в знойный день. "Осень" же озадачивала фигурами девушек, танцующих на майском лугу. Что же изображала "Весна"? </a:t>
            </a:r>
          </a:p>
        </p:txBody>
      </p:sp>
      <p:sp>
        <p:nvSpPr>
          <p:cNvPr id="4" name="Управляющая кнопка: возврат 3">
            <a:hlinkClick r:id="" action="ppaction://hlinkshowjump?jump=lastslideviewed" highlightClick="1"/>
          </p:cNvPr>
          <p:cNvSpPr/>
          <p:nvPr/>
        </p:nvSpPr>
        <p:spPr>
          <a:xfrm>
            <a:off x="320040" y="5684520"/>
            <a:ext cx="1127760" cy="822960"/>
          </a:xfrm>
          <a:prstGeom prst="actionButtonReturn">
            <a:avLst/>
          </a:prstGeom>
          <a:solidFill>
            <a:srgbClr val="F6CB92"/>
          </a:solidFill>
          <a:ln>
            <a:solidFill>
              <a:srgbClr val="4A69C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160910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spc="50" dirty="0">
                <a:ln w="9525" cmpd="sng">
                  <a:solidFill>
                    <a:schemeClr val="accent1"/>
                  </a:solidFill>
                  <a:prstDash val="solid"/>
                </a:ln>
                <a:solidFill>
                  <a:srgbClr val="70AD47">
                    <a:tint val="1000"/>
                  </a:srgbClr>
                </a:solidFill>
                <a:effectLst>
                  <a:glow rad="38100">
                    <a:schemeClr val="accent1">
                      <a:alpha val="40000"/>
                    </a:schemeClr>
                  </a:glow>
                </a:effectLst>
                <a:latin typeface="Arial Narrow" panose="020B0606020202030204" pitchFamily="34" charset="0"/>
              </a:rPr>
              <a:t>«Конкурс знатоков»</a:t>
            </a:r>
          </a:p>
        </p:txBody>
      </p:sp>
      <p:sp>
        <p:nvSpPr>
          <p:cNvPr id="3" name="Объект 2"/>
          <p:cNvSpPr>
            <a:spLocks noGrp="1"/>
          </p:cNvSpPr>
          <p:nvPr>
            <p:ph idx="1"/>
          </p:nvPr>
        </p:nvSpPr>
        <p:spPr>
          <a:xfrm>
            <a:off x="558140" y="2241262"/>
            <a:ext cx="7968343" cy="561315"/>
          </a:xfrm>
          <a:solidFill>
            <a:srgbClr val="F6CB92"/>
          </a:solidFill>
          <a:scene3d>
            <a:camera prst="orthographicFront"/>
            <a:lightRig rig="threePt" dir="t"/>
          </a:scene3d>
          <a:sp3d>
            <a:bevelT prst="angle"/>
          </a:sp3d>
        </p:spPr>
        <p:txBody>
          <a:bodyPr>
            <a:normAutofit/>
          </a:bodyPr>
          <a:lstStyle/>
          <a:p>
            <a:pPr marL="0" indent="0">
              <a:buNone/>
            </a:pPr>
            <a:r>
              <a:rPr lang="ru-RU" sz="2400" dirty="0">
                <a:solidFill>
                  <a:schemeClr val="tx1">
                    <a:lumMod val="50000"/>
                    <a:lumOff val="50000"/>
                  </a:schemeClr>
                </a:solidFill>
                <a:latin typeface="Arial Narrow" panose="020B0606020202030204" pitchFamily="34" charset="0"/>
              </a:rPr>
              <a:t>Написать как можно больше названий произведений А. С. Грина</a:t>
            </a:r>
            <a:r>
              <a:rPr lang="ru-RU" sz="1800" dirty="0">
                <a:solidFill>
                  <a:schemeClr val="tx1">
                    <a:lumMod val="50000"/>
                    <a:lumOff val="50000"/>
                  </a:schemeClr>
                </a:solidFill>
                <a:latin typeface="Arial Narrow" panose="020B0606020202030204" pitchFamily="34" charset="0"/>
              </a:rPr>
              <a:t>.</a:t>
            </a:r>
          </a:p>
        </p:txBody>
      </p:sp>
      <p:sp>
        <p:nvSpPr>
          <p:cNvPr id="4" name="Прямоугольник 3"/>
          <p:cNvSpPr/>
          <p:nvPr/>
        </p:nvSpPr>
        <p:spPr>
          <a:xfrm>
            <a:off x="558140" y="3050499"/>
            <a:ext cx="7968343" cy="830997"/>
          </a:xfrm>
          <a:prstGeom prst="rect">
            <a:avLst/>
          </a:prstGeom>
          <a:solidFill>
            <a:srgbClr val="F6CB92"/>
          </a:solidFill>
          <a:scene3d>
            <a:camera prst="orthographicFront"/>
            <a:lightRig rig="threePt" dir="t"/>
          </a:scene3d>
          <a:sp3d>
            <a:bevelT prst="angle"/>
          </a:sp3d>
        </p:spPr>
        <p:txBody>
          <a:bodyPr wrap="square">
            <a:spAutoFit/>
          </a:bodyPr>
          <a:lstStyle/>
          <a:p>
            <a:r>
              <a:rPr lang="ru-RU" sz="2400" dirty="0">
                <a:solidFill>
                  <a:schemeClr val="tx1">
                    <a:lumMod val="50000"/>
                    <a:lumOff val="50000"/>
                  </a:schemeClr>
                </a:solidFill>
                <a:latin typeface="Arial Narrow" panose="020B0606020202030204" pitchFamily="34" charset="0"/>
              </a:rPr>
              <a:t>Команде, вспомнившей наибольшее число произведений, предоставляется право первой выбирать дорожку.</a:t>
            </a:r>
          </a:p>
        </p:txBody>
      </p:sp>
    </p:spTree>
    <p:extLst>
      <p:ext uri="{BB962C8B-B14F-4D97-AF65-F5344CB8AC3E}">
        <p14:creationId xmlns:p14="http://schemas.microsoft.com/office/powerpoint/2010/main" val="6479474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Управляющая кнопка: возврат 1">
            <a:hlinkClick r:id="" action="ppaction://hlinkshowjump?jump=lastslideviewed" highlightClick="1"/>
          </p:cNvPr>
          <p:cNvSpPr/>
          <p:nvPr/>
        </p:nvSpPr>
        <p:spPr>
          <a:xfrm>
            <a:off x="487680" y="5775960"/>
            <a:ext cx="1097280" cy="853440"/>
          </a:xfrm>
          <a:prstGeom prst="actionButtonReturn">
            <a:avLst/>
          </a:prstGeom>
          <a:solidFill>
            <a:srgbClr val="F6CB9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Прямоугольник 2"/>
          <p:cNvSpPr/>
          <p:nvPr/>
        </p:nvSpPr>
        <p:spPr>
          <a:xfrm>
            <a:off x="1036320" y="756304"/>
            <a:ext cx="7653403" cy="4401205"/>
          </a:xfrm>
          <a:prstGeom prst="rect">
            <a:avLst/>
          </a:prstGeom>
          <a:solidFill>
            <a:srgbClr val="F6CB92"/>
          </a:solidFill>
          <a:scene3d>
            <a:camera prst="orthographicFront"/>
            <a:lightRig rig="threePt" dir="t"/>
          </a:scene3d>
          <a:sp3d>
            <a:bevelT prst="angle"/>
          </a:sp3d>
        </p:spPr>
        <p:txBody>
          <a:bodyPr wrap="square" anchor="ctr">
            <a:spAutoFit/>
          </a:bodyPr>
          <a:lstStyle/>
          <a:p>
            <a:pPr algn="ctr"/>
            <a:r>
              <a:rPr lang="ru-RU" sz="2800" dirty="0" err="1">
                <a:solidFill>
                  <a:schemeClr val="tx1">
                    <a:lumMod val="50000"/>
                    <a:lumOff val="50000"/>
                  </a:schemeClr>
                </a:solidFill>
                <a:latin typeface="Arial Narrow" panose="020B0606020202030204" pitchFamily="34" charset="0"/>
              </a:rPr>
              <a:t>Галеран</a:t>
            </a:r>
            <a:r>
              <a:rPr lang="ru-RU" sz="2800" dirty="0">
                <a:solidFill>
                  <a:schemeClr val="tx1">
                    <a:lumMod val="50000"/>
                    <a:lumOff val="50000"/>
                  </a:schemeClr>
                </a:solidFill>
                <a:latin typeface="Arial Narrow" panose="020B0606020202030204" pitchFamily="34" charset="0"/>
              </a:rPr>
              <a:t> в разговоре с </a:t>
            </a:r>
            <a:r>
              <a:rPr lang="ru-RU" sz="2800" dirty="0" err="1">
                <a:solidFill>
                  <a:schemeClr val="tx1">
                    <a:lumMod val="50000"/>
                    <a:lumOff val="50000"/>
                  </a:schemeClr>
                </a:solidFill>
                <a:latin typeface="Arial Narrow" panose="020B0606020202030204" pitchFamily="34" charset="0"/>
              </a:rPr>
              <a:t>Роэн</a:t>
            </a:r>
            <a:r>
              <a:rPr lang="ru-RU" sz="2800" dirty="0">
                <a:solidFill>
                  <a:schemeClr val="tx1">
                    <a:lumMod val="50000"/>
                    <a:lumOff val="50000"/>
                  </a:schemeClr>
                </a:solidFill>
                <a:latin typeface="Arial Narrow" panose="020B0606020202030204" pitchFamily="34" charset="0"/>
              </a:rPr>
              <a:t> и Элли сказал о </a:t>
            </a:r>
            <a:r>
              <a:rPr lang="ru-RU" sz="2800" dirty="0" err="1">
                <a:solidFill>
                  <a:schemeClr val="tx1">
                    <a:lumMod val="50000"/>
                    <a:lumOff val="50000"/>
                  </a:schemeClr>
                </a:solidFill>
                <a:latin typeface="Arial Narrow" panose="020B0606020202030204" pitchFamily="34" charset="0"/>
              </a:rPr>
              <a:t>Давенанте</a:t>
            </a:r>
            <a:r>
              <a:rPr lang="ru-RU" sz="2800" dirty="0">
                <a:solidFill>
                  <a:schemeClr val="tx1">
                    <a:lumMod val="50000"/>
                    <a:lumOff val="50000"/>
                  </a:schemeClr>
                </a:solidFill>
                <a:latin typeface="Arial Narrow" panose="020B0606020202030204" pitchFamily="34" charset="0"/>
              </a:rPr>
              <a:t> </a:t>
            </a:r>
            <a:r>
              <a:rPr lang="ru-RU" sz="2800" dirty="0" err="1">
                <a:solidFill>
                  <a:schemeClr val="tx1">
                    <a:lumMod val="50000"/>
                    <a:lumOff val="50000"/>
                  </a:schemeClr>
                </a:solidFill>
                <a:latin typeface="Arial Narrow" panose="020B0606020202030204" pitchFamily="34" charset="0"/>
              </a:rPr>
              <a:t>следующее:"Он</a:t>
            </a:r>
            <a:r>
              <a:rPr lang="ru-RU" sz="2800" dirty="0">
                <a:solidFill>
                  <a:schemeClr val="tx1">
                    <a:lumMod val="50000"/>
                    <a:lumOff val="50000"/>
                  </a:schemeClr>
                </a:solidFill>
                <a:latin typeface="Arial Narrow" panose="020B0606020202030204" pitchFamily="34" charset="0"/>
              </a:rPr>
              <a:t> очень способный, хороший мальчик, сирота, сын адвоката. Ваш отец имеет большие связи. Лишь поверхностное усилие с его стороны могло бы дать </a:t>
            </a:r>
            <a:r>
              <a:rPr lang="ru-RU" sz="2800" dirty="0" err="1">
                <a:solidFill>
                  <a:schemeClr val="tx1">
                    <a:lumMod val="50000"/>
                    <a:lumOff val="50000"/>
                  </a:schemeClr>
                </a:solidFill>
                <a:latin typeface="Arial Narrow" panose="020B0606020202030204" pitchFamily="34" charset="0"/>
              </a:rPr>
              <a:t>Давенанту</a:t>
            </a:r>
            <a:r>
              <a:rPr lang="ru-RU" sz="2800" dirty="0">
                <a:solidFill>
                  <a:schemeClr val="tx1">
                    <a:lumMod val="50000"/>
                    <a:lumOff val="50000"/>
                  </a:schemeClr>
                </a:solidFill>
                <a:latin typeface="Arial Narrow" panose="020B0606020202030204" pitchFamily="34" charset="0"/>
              </a:rPr>
              <a:t> занятие, более отвечающее его качествам, чем работа в кафе". Сёстры действительно решают оказать юноше поддержку и приглашают его прийти завтра к себе в дом для встречи с их отцом. По какому адресу </a:t>
            </a:r>
            <a:r>
              <a:rPr lang="ru-RU" sz="2800" dirty="0" err="1">
                <a:solidFill>
                  <a:schemeClr val="tx1">
                    <a:lumMod val="50000"/>
                    <a:lumOff val="50000"/>
                  </a:schemeClr>
                </a:solidFill>
                <a:latin typeface="Arial Narrow" panose="020B0606020202030204" pitchFamily="34" charset="0"/>
              </a:rPr>
              <a:t>Давенант</a:t>
            </a:r>
            <a:r>
              <a:rPr lang="ru-RU" sz="2800" dirty="0">
                <a:solidFill>
                  <a:schemeClr val="tx1">
                    <a:lumMod val="50000"/>
                    <a:lumOff val="50000"/>
                  </a:schemeClr>
                </a:solidFill>
                <a:latin typeface="Arial Narrow" panose="020B0606020202030204" pitchFamily="34" charset="0"/>
              </a:rPr>
              <a:t> должен был прийти?</a:t>
            </a:r>
          </a:p>
        </p:txBody>
      </p:sp>
    </p:spTree>
    <p:extLst>
      <p:ext uri="{BB962C8B-B14F-4D97-AF65-F5344CB8AC3E}">
        <p14:creationId xmlns:p14="http://schemas.microsoft.com/office/powerpoint/2010/main" val="5481283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Управляющая кнопка: возврат 1">
            <a:hlinkClick r:id="" action="ppaction://hlinkshowjump?jump=lastslideviewed" highlightClick="1"/>
          </p:cNvPr>
          <p:cNvSpPr/>
          <p:nvPr/>
        </p:nvSpPr>
        <p:spPr>
          <a:xfrm>
            <a:off x="381000" y="5913120"/>
            <a:ext cx="1158240" cy="792480"/>
          </a:xfrm>
          <a:prstGeom prst="actionButtonReturn">
            <a:avLst/>
          </a:prstGeom>
          <a:solidFill>
            <a:srgbClr val="F6CB9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Прямоугольник 2"/>
          <p:cNvSpPr/>
          <p:nvPr/>
        </p:nvSpPr>
        <p:spPr>
          <a:xfrm>
            <a:off x="1352811" y="2052092"/>
            <a:ext cx="7214992" cy="1384995"/>
          </a:xfrm>
          <a:prstGeom prst="rect">
            <a:avLst/>
          </a:prstGeom>
          <a:solidFill>
            <a:srgbClr val="F6CB92"/>
          </a:solidFill>
          <a:scene3d>
            <a:camera prst="orthographicFront"/>
            <a:lightRig rig="threePt" dir="t"/>
          </a:scene3d>
          <a:sp3d>
            <a:bevelT prst="angle"/>
          </a:sp3d>
        </p:spPr>
        <p:txBody>
          <a:bodyPr wrap="square" anchor="ctr">
            <a:spAutoFit/>
          </a:bodyPr>
          <a:lstStyle/>
          <a:p>
            <a:pPr algn="ctr"/>
            <a:r>
              <a:rPr lang="ru-RU" sz="2800" dirty="0">
                <a:solidFill>
                  <a:schemeClr val="tx1">
                    <a:lumMod val="50000"/>
                    <a:lumOff val="50000"/>
                  </a:schemeClr>
                </a:solidFill>
                <a:latin typeface="Arial Narrow" panose="020B0606020202030204" pitchFamily="34" charset="0"/>
              </a:rPr>
              <a:t>Из какого романа Александра Грина следующая цитата: «Где слабый ненавидит — сильный уничтожает»</a:t>
            </a:r>
          </a:p>
        </p:txBody>
      </p:sp>
    </p:spTree>
    <p:extLst>
      <p:ext uri="{BB962C8B-B14F-4D97-AF65-F5344CB8AC3E}">
        <p14:creationId xmlns:p14="http://schemas.microsoft.com/office/powerpoint/2010/main" val="27236079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Управляющая кнопка: возврат 1">
            <a:hlinkClick r:id="" action="ppaction://hlinkshowjump?jump=lastslideviewed" highlightClick="1"/>
          </p:cNvPr>
          <p:cNvSpPr/>
          <p:nvPr/>
        </p:nvSpPr>
        <p:spPr>
          <a:xfrm>
            <a:off x="472440" y="5821680"/>
            <a:ext cx="1112520" cy="838200"/>
          </a:xfrm>
          <a:prstGeom prst="actionButtonReturn">
            <a:avLst/>
          </a:prstGeom>
          <a:solidFill>
            <a:srgbClr val="F6CB9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Прямоугольник 2"/>
          <p:cNvSpPr/>
          <p:nvPr/>
        </p:nvSpPr>
        <p:spPr>
          <a:xfrm>
            <a:off x="1114268" y="1924709"/>
            <a:ext cx="7390905" cy="1384995"/>
          </a:xfrm>
          <a:prstGeom prst="rect">
            <a:avLst/>
          </a:prstGeom>
          <a:solidFill>
            <a:srgbClr val="F6CB92"/>
          </a:solidFill>
          <a:scene3d>
            <a:camera prst="orthographicFront"/>
            <a:lightRig rig="threePt" dir="t"/>
          </a:scene3d>
          <a:sp3d>
            <a:bevelT prst="angle"/>
          </a:sp3d>
        </p:spPr>
        <p:txBody>
          <a:bodyPr wrap="square" anchor="ctr">
            <a:spAutoFit/>
          </a:bodyPr>
          <a:lstStyle/>
          <a:p>
            <a:pPr algn="ctr"/>
            <a:r>
              <a:rPr lang="ru-RU" sz="2800" dirty="0">
                <a:solidFill>
                  <a:schemeClr val="tx1">
                    <a:lumMod val="50000"/>
                    <a:lumOff val="50000"/>
                  </a:schemeClr>
                </a:solidFill>
                <a:latin typeface="Arial Narrow" panose="020B0606020202030204" pitchFamily="34" charset="0"/>
              </a:rPr>
              <a:t>В меню кафе «Отвращение» можно было найти позицию под названием «Тартинки с гвоздями». Что же это было за блюдо?</a:t>
            </a:r>
          </a:p>
        </p:txBody>
      </p:sp>
    </p:spTree>
    <p:extLst>
      <p:ext uri="{BB962C8B-B14F-4D97-AF65-F5344CB8AC3E}">
        <p14:creationId xmlns:p14="http://schemas.microsoft.com/office/powerpoint/2010/main" val="14415295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Управляющая кнопка: возврат 1">
            <a:hlinkClick r:id="" action="ppaction://hlinkshowjump?jump=lastslideviewed" highlightClick="1"/>
          </p:cNvPr>
          <p:cNvSpPr/>
          <p:nvPr/>
        </p:nvSpPr>
        <p:spPr>
          <a:xfrm>
            <a:off x="335280" y="5821680"/>
            <a:ext cx="1082040" cy="822960"/>
          </a:xfrm>
          <a:prstGeom prst="actionButtonReturn">
            <a:avLst/>
          </a:prstGeom>
          <a:solidFill>
            <a:srgbClr val="F6CB9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Прямоугольник 2"/>
          <p:cNvSpPr/>
          <p:nvPr/>
        </p:nvSpPr>
        <p:spPr>
          <a:xfrm>
            <a:off x="1114268" y="2120824"/>
            <a:ext cx="7023891" cy="1384995"/>
          </a:xfrm>
          <a:prstGeom prst="rect">
            <a:avLst/>
          </a:prstGeom>
          <a:solidFill>
            <a:srgbClr val="F6CB92"/>
          </a:solidFill>
          <a:scene3d>
            <a:camera prst="orthographicFront"/>
            <a:lightRig rig="threePt" dir="t"/>
          </a:scene3d>
          <a:sp3d>
            <a:bevelT prst="angle"/>
          </a:sp3d>
        </p:spPr>
        <p:txBody>
          <a:bodyPr wrap="square" anchor="ctr">
            <a:spAutoFit/>
          </a:bodyPr>
          <a:lstStyle/>
          <a:p>
            <a:pPr algn="ctr"/>
            <a:r>
              <a:rPr lang="ru-RU" sz="2800" dirty="0">
                <a:solidFill>
                  <a:schemeClr val="tx1">
                    <a:lumMod val="50000"/>
                    <a:lumOff val="50000"/>
                  </a:schemeClr>
                </a:solidFill>
                <a:latin typeface="Arial Narrow" panose="020B0606020202030204" pitchFamily="34" charset="0"/>
              </a:rPr>
              <a:t>Однажды, когда </a:t>
            </a:r>
            <a:r>
              <a:rPr lang="ru-RU" sz="2800" dirty="0" err="1">
                <a:solidFill>
                  <a:schemeClr val="tx1">
                    <a:lumMod val="50000"/>
                    <a:lumOff val="50000"/>
                  </a:schemeClr>
                </a:solidFill>
                <a:latin typeface="Arial Narrow" panose="020B0606020202030204" pitchFamily="34" charset="0"/>
              </a:rPr>
              <a:t>Давенант</a:t>
            </a:r>
            <a:r>
              <a:rPr lang="ru-RU" sz="2800" dirty="0">
                <a:solidFill>
                  <a:schemeClr val="tx1">
                    <a:lumMod val="50000"/>
                    <a:lumOff val="50000"/>
                  </a:schemeClr>
                </a:solidFill>
                <a:latin typeface="Arial Narrow" panose="020B0606020202030204" pitchFamily="34" charset="0"/>
              </a:rPr>
              <a:t> был на приёме в доме </a:t>
            </a:r>
            <a:r>
              <a:rPr lang="ru-RU" sz="2800" dirty="0" err="1">
                <a:solidFill>
                  <a:schemeClr val="tx1">
                    <a:lumMod val="50000"/>
                    <a:lumOff val="50000"/>
                  </a:schemeClr>
                </a:solidFill>
                <a:latin typeface="Arial Narrow" panose="020B0606020202030204" pitchFamily="34" charset="0"/>
              </a:rPr>
              <a:t>Футрозов</a:t>
            </a:r>
            <a:r>
              <a:rPr lang="ru-RU" sz="2800" dirty="0">
                <a:solidFill>
                  <a:schemeClr val="tx1">
                    <a:lumMod val="50000"/>
                    <a:lumOff val="50000"/>
                  </a:schemeClr>
                </a:solidFill>
                <a:latin typeface="Arial Narrow" panose="020B0606020202030204" pitchFamily="34" charset="0"/>
              </a:rPr>
              <a:t>, Элли предложила ему игру. Что это была за игра и кто победил в ней?</a:t>
            </a:r>
          </a:p>
        </p:txBody>
      </p:sp>
    </p:spTree>
    <p:extLst>
      <p:ext uri="{BB962C8B-B14F-4D97-AF65-F5344CB8AC3E}">
        <p14:creationId xmlns:p14="http://schemas.microsoft.com/office/powerpoint/2010/main" val="23898788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Управляющая кнопка: возврат 1">
            <a:hlinkClick r:id="" action="ppaction://hlinkshowjump?jump=lastslideviewed" highlightClick="1"/>
          </p:cNvPr>
          <p:cNvSpPr/>
          <p:nvPr/>
        </p:nvSpPr>
        <p:spPr>
          <a:xfrm>
            <a:off x="335280" y="5821680"/>
            <a:ext cx="1082040" cy="822960"/>
          </a:xfrm>
          <a:prstGeom prst="actionButtonReturn">
            <a:avLst/>
          </a:prstGeom>
          <a:solidFill>
            <a:srgbClr val="F6CB9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Прямоугольник 2"/>
          <p:cNvSpPr/>
          <p:nvPr/>
        </p:nvSpPr>
        <p:spPr>
          <a:xfrm>
            <a:off x="1114268" y="1905380"/>
            <a:ext cx="7023891" cy="1815882"/>
          </a:xfrm>
          <a:prstGeom prst="rect">
            <a:avLst/>
          </a:prstGeom>
          <a:solidFill>
            <a:srgbClr val="F6CB92"/>
          </a:solidFill>
          <a:scene3d>
            <a:camera prst="orthographicFront"/>
            <a:lightRig rig="threePt" dir="t"/>
          </a:scene3d>
          <a:sp3d>
            <a:bevelT prst="angle"/>
          </a:sp3d>
        </p:spPr>
        <p:txBody>
          <a:bodyPr wrap="square" anchor="ctr">
            <a:spAutoFit/>
          </a:bodyPr>
          <a:lstStyle/>
          <a:p>
            <a:pPr algn="ctr"/>
            <a:r>
              <a:rPr lang="ru-RU" sz="2800" dirty="0">
                <a:solidFill>
                  <a:schemeClr val="tx1">
                    <a:lumMod val="50000"/>
                    <a:lumOff val="50000"/>
                  </a:schemeClr>
                </a:solidFill>
                <a:latin typeface="Arial Narrow" panose="020B0606020202030204" pitchFamily="34" charset="0"/>
              </a:rPr>
              <a:t>Во всех произведениях Александра Грина главные герои по-своему уникальны.</a:t>
            </a:r>
          </a:p>
          <a:p>
            <a:pPr algn="ctr"/>
            <a:r>
              <a:rPr lang="ru-RU" sz="2800" dirty="0">
                <a:solidFill>
                  <a:schemeClr val="tx1">
                    <a:lumMod val="50000"/>
                    <a:lumOff val="50000"/>
                  </a:schemeClr>
                </a:solidFill>
                <a:latin typeface="Arial Narrow" panose="020B0606020202030204" pitchFamily="34" charset="0"/>
              </a:rPr>
              <a:t>В каком его произведении главный герой имеет способность летать?</a:t>
            </a:r>
          </a:p>
        </p:txBody>
      </p:sp>
    </p:spTree>
    <p:extLst>
      <p:ext uri="{BB962C8B-B14F-4D97-AF65-F5344CB8AC3E}">
        <p14:creationId xmlns:p14="http://schemas.microsoft.com/office/powerpoint/2010/main" val="5798310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Управляющая кнопка: возврат 1">
            <a:hlinkClick r:id="" action="ppaction://hlinkshowjump?jump=lastslideviewed" highlightClick="1"/>
          </p:cNvPr>
          <p:cNvSpPr/>
          <p:nvPr/>
        </p:nvSpPr>
        <p:spPr>
          <a:xfrm>
            <a:off x="365760" y="5928360"/>
            <a:ext cx="1082040" cy="777240"/>
          </a:xfrm>
          <a:prstGeom prst="actionButtonReturn">
            <a:avLst/>
          </a:prstGeom>
          <a:solidFill>
            <a:srgbClr val="F6CB9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Прямоугольник 2"/>
          <p:cNvSpPr/>
          <p:nvPr/>
        </p:nvSpPr>
        <p:spPr>
          <a:xfrm>
            <a:off x="1114268" y="2239168"/>
            <a:ext cx="7051324" cy="1384995"/>
          </a:xfrm>
          <a:prstGeom prst="rect">
            <a:avLst/>
          </a:prstGeom>
          <a:solidFill>
            <a:srgbClr val="F6CB92"/>
          </a:solidFill>
          <a:scene3d>
            <a:camera prst="orthographicFront"/>
            <a:lightRig rig="threePt" dir="t"/>
          </a:scene3d>
          <a:sp3d>
            <a:bevelT prst="angle"/>
          </a:sp3d>
        </p:spPr>
        <p:txBody>
          <a:bodyPr wrap="square" anchor="ctr">
            <a:spAutoFit/>
          </a:bodyPr>
          <a:lstStyle/>
          <a:p>
            <a:pPr algn="ctr"/>
            <a:r>
              <a:rPr lang="ru-RU" sz="2800" dirty="0">
                <a:solidFill>
                  <a:schemeClr val="bg1">
                    <a:lumMod val="50000"/>
                  </a:schemeClr>
                </a:solidFill>
                <a:latin typeface="Arial Narrow" panose="020B0606020202030204" pitchFamily="34" charset="0"/>
              </a:rPr>
              <a:t>Завершающая строчка в романе "Бегущая по волнам" принадлежит </a:t>
            </a:r>
            <a:r>
              <a:rPr lang="ru-RU" sz="2800" dirty="0" err="1">
                <a:solidFill>
                  <a:schemeClr val="bg1">
                    <a:lumMod val="50000"/>
                  </a:schemeClr>
                </a:solidFill>
                <a:latin typeface="Arial Narrow" panose="020B0606020202030204" pitchFamily="34" charset="0"/>
              </a:rPr>
              <a:t>Фрези</a:t>
            </a:r>
            <a:r>
              <a:rPr lang="ru-RU" sz="2800" dirty="0">
                <a:solidFill>
                  <a:schemeClr val="bg1">
                    <a:lumMod val="50000"/>
                  </a:schemeClr>
                </a:solidFill>
                <a:latin typeface="Arial Narrow" panose="020B0606020202030204" pitchFamily="34" charset="0"/>
              </a:rPr>
              <a:t> Грант. Как она звучит?</a:t>
            </a:r>
            <a:endParaRPr lang="ru-RU" sz="2000" dirty="0">
              <a:solidFill>
                <a:schemeClr val="bg1">
                  <a:lumMod val="50000"/>
                </a:schemeClr>
              </a:solidFill>
              <a:latin typeface="Arial Narrow" panose="020B0606020202030204" pitchFamily="34" charset="0"/>
            </a:endParaRPr>
          </a:p>
        </p:txBody>
      </p:sp>
    </p:spTree>
    <p:extLst>
      <p:ext uri="{BB962C8B-B14F-4D97-AF65-F5344CB8AC3E}">
        <p14:creationId xmlns:p14="http://schemas.microsoft.com/office/powerpoint/2010/main" val="185274298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Управляющая кнопка: возврат 1">
            <a:hlinkClick r:id="" action="ppaction://hlinkshowjump?jump=lastslideviewed" highlightClick="1"/>
          </p:cNvPr>
          <p:cNvSpPr/>
          <p:nvPr/>
        </p:nvSpPr>
        <p:spPr>
          <a:xfrm>
            <a:off x="365760" y="5928360"/>
            <a:ext cx="1082040" cy="777240"/>
          </a:xfrm>
          <a:prstGeom prst="actionButtonReturn">
            <a:avLst/>
          </a:prstGeom>
          <a:solidFill>
            <a:srgbClr val="F6CB9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Прямоугольник 2"/>
          <p:cNvSpPr/>
          <p:nvPr/>
        </p:nvSpPr>
        <p:spPr>
          <a:xfrm>
            <a:off x="1114268" y="1259052"/>
            <a:ext cx="7023891" cy="3108543"/>
          </a:xfrm>
          <a:prstGeom prst="rect">
            <a:avLst/>
          </a:prstGeom>
          <a:solidFill>
            <a:srgbClr val="F6CB92"/>
          </a:solidFill>
          <a:scene3d>
            <a:camera prst="orthographicFront"/>
            <a:lightRig rig="threePt" dir="t"/>
          </a:scene3d>
          <a:sp3d>
            <a:bevelT prst="angle"/>
          </a:sp3d>
        </p:spPr>
        <p:txBody>
          <a:bodyPr wrap="square" anchor="ctr">
            <a:spAutoFit/>
          </a:bodyPr>
          <a:lstStyle/>
          <a:p>
            <a:pPr algn="ctr"/>
            <a:r>
              <a:rPr lang="ru-RU" sz="2800" dirty="0">
                <a:solidFill>
                  <a:schemeClr val="tx1">
                    <a:lumMod val="50000"/>
                    <a:lumOff val="50000"/>
                  </a:schemeClr>
                </a:solidFill>
                <a:latin typeface="Arial Narrow" panose="020B0606020202030204" pitchFamily="34" charset="0"/>
              </a:rPr>
              <a:t>Мысли о Друде не оставляли Руну даже после ее переезда, превратившись в настоящую паранойю. К ней приходит незнакомец с предложением убить Друда, и измученная от своих мыслей Руна, не долго думая, соглашается и даже дает деньги на убийство. Удается ли незнакомцу убить Друда?</a:t>
            </a:r>
          </a:p>
        </p:txBody>
      </p:sp>
    </p:spTree>
    <p:extLst>
      <p:ext uri="{BB962C8B-B14F-4D97-AF65-F5344CB8AC3E}">
        <p14:creationId xmlns:p14="http://schemas.microsoft.com/office/powerpoint/2010/main" val="38184313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Управляющая кнопка: возврат 1">
            <a:hlinkClick r:id="" action="ppaction://hlinkshowjump?jump=lastslideviewed" highlightClick="1"/>
          </p:cNvPr>
          <p:cNvSpPr/>
          <p:nvPr/>
        </p:nvSpPr>
        <p:spPr>
          <a:xfrm>
            <a:off x="365760" y="5928360"/>
            <a:ext cx="1082040" cy="777240"/>
          </a:xfrm>
          <a:prstGeom prst="actionButtonReturn">
            <a:avLst/>
          </a:prstGeom>
          <a:solidFill>
            <a:srgbClr val="F6CB9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Прямоугольник 2"/>
          <p:cNvSpPr/>
          <p:nvPr/>
        </p:nvSpPr>
        <p:spPr>
          <a:xfrm>
            <a:off x="1114268" y="828165"/>
            <a:ext cx="7023891" cy="3970318"/>
          </a:xfrm>
          <a:prstGeom prst="rect">
            <a:avLst/>
          </a:prstGeom>
          <a:solidFill>
            <a:srgbClr val="F6CB92"/>
          </a:solidFill>
          <a:scene3d>
            <a:camera prst="orthographicFront"/>
            <a:lightRig rig="threePt" dir="t"/>
          </a:scene3d>
          <a:sp3d>
            <a:bevelT prst="angle"/>
          </a:sp3d>
        </p:spPr>
        <p:txBody>
          <a:bodyPr wrap="square" anchor="ctr">
            <a:spAutoFit/>
          </a:bodyPr>
          <a:lstStyle/>
          <a:p>
            <a:pPr algn="ctr"/>
            <a:r>
              <a:rPr lang="ru-RU" sz="2800" dirty="0">
                <a:solidFill>
                  <a:schemeClr val="tx1">
                    <a:lumMod val="50000"/>
                    <a:lumOff val="50000"/>
                  </a:schemeClr>
                </a:solidFill>
                <a:latin typeface="Arial Narrow" panose="020B0606020202030204" pitchFamily="34" charset="0"/>
              </a:rPr>
              <a:t>Во время плавания между Томасом и Гезом (герои романа «Бегущая по волнам») произошла ссора, в результате которой Томас оказался в открытом море на лодке со странной молодой женщиной. Она представилась как </a:t>
            </a:r>
            <a:r>
              <a:rPr lang="ru-RU" sz="2800" dirty="0" err="1">
                <a:solidFill>
                  <a:schemeClr val="tx1">
                    <a:lumMod val="50000"/>
                    <a:lumOff val="50000"/>
                  </a:schemeClr>
                </a:solidFill>
                <a:latin typeface="Arial Narrow" panose="020B0606020202030204" pitchFamily="34" charset="0"/>
              </a:rPr>
              <a:t>Фрези</a:t>
            </a:r>
            <a:r>
              <a:rPr lang="ru-RU" sz="2800" dirty="0">
                <a:solidFill>
                  <a:schemeClr val="tx1">
                    <a:lumMod val="50000"/>
                    <a:lumOff val="50000"/>
                  </a:schemeClr>
                </a:solidFill>
                <a:latin typeface="Arial Narrow" panose="020B0606020202030204" pitchFamily="34" charset="0"/>
              </a:rPr>
              <a:t> Грант, и мужчина узнал голос, который так поразил его. Она дала Томасу чёткие инструкции о том, как поступать дальше. Что потом сделала эта женщина?</a:t>
            </a:r>
          </a:p>
        </p:txBody>
      </p:sp>
    </p:spTree>
    <p:extLst>
      <p:ext uri="{BB962C8B-B14F-4D97-AF65-F5344CB8AC3E}">
        <p14:creationId xmlns:p14="http://schemas.microsoft.com/office/powerpoint/2010/main" val="13124723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Управляющая кнопка: возврат 1">
            <a:hlinkClick r:id="" action="ppaction://hlinkshowjump?jump=lastslideviewed" highlightClick="1"/>
          </p:cNvPr>
          <p:cNvSpPr/>
          <p:nvPr/>
        </p:nvSpPr>
        <p:spPr>
          <a:xfrm>
            <a:off x="365760" y="5928360"/>
            <a:ext cx="1082040" cy="777240"/>
          </a:xfrm>
          <a:prstGeom prst="actionButtonReturn">
            <a:avLst/>
          </a:prstGeom>
          <a:solidFill>
            <a:srgbClr val="F6CB9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Прямоугольник 2"/>
          <p:cNvSpPr/>
          <p:nvPr/>
        </p:nvSpPr>
        <p:spPr>
          <a:xfrm>
            <a:off x="1114268" y="1905382"/>
            <a:ext cx="7023891" cy="1815882"/>
          </a:xfrm>
          <a:prstGeom prst="rect">
            <a:avLst/>
          </a:prstGeom>
          <a:solidFill>
            <a:srgbClr val="F6CB92"/>
          </a:solidFill>
          <a:scene3d>
            <a:camera prst="orthographicFront"/>
            <a:lightRig rig="threePt" dir="t"/>
          </a:scene3d>
          <a:sp3d>
            <a:bevelT prst="angle"/>
          </a:sp3d>
        </p:spPr>
        <p:txBody>
          <a:bodyPr wrap="square" anchor="ctr">
            <a:spAutoFit/>
          </a:bodyPr>
          <a:lstStyle/>
          <a:p>
            <a:pPr algn="ctr"/>
            <a:r>
              <a:rPr lang="ru-RU" sz="2800" dirty="0">
                <a:solidFill>
                  <a:schemeClr val="tx1">
                    <a:lumMod val="50000"/>
                    <a:lumOff val="50000"/>
                  </a:schemeClr>
                </a:solidFill>
                <a:latin typeface="Arial Narrow" panose="020B0606020202030204" pitchFamily="34" charset="0"/>
              </a:rPr>
              <a:t>По пути на юг Гарвея подобрало другое судно, как и говорила таинственная </a:t>
            </a:r>
            <a:r>
              <a:rPr lang="ru-RU" sz="2800" dirty="0" err="1">
                <a:solidFill>
                  <a:schemeClr val="tx1">
                    <a:lumMod val="50000"/>
                    <a:lumOff val="50000"/>
                  </a:schemeClr>
                </a:solidFill>
                <a:latin typeface="Arial Narrow" panose="020B0606020202030204" pitchFamily="34" charset="0"/>
              </a:rPr>
              <a:t>Фрези</a:t>
            </a:r>
            <a:r>
              <a:rPr lang="ru-RU" sz="2800" dirty="0">
                <a:solidFill>
                  <a:schemeClr val="tx1">
                    <a:lumMod val="50000"/>
                    <a:lumOff val="50000"/>
                  </a:schemeClr>
                </a:solidFill>
                <a:latin typeface="Arial Narrow" panose="020B0606020202030204" pitchFamily="34" charset="0"/>
              </a:rPr>
              <a:t>. На корабле состоялось знакомство. С кем познакомился Гарвей?</a:t>
            </a:r>
          </a:p>
        </p:txBody>
      </p:sp>
    </p:spTree>
    <p:extLst>
      <p:ext uri="{BB962C8B-B14F-4D97-AF65-F5344CB8AC3E}">
        <p14:creationId xmlns:p14="http://schemas.microsoft.com/office/powerpoint/2010/main" val="6403060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Управляющая кнопка: возврат 1">
            <a:hlinkClick r:id="" action="ppaction://hlinkshowjump?jump=lastslideviewed" highlightClick="1"/>
          </p:cNvPr>
          <p:cNvSpPr/>
          <p:nvPr/>
        </p:nvSpPr>
        <p:spPr>
          <a:xfrm>
            <a:off x="365760" y="5928360"/>
            <a:ext cx="1082040" cy="777240"/>
          </a:xfrm>
          <a:prstGeom prst="actionButtonReturn">
            <a:avLst/>
          </a:prstGeom>
          <a:solidFill>
            <a:srgbClr val="F6CB9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Прямоугольник 2"/>
          <p:cNvSpPr/>
          <p:nvPr/>
        </p:nvSpPr>
        <p:spPr>
          <a:xfrm>
            <a:off x="1114268" y="2336270"/>
            <a:ext cx="7023891" cy="954107"/>
          </a:xfrm>
          <a:prstGeom prst="rect">
            <a:avLst/>
          </a:prstGeom>
          <a:solidFill>
            <a:srgbClr val="F6CB92"/>
          </a:solidFill>
          <a:scene3d>
            <a:camera prst="orthographicFront"/>
            <a:lightRig rig="threePt" dir="t"/>
          </a:scene3d>
          <a:sp3d>
            <a:bevelT prst="angle"/>
          </a:sp3d>
        </p:spPr>
        <p:txBody>
          <a:bodyPr wrap="square" anchor="ctr">
            <a:spAutoFit/>
          </a:bodyPr>
          <a:lstStyle/>
          <a:p>
            <a:pPr algn="ctr"/>
            <a:r>
              <a:rPr lang="ru-RU" sz="2800">
                <a:solidFill>
                  <a:schemeClr val="tx1">
                    <a:lumMod val="50000"/>
                    <a:lumOff val="50000"/>
                  </a:schemeClr>
                </a:solidFill>
                <a:latin typeface="Arial Narrow" panose="020B0606020202030204" pitchFamily="34" charset="0"/>
              </a:rPr>
              <a:t>По какой причине Томас Гарвей был вынужден остановиться в Лиссе?</a:t>
            </a:r>
            <a:endParaRPr lang="ru-RU" sz="2800" dirty="0">
              <a:solidFill>
                <a:schemeClr val="tx1">
                  <a:lumMod val="50000"/>
                  <a:lumOff val="50000"/>
                </a:schemeClr>
              </a:solidFill>
              <a:latin typeface="Arial Narrow" panose="020B0606020202030204" pitchFamily="34" charset="0"/>
            </a:endParaRPr>
          </a:p>
        </p:txBody>
      </p:sp>
    </p:spTree>
    <p:extLst>
      <p:ext uri="{BB962C8B-B14F-4D97-AF65-F5344CB8AC3E}">
        <p14:creationId xmlns:p14="http://schemas.microsoft.com/office/powerpoint/2010/main" val="2460327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4" name="TextBox 3">
            <a:hlinkClick r:id="rId3" action="ppaction://hlinksldjump"/>
          </p:cNvPr>
          <p:cNvSpPr txBox="1"/>
          <p:nvPr/>
        </p:nvSpPr>
        <p:spPr>
          <a:xfrm>
            <a:off x="1193223" y="1019784"/>
            <a:ext cx="3810227" cy="646331"/>
          </a:xfrm>
          <a:prstGeom prst="rect">
            <a:avLst/>
          </a:prstGeom>
          <a:solidFill>
            <a:srgbClr val="F6CB92"/>
          </a:solidFill>
          <a:scene3d>
            <a:camera prst="orthographicFront"/>
            <a:lightRig rig="threePt" dir="t"/>
          </a:scene3d>
          <a:sp3d>
            <a:bevelT prst="angle"/>
          </a:sp3d>
        </p:spPr>
        <p:txBody>
          <a:bodyPr wrap="square" rtlCol="0">
            <a:spAutoFit/>
          </a:bodyPr>
          <a:lstStyle/>
          <a:p>
            <a:pPr algn="ctr"/>
            <a:r>
              <a:rPr lang="ru-RU" sz="3600" dirty="0">
                <a:solidFill>
                  <a:schemeClr val="tx1">
                    <a:lumMod val="50000"/>
                    <a:lumOff val="50000"/>
                  </a:schemeClr>
                </a:solidFill>
                <a:latin typeface="Arial Narrow" panose="020B0606020202030204" pitchFamily="34" charset="0"/>
              </a:rPr>
              <a:t>Псевдоним</a:t>
            </a:r>
          </a:p>
        </p:txBody>
      </p:sp>
      <p:sp>
        <p:nvSpPr>
          <p:cNvPr id="7" name="TextBox 6">
            <a:hlinkClick r:id="rId4" action="ppaction://hlinksldjump"/>
          </p:cNvPr>
          <p:cNvSpPr txBox="1"/>
          <p:nvPr/>
        </p:nvSpPr>
        <p:spPr>
          <a:xfrm>
            <a:off x="1193222" y="2030357"/>
            <a:ext cx="3810227" cy="646331"/>
          </a:xfrm>
          <a:prstGeom prst="rect">
            <a:avLst/>
          </a:prstGeom>
          <a:solidFill>
            <a:srgbClr val="F6CB92"/>
          </a:solidFill>
          <a:scene3d>
            <a:camera prst="orthographicFront"/>
            <a:lightRig rig="threePt" dir="t"/>
          </a:scene3d>
          <a:sp3d>
            <a:bevelT prst="angle"/>
          </a:sp3d>
        </p:spPr>
        <p:txBody>
          <a:bodyPr wrap="square" rtlCol="0">
            <a:spAutoFit/>
          </a:bodyPr>
          <a:lstStyle/>
          <a:p>
            <a:pPr algn="ctr"/>
            <a:r>
              <a:rPr lang="ru-RU" sz="3600" dirty="0">
                <a:solidFill>
                  <a:schemeClr val="tx1">
                    <a:lumMod val="50000"/>
                    <a:lumOff val="50000"/>
                  </a:schemeClr>
                </a:solidFill>
                <a:latin typeface="Arial Narrow" panose="020B0606020202030204" pitchFamily="34" charset="0"/>
              </a:rPr>
              <a:t>Координаты</a:t>
            </a:r>
            <a:r>
              <a:rPr lang="ru-RU" dirty="0">
                <a:solidFill>
                  <a:schemeClr val="tx1">
                    <a:lumMod val="50000"/>
                    <a:lumOff val="50000"/>
                  </a:schemeClr>
                </a:solidFill>
                <a:latin typeface="Arial Narrow" panose="020B0606020202030204" pitchFamily="34" charset="0"/>
              </a:rPr>
              <a:t> </a:t>
            </a:r>
          </a:p>
        </p:txBody>
      </p:sp>
      <p:sp>
        <p:nvSpPr>
          <p:cNvPr id="9" name="TextBox 8">
            <a:hlinkClick r:id="rId5" action="ppaction://hlinksldjump"/>
          </p:cNvPr>
          <p:cNvSpPr txBox="1"/>
          <p:nvPr/>
        </p:nvSpPr>
        <p:spPr>
          <a:xfrm>
            <a:off x="1193221" y="3040930"/>
            <a:ext cx="3810227" cy="646331"/>
          </a:xfrm>
          <a:prstGeom prst="rect">
            <a:avLst/>
          </a:prstGeom>
          <a:solidFill>
            <a:srgbClr val="F6CB92"/>
          </a:solidFill>
          <a:scene3d>
            <a:camera prst="orthographicFront"/>
            <a:lightRig rig="threePt" dir="t"/>
          </a:scene3d>
          <a:sp3d>
            <a:bevelT prst="angle"/>
          </a:sp3d>
        </p:spPr>
        <p:txBody>
          <a:bodyPr wrap="square" rtlCol="0">
            <a:spAutoFit/>
          </a:bodyPr>
          <a:lstStyle/>
          <a:p>
            <a:pPr algn="ctr"/>
            <a:r>
              <a:rPr lang="ru-RU" sz="3600" dirty="0">
                <a:solidFill>
                  <a:schemeClr val="tx1">
                    <a:lumMod val="50000"/>
                    <a:lumOff val="50000"/>
                  </a:schemeClr>
                </a:solidFill>
                <a:latin typeface="Arial Narrow" panose="020B0606020202030204" pitchFamily="34" charset="0"/>
              </a:rPr>
              <a:t>Символ</a:t>
            </a:r>
            <a:r>
              <a:rPr lang="ru-RU" dirty="0">
                <a:solidFill>
                  <a:schemeClr val="tx1">
                    <a:lumMod val="50000"/>
                    <a:lumOff val="50000"/>
                  </a:schemeClr>
                </a:solidFill>
                <a:latin typeface="Arial Narrow" panose="020B0606020202030204" pitchFamily="34" charset="0"/>
              </a:rPr>
              <a:t> </a:t>
            </a:r>
          </a:p>
        </p:txBody>
      </p:sp>
    </p:spTree>
    <p:extLst>
      <p:ext uri="{BB962C8B-B14F-4D97-AF65-F5344CB8AC3E}">
        <p14:creationId xmlns:p14="http://schemas.microsoft.com/office/powerpoint/2010/main" val="164491289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Прямоугольник 1"/>
          <p:cNvSpPr/>
          <p:nvPr/>
        </p:nvSpPr>
        <p:spPr>
          <a:xfrm>
            <a:off x="1114268" y="1043608"/>
            <a:ext cx="7023891" cy="3539430"/>
          </a:xfrm>
          <a:prstGeom prst="rect">
            <a:avLst/>
          </a:prstGeom>
          <a:solidFill>
            <a:srgbClr val="F6CB92"/>
          </a:solidFill>
          <a:scene3d>
            <a:camera prst="orthographicFront"/>
            <a:lightRig rig="threePt" dir="t"/>
          </a:scene3d>
          <a:sp3d>
            <a:bevelT prst="angle"/>
          </a:sp3d>
        </p:spPr>
        <p:txBody>
          <a:bodyPr wrap="square" anchor="ctr">
            <a:spAutoFit/>
          </a:bodyPr>
          <a:lstStyle/>
          <a:p>
            <a:pPr algn="ctr"/>
            <a:r>
              <a:rPr lang="ru-RU" sz="2800" dirty="0">
                <a:solidFill>
                  <a:schemeClr val="tx1">
                    <a:lumMod val="50000"/>
                    <a:lumOff val="50000"/>
                  </a:schemeClr>
                </a:solidFill>
                <a:latin typeface="Arial Narrow" panose="020B0606020202030204" pitchFamily="34" charset="0"/>
              </a:rPr>
              <a:t>Руна была влюблена в Друда и решила ему помочь сбежать из тюрьмы. Её дядя помог ей проникнуть в тюрьму, и она передала ему напильники. Друд улетел из тюрьмы. Помощь Руны пробудила в нем ответное чувство, и он вернулся к ней. Но она не просто так оказала ему услугу... узнав об этом, Друд покинул её. О чем узнал летающий человек?</a:t>
            </a:r>
          </a:p>
        </p:txBody>
      </p:sp>
      <p:sp>
        <p:nvSpPr>
          <p:cNvPr id="3" name="Управляющая кнопка: возврат 2">
            <a:hlinkClick r:id="" action="ppaction://hlinkshowjump?jump=lastslideviewed" highlightClick="1"/>
          </p:cNvPr>
          <p:cNvSpPr/>
          <p:nvPr/>
        </p:nvSpPr>
        <p:spPr>
          <a:xfrm>
            <a:off x="413359" y="5937337"/>
            <a:ext cx="1002082" cy="688931"/>
          </a:xfrm>
          <a:prstGeom prst="actionButtonReturn">
            <a:avLst/>
          </a:prstGeom>
          <a:solidFill>
            <a:srgbClr val="F6CB9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761440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5" name="TextBox 4">
            <a:hlinkClick r:id="rId3" action="ppaction://hlinksldjump"/>
          </p:cNvPr>
          <p:cNvSpPr txBox="1"/>
          <p:nvPr/>
        </p:nvSpPr>
        <p:spPr>
          <a:xfrm>
            <a:off x="1201653" y="3074257"/>
            <a:ext cx="3810227" cy="646331"/>
          </a:xfrm>
          <a:prstGeom prst="rect">
            <a:avLst/>
          </a:prstGeom>
          <a:solidFill>
            <a:srgbClr val="F6CB92"/>
          </a:solidFill>
          <a:scene3d>
            <a:camera prst="orthographicFront"/>
            <a:lightRig rig="threePt" dir="t"/>
          </a:scene3d>
          <a:sp3d>
            <a:bevelT prst="angle"/>
          </a:sp3d>
        </p:spPr>
        <p:txBody>
          <a:bodyPr wrap="square" rtlCol="0">
            <a:spAutoFit/>
          </a:bodyPr>
          <a:lstStyle/>
          <a:p>
            <a:pPr algn="ctr"/>
            <a:r>
              <a:rPr lang="ru-RU" sz="3600" dirty="0">
                <a:solidFill>
                  <a:schemeClr val="tx1">
                    <a:lumMod val="50000"/>
                    <a:lumOff val="50000"/>
                  </a:schemeClr>
                </a:solidFill>
                <a:latin typeface="Arial Narrow" panose="020B0606020202030204" pitchFamily="34" charset="0"/>
              </a:rPr>
              <a:t>Афиша</a:t>
            </a:r>
          </a:p>
        </p:txBody>
      </p:sp>
      <p:sp>
        <p:nvSpPr>
          <p:cNvPr id="6" name="TextBox 5">
            <a:hlinkClick r:id="rId4" action="ppaction://hlinksldjump"/>
          </p:cNvPr>
          <p:cNvSpPr txBox="1"/>
          <p:nvPr/>
        </p:nvSpPr>
        <p:spPr>
          <a:xfrm>
            <a:off x="1201653" y="2071015"/>
            <a:ext cx="3810227" cy="646331"/>
          </a:xfrm>
          <a:prstGeom prst="rect">
            <a:avLst/>
          </a:prstGeom>
          <a:solidFill>
            <a:srgbClr val="F6CB92"/>
          </a:solidFill>
          <a:scene3d>
            <a:camera prst="orthographicFront"/>
            <a:lightRig rig="threePt" dir="t"/>
          </a:scene3d>
          <a:sp3d>
            <a:bevelT prst="angle"/>
          </a:sp3d>
        </p:spPr>
        <p:txBody>
          <a:bodyPr wrap="square" rtlCol="0">
            <a:spAutoFit/>
          </a:bodyPr>
          <a:lstStyle/>
          <a:p>
            <a:pPr algn="ctr"/>
            <a:r>
              <a:rPr lang="ru-RU" sz="3600" dirty="0">
                <a:solidFill>
                  <a:schemeClr val="tx1">
                    <a:lumMod val="50000"/>
                    <a:lumOff val="50000"/>
                  </a:schemeClr>
                </a:solidFill>
                <a:latin typeface="Arial Narrow" panose="020B0606020202030204" pitchFamily="34" charset="0"/>
              </a:rPr>
              <a:t>Название</a:t>
            </a:r>
          </a:p>
        </p:txBody>
      </p:sp>
      <p:sp>
        <p:nvSpPr>
          <p:cNvPr id="7" name="TextBox 6">
            <a:hlinkClick r:id="rId5" action="ppaction://hlinksldjump"/>
          </p:cNvPr>
          <p:cNvSpPr txBox="1"/>
          <p:nvPr/>
        </p:nvSpPr>
        <p:spPr>
          <a:xfrm>
            <a:off x="1201654" y="1067773"/>
            <a:ext cx="3810227" cy="646331"/>
          </a:xfrm>
          <a:prstGeom prst="rect">
            <a:avLst/>
          </a:prstGeom>
          <a:solidFill>
            <a:srgbClr val="F6CB92"/>
          </a:solidFill>
          <a:scene3d>
            <a:camera prst="orthographicFront"/>
            <a:lightRig rig="threePt" dir="t"/>
          </a:scene3d>
          <a:sp3d>
            <a:bevelT prst="angle"/>
          </a:sp3d>
        </p:spPr>
        <p:txBody>
          <a:bodyPr wrap="square" rtlCol="0">
            <a:spAutoFit/>
          </a:bodyPr>
          <a:lstStyle/>
          <a:p>
            <a:pPr algn="ctr"/>
            <a:r>
              <a:rPr lang="ru-RU" sz="3600" dirty="0">
                <a:solidFill>
                  <a:schemeClr val="tx1">
                    <a:lumMod val="50000"/>
                    <a:lumOff val="50000"/>
                  </a:schemeClr>
                </a:solidFill>
                <a:latin typeface="Arial Narrow" panose="020B0606020202030204" pitchFamily="34" charset="0"/>
              </a:rPr>
              <a:t>Раннее творчество</a:t>
            </a:r>
          </a:p>
        </p:txBody>
      </p:sp>
    </p:spTree>
    <p:extLst>
      <p:ext uri="{BB962C8B-B14F-4D97-AF65-F5344CB8AC3E}">
        <p14:creationId xmlns:p14="http://schemas.microsoft.com/office/powerpoint/2010/main" val="680538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5" name="TextBox 4">
            <a:hlinkClick r:id="rId3" action="ppaction://hlinksldjump"/>
          </p:cNvPr>
          <p:cNvSpPr txBox="1"/>
          <p:nvPr/>
        </p:nvSpPr>
        <p:spPr>
          <a:xfrm>
            <a:off x="1193220" y="1061654"/>
            <a:ext cx="3810227" cy="646331"/>
          </a:xfrm>
          <a:prstGeom prst="rect">
            <a:avLst/>
          </a:prstGeom>
          <a:solidFill>
            <a:srgbClr val="F6CB92"/>
          </a:solidFill>
          <a:scene3d>
            <a:camera prst="orthographicFront"/>
            <a:lightRig rig="threePt" dir="t"/>
          </a:scene3d>
          <a:sp3d>
            <a:bevelT prst="angle"/>
          </a:sp3d>
        </p:spPr>
        <p:txBody>
          <a:bodyPr wrap="square" rtlCol="0">
            <a:spAutoFit/>
          </a:bodyPr>
          <a:lstStyle/>
          <a:p>
            <a:pPr algn="ctr"/>
            <a:r>
              <a:rPr lang="ru-RU" sz="3600" dirty="0">
                <a:solidFill>
                  <a:schemeClr val="tx1">
                    <a:lumMod val="50000"/>
                    <a:lumOff val="50000"/>
                  </a:schemeClr>
                </a:solidFill>
                <a:latin typeface="Arial Narrow" panose="020B0606020202030204" pitchFamily="34" charset="0"/>
              </a:rPr>
              <a:t>Прототип</a:t>
            </a:r>
          </a:p>
        </p:txBody>
      </p:sp>
      <p:sp>
        <p:nvSpPr>
          <p:cNvPr id="6" name="TextBox 5">
            <a:hlinkClick r:id="rId4" action="ppaction://hlinksldjump"/>
          </p:cNvPr>
          <p:cNvSpPr txBox="1"/>
          <p:nvPr/>
        </p:nvSpPr>
        <p:spPr>
          <a:xfrm>
            <a:off x="1193220" y="3200018"/>
            <a:ext cx="3810227" cy="646331"/>
          </a:xfrm>
          <a:prstGeom prst="rect">
            <a:avLst/>
          </a:prstGeom>
          <a:solidFill>
            <a:srgbClr val="F6CB92"/>
          </a:solidFill>
          <a:scene3d>
            <a:camera prst="orthographicFront"/>
            <a:lightRig rig="threePt" dir="t"/>
          </a:scene3d>
          <a:sp3d>
            <a:bevelT prst="angle"/>
          </a:sp3d>
        </p:spPr>
        <p:txBody>
          <a:bodyPr wrap="square" rtlCol="0">
            <a:spAutoFit/>
          </a:bodyPr>
          <a:lstStyle/>
          <a:p>
            <a:pPr algn="ctr"/>
            <a:r>
              <a:rPr lang="ru-RU" sz="3600" dirty="0">
                <a:solidFill>
                  <a:schemeClr val="tx1">
                    <a:lumMod val="50000"/>
                    <a:lumOff val="50000"/>
                  </a:schemeClr>
                </a:solidFill>
                <a:latin typeface="Arial Narrow" panose="020B0606020202030204" pitchFamily="34" charset="0"/>
              </a:rPr>
              <a:t>Город</a:t>
            </a:r>
          </a:p>
        </p:txBody>
      </p:sp>
      <p:sp>
        <p:nvSpPr>
          <p:cNvPr id="7" name="TextBox 6">
            <a:hlinkClick r:id="rId5" action="ppaction://hlinksldjump"/>
          </p:cNvPr>
          <p:cNvSpPr txBox="1"/>
          <p:nvPr/>
        </p:nvSpPr>
        <p:spPr>
          <a:xfrm>
            <a:off x="1193220" y="2130836"/>
            <a:ext cx="3810227" cy="646331"/>
          </a:xfrm>
          <a:prstGeom prst="rect">
            <a:avLst/>
          </a:prstGeom>
          <a:solidFill>
            <a:srgbClr val="F6CB92"/>
          </a:solidFill>
          <a:scene3d>
            <a:camera prst="orthographicFront"/>
            <a:lightRig rig="threePt" dir="t"/>
          </a:scene3d>
          <a:sp3d>
            <a:bevelT prst="angle"/>
          </a:sp3d>
        </p:spPr>
        <p:txBody>
          <a:bodyPr wrap="square" rtlCol="0">
            <a:spAutoFit/>
          </a:bodyPr>
          <a:lstStyle/>
          <a:p>
            <a:pPr algn="ctr"/>
            <a:r>
              <a:rPr lang="ru-RU" sz="3600" dirty="0">
                <a:solidFill>
                  <a:schemeClr val="tx1">
                    <a:lumMod val="50000"/>
                    <a:lumOff val="50000"/>
                  </a:schemeClr>
                </a:solidFill>
                <a:latin typeface="Arial Narrow" panose="020B0606020202030204" pitchFamily="34" charset="0"/>
              </a:rPr>
              <a:t>Цветы</a:t>
            </a:r>
          </a:p>
        </p:txBody>
      </p:sp>
    </p:spTree>
    <p:extLst>
      <p:ext uri="{BB962C8B-B14F-4D97-AF65-F5344CB8AC3E}">
        <p14:creationId xmlns:p14="http://schemas.microsoft.com/office/powerpoint/2010/main" val="18492082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TextBox 1">
            <a:hlinkClick r:id="rId3" action="ppaction://hlinksldjump"/>
            <a:extLst>
              <a:ext uri="{FF2B5EF4-FFF2-40B4-BE49-F238E27FC236}">
                <a16:creationId xmlns:a16="http://schemas.microsoft.com/office/drawing/2014/main" id="{D832998C-351C-4797-AA0D-077E3589B974}"/>
              </a:ext>
            </a:extLst>
          </p:cNvPr>
          <p:cNvSpPr txBox="1"/>
          <p:nvPr/>
        </p:nvSpPr>
        <p:spPr>
          <a:xfrm>
            <a:off x="992705" y="1859340"/>
            <a:ext cx="7342913" cy="1569660"/>
          </a:xfrm>
          <a:prstGeom prst="rect">
            <a:avLst/>
          </a:prstGeom>
          <a:solidFill>
            <a:srgbClr val="F6CB92"/>
          </a:solidFill>
          <a:scene3d>
            <a:camera prst="orthographicFront"/>
            <a:lightRig rig="threePt" dir="t"/>
          </a:scene3d>
          <a:sp3d>
            <a:bevelT prst="angle"/>
          </a:sp3d>
        </p:spPr>
        <p:txBody>
          <a:bodyPr wrap="square" rtlCol="0">
            <a:spAutoFit/>
          </a:bodyPr>
          <a:lstStyle/>
          <a:p>
            <a:pPr algn="ctr"/>
            <a:r>
              <a:rPr lang="ru-RU" sz="3200" dirty="0">
                <a:solidFill>
                  <a:schemeClr val="tx1">
                    <a:lumMod val="50000"/>
                    <a:lumOff val="50000"/>
                  </a:schemeClr>
                </a:solidFill>
                <a:latin typeface="Arial Narrow" panose="020B0606020202030204" pitchFamily="34" charset="0"/>
              </a:rPr>
              <a:t>Попробуйте написать небольшой рассказ-</a:t>
            </a:r>
            <a:r>
              <a:rPr lang="ru-RU" sz="3200" dirty="0" err="1">
                <a:solidFill>
                  <a:schemeClr val="tx1">
                    <a:lumMod val="50000"/>
                    <a:lumOff val="50000"/>
                  </a:schemeClr>
                </a:solidFill>
                <a:latin typeface="Arial Narrow" panose="020B0606020202030204" pitchFamily="34" charset="0"/>
              </a:rPr>
              <a:t>фанфик</a:t>
            </a:r>
            <a:r>
              <a:rPr lang="ru-RU" sz="3200" dirty="0">
                <a:solidFill>
                  <a:schemeClr val="tx1">
                    <a:lumMod val="50000"/>
                    <a:lumOff val="50000"/>
                  </a:schemeClr>
                </a:solidFill>
                <a:latin typeface="Arial Narrow" panose="020B0606020202030204" pitchFamily="34" charset="0"/>
              </a:rPr>
              <a:t> о том, как мог бы закончиться рассказ "По закону" А. Грина.</a:t>
            </a:r>
            <a:endParaRPr lang="ru-RU" sz="5400" dirty="0">
              <a:solidFill>
                <a:schemeClr val="tx1">
                  <a:lumMod val="50000"/>
                  <a:lumOff val="50000"/>
                </a:schemeClr>
              </a:solidFill>
              <a:latin typeface="Arial Narrow" panose="020B0606020202030204" pitchFamily="34" charset="0"/>
            </a:endParaRPr>
          </a:p>
        </p:txBody>
      </p:sp>
    </p:spTree>
    <p:extLst>
      <p:ext uri="{BB962C8B-B14F-4D97-AF65-F5344CB8AC3E}">
        <p14:creationId xmlns:p14="http://schemas.microsoft.com/office/powerpoint/2010/main" val="3307922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5" name="TextBox 4">
            <a:hlinkClick r:id="rId3" action="ppaction://hlinksldjump"/>
          </p:cNvPr>
          <p:cNvSpPr txBox="1"/>
          <p:nvPr/>
        </p:nvSpPr>
        <p:spPr>
          <a:xfrm>
            <a:off x="1191487" y="1070515"/>
            <a:ext cx="3810227" cy="646331"/>
          </a:xfrm>
          <a:prstGeom prst="rect">
            <a:avLst/>
          </a:prstGeom>
          <a:solidFill>
            <a:srgbClr val="F6CB92"/>
          </a:solidFill>
          <a:scene3d>
            <a:camera prst="orthographicFront"/>
            <a:lightRig rig="threePt" dir="t"/>
          </a:scene3d>
          <a:sp3d>
            <a:bevelT prst="angle"/>
          </a:sp3d>
        </p:spPr>
        <p:txBody>
          <a:bodyPr wrap="square" rtlCol="0">
            <a:spAutoFit/>
          </a:bodyPr>
          <a:lstStyle/>
          <a:p>
            <a:pPr algn="ctr"/>
            <a:r>
              <a:rPr lang="ru-RU" sz="3600" dirty="0">
                <a:solidFill>
                  <a:schemeClr val="tx1">
                    <a:lumMod val="50000"/>
                    <a:lumOff val="50000"/>
                  </a:schemeClr>
                </a:solidFill>
                <a:latin typeface="Arial Narrow" panose="020B0606020202030204" pitchFamily="34" charset="0"/>
              </a:rPr>
              <a:t>Арест</a:t>
            </a:r>
          </a:p>
        </p:txBody>
      </p:sp>
      <p:sp>
        <p:nvSpPr>
          <p:cNvPr id="6" name="TextBox 5">
            <a:hlinkClick r:id="rId4" action="ppaction://hlinksldjump"/>
          </p:cNvPr>
          <p:cNvSpPr txBox="1"/>
          <p:nvPr/>
        </p:nvSpPr>
        <p:spPr>
          <a:xfrm>
            <a:off x="1191487" y="2043272"/>
            <a:ext cx="3810227" cy="646331"/>
          </a:xfrm>
          <a:prstGeom prst="rect">
            <a:avLst/>
          </a:prstGeom>
          <a:solidFill>
            <a:srgbClr val="F6CB92"/>
          </a:solidFill>
          <a:scene3d>
            <a:camera prst="orthographicFront"/>
            <a:lightRig rig="threePt" dir="t"/>
          </a:scene3d>
          <a:sp3d>
            <a:bevelT prst="angle"/>
          </a:sp3d>
        </p:spPr>
        <p:txBody>
          <a:bodyPr wrap="square" rtlCol="0">
            <a:spAutoFit/>
          </a:bodyPr>
          <a:lstStyle/>
          <a:p>
            <a:pPr algn="ctr"/>
            <a:r>
              <a:rPr lang="ru-RU" sz="3600" dirty="0">
                <a:solidFill>
                  <a:schemeClr val="tx1">
                    <a:lumMod val="50000"/>
                    <a:lumOff val="50000"/>
                  </a:schemeClr>
                </a:solidFill>
                <a:latin typeface="Arial Narrow" panose="020B0606020202030204" pitchFamily="34" charset="0"/>
              </a:rPr>
              <a:t>Письмо</a:t>
            </a:r>
          </a:p>
        </p:txBody>
      </p:sp>
      <p:sp>
        <p:nvSpPr>
          <p:cNvPr id="7" name="TextBox 6">
            <a:hlinkClick r:id="rId5" action="ppaction://hlinksldjump"/>
          </p:cNvPr>
          <p:cNvSpPr txBox="1"/>
          <p:nvPr/>
        </p:nvSpPr>
        <p:spPr>
          <a:xfrm>
            <a:off x="1191487" y="3016029"/>
            <a:ext cx="3810227" cy="646331"/>
          </a:xfrm>
          <a:prstGeom prst="rect">
            <a:avLst/>
          </a:prstGeom>
          <a:solidFill>
            <a:srgbClr val="F6CB92"/>
          </a:solidFill>
          <a:scene3d>
            <a:camera prst="orthographicFront"/>
            <a:lightRig rig="threePt" dir="t"/>
          </a:scene3d>
          <a:sp3d>
            <a:bevelT prst="angle"/>
          </a:sp3d>
        </p:spPr>
        <p:txBody>
          <a:bodyPr wrap="square" rtlCol="0">
            <a:spAutoFit/>
          </a:bodyPr>
          <a:lstStyle/>
          <a:p>
            <a:pPr algn="ctr"/>
            <a:r>
              <a:rPr lang="ru-RU" sz="3600" dirty="0">
                <a:solidFill>
                  <a:schemeClr val="tx1">
                    <a:lumMod val="50000"/>
                    <a:lumOff val="50000"/>
                  </a:schemeClr>
                </a:solidFill>
                <a:latin typeface="Arial Narrow" panose="020B0606020202030204" pitchFamily="34" charset="0"/>
              </a:rPr>
              <a:t>Цитата</a:t>
            </a:r>
          </a:p>
        </p:txBody>
      </p:sp>
    </p:spTree>
    <p:extLst>
      <p:ext uri="{BB962C8B-B14F-4D97-AF65-F5344CB8AC3E}">
        <p14:creationId xmlns:p14="http://schemas.microsoft.com/office/powerpoint/2010/main" val="30442685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5" name="TextBox 4">
            <a:hlinkClick r:id="rId3" action="ppaction://hlinksldjump"/>
          </p:cNvPr>
          <p:cNvSpPr txBox="1"/>
          <p:nvPr/>
        </p:nvSpPr>
        <p:spPr>
          <a:xfrm>
            <a:off x="1216336" y="1048456"/>
            <a:ext cx="3810227" cy="646331"/>
          </a:xfrm>
          <a:prstGeom prst="rect">
            <a:avLst/>
          </a:prstGeom>
          <a:solidFill>
            <a:srgbClr val="F6CB92"/>
          </a:solidFill>
          <a:scene3d>
            <a:camera prst="orthographicFront"/>
            <a:lightRig rig="threePt" dir="t"/>
          </a:scene3d>
          <a:sp3d>
            <a:bevelT prst="angle"/>
          </a:sp3d>
        </p:spPr>
        <p:txBody>
          <a:bodyPr wrap="square" rtlCol="0">
            <a:spAutoFit/>
          </a:bodyPr>
          <a:lstStyle/>
          <a:p>
            <a:pPr algn="ctr"/>
            <a:r>
              <a:rPr lang="ru-RU" sz="3600" dirty="0">
                <a:solidFill>
                  <a:schemeClr val="tx1">
                    <a:lumMod val="50000"/>
                    <a:lumOff val="50000"/>
                  </a:schemeClr>
                </a:solidFill>
                <a:latin typeface="Arial Narrow" panose="020B0606020202030204" pitchFamily="34" charset="0"/>
              </a:rPr>
              <a:t>Писатели</a:t>
            </a:r>
          </a:p>
        </p:txBody>
      </p:sp>
      <p:sp>
        <p:nvSpPr>
          <p:cNvPr id="6" name="TextBox 5">
            <a:hlinkClick r:id="rId4" action="ppaction://hlinksldjump"/>
          </p:cNvPr>
          <p:cNvSpPr txBox="1"/>
          <p:nvPr/>
        </p:nvSpPr>
        <p:spPr>
          <a:xfrm>
            <a:off x="1216335" y="2090625"/>
            <a:ext cx="3810227" cy="646331"/>
          </a:xfrm>
          <a:prstGeom prst="rect">
            <a:avLst/>
          </a:prstGeom>
          <a:solidFill>
            <a:srgbClr val="F6CB92"/>
          </a:solidFill>
          <a:scene3d>
            <a:camera prst="orthographicFront"/>
            <a:lightRig rig="threePt" dir="t"/>
          </a:scene3d>
          <a:sp3d>
            <a:bevelT prst="angle"/>
          </a:sp3d>
        </p:spPr>
        <p:txBody>
          <a:bodyPr wrap="square" rtlCol="0">
            <a:spAutoFit/>
          </a:bodyPr>
          <a:lstStyle/>
          <a:p>
            <a:pPr algn="ctr"/>
            <a:r>
              <a:rPr lang="ru-RU" sz="3600" dirty="0">
                <a:solidFill>
                  <a:schemeClr val="tx1">
                    <a:lumMod val="50000"/>
                    <a:lumOff val="50000"/>
                  </a:schemeClr>
                </a:solidFill>
                <a:latin typeface="Arial Narrow" panose="020B0606020202030204" pitchFamily="34" charset="0"/>
              </a:rPr>
              <a:t>Парк</a:t>
            </a:r>
          </a:p>
        </p:txBody>
      </p:sp>
      <p:sp>
        <p:nvSpPr>
          <p:cNvPr id="7" name="TextBox 6">
            <a:hlinkClick r:id="rId5" action="ppaction://hlinksldjump"/>
          </p:cNvPr>
          <p:cNvSpPr txBox="1"/>
          <p:nvPr/>
        </p:nvSpPr>
        <p:spPr>
          <a:xfrm>
            <a:off x="1216334" y="3132794"/>
            <a:ext cx="3810227" cy="646331"/>
          </a:xfrm>
          <a:prstGeom prst="rect">
            <a:avLst/>
          </a:prstGeom>
          <a:solidFill>
            <a:srgbClr val="F6CB92"/>
          </a:solidFill>
          <a:scene3d>
            <a:camera prst="orthographicFront"/>
            <a:lightRig rig="threePt" dir="t"/>
          </a:scene3d>
          <a:sp3d>
            <a:bevelT prst="angle"/>
          </a:sp3d>
        </p:spPr>
        <p:txBody>
          <a:bodyPr wrap="square" rtlCol="0">
            <a:spAutoFit/>
          </a:bodyPr>
          <a:lstStyle/>
          <a:p>
            <a:pPr algn="ctr"/>
            <a:r>
              <a:rPr lang="ru-RU" sz="3600" dirty="0">
                <a:solidFill>
                  <a:schemeClr val="tx1">
                    <a:lumMod val="50000"/>
                    <a:lumOff val="50000"/>
                  </a:schemeClr>
                </a:solidFill>
                <a:latin typeface="Arial Narrow" panose="020B0606020202030204" pitchFamily="34" charset="0"/>
              </a:rPr>
              <a:t>Дуэль</a:t>
            </a:r>
          </a:p>
        </p:txBody>
      </p:sp>
    </p:spTree>
    <p:extLst>
      <p:ext uri="{BB962C8B-B14F-4D97-AF65-F5344CB8AC3E}">
        <p14:creationId xmlns:p14="http://schemas.microsoft.com/office/powerpoint/2010/main" val="71446633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429</TotalTime>
  <Words>1269</Words>
  <Application>Microsoft Office PowerPoint</Application>
  <PresentationFormat>Широкоэкранный</PresentationFormat>
  <Paragraphs>64</Paragraphs>
  <Slides>40</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40</vt:i4>
      </vt:variant>
    </vt:vector>
  </HeadingPairs>
  <TitlesOfParts>
    <vt:vector size="46" baseType="lpstr">
      <vt:lpstr>Arial</vt:lpstr>
      <vt:lpstr>Arial Narrow</vt:lpstr>
      <vt:lpstr>Calibri</vt:lpstr>
      <vt:lpstr>Calibri Light</vt:lpstr>
      <vt:lpstr>Times New Roman</vt:lpstr>
      <vt:lpstr>Тема Office</vt:lpstr>
      <vt:lpstr>Умники  и умницы</vt:lpstr>
      <vt:lpstr>Правила игры</vt:lpstr>
      <vt:lpstr>«Конкурс знатоков»</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Настоящая фамилия Александра Грина -Гриневский. Откуда и в каком году появился псевдоним «Грин»? </vt:lpstr>
      <vt:lpstr>Александра Грина, как и любого писателя, часто просили рассказать что-нибудь о себе.  Но Александр Степанович отказывался, рекомендуя место, где можно много о нем узнать. Что это за место?</vt:lpstr>
      <vt:lpstr>Между двумя главными сказочными произведениями Александра Грина можно провести много параллелей. И если в «Алых парусах» символ недостижимого счастья – это паруса, то что является этим символом в «Бегущей по волнам»?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Умницы  и умники</dc:title>
  <dc:creator>в</dc:creator>
  <cp:lastModifiedBy>RRR</cp:lastModifiedBy>
  <cp:revision>39</cp:revision>
  <dcterms:created xsi:type="dcterms:W3CDTF">2020-11-18T13:37:39Z</dcterms:created>
  <dcterms:modified xsi:type="dcterms:W3CDTF">2021-04-04T15:00:25Z</dcterms:modified>
</cp:coreProperties>
</file>