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73100" y="1371600"/>
            <a:ext cx="11061700" cy="1657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dirty="0" err="1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Articles</a:t>
            </a:r>
            <a:r>
              <a:rPr lang="ru-RU" sz="5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? </a:t>
            </a:r>
            <a:r>
              <a:rPr lang="ru-RU" sz="5000" dirty="0" err="1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Easy</a:t>
            </a:r>
            <a:r>
              <a:rPr lang="ru-RU" sz="5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!</a:t>
            </a:r>
            <a:r>
              <a:rPr lang="ru-RU" sz="5000" i="1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:</a:t>
            </a:r>
            <a: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24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электронное </a:t>
            </a:r>
            <a:r>
              <a:rPr lang="ru-RU" sz="3000" dirty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учебно-методическое пособие </a:t>
            </a: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/>
            </a:r>
            <a:b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</a:br>
            <a:r>
              <a:rPr lang="ru-RU" sz="3000" dirty="0" smtClean="0">
                <a:solidFill>
                  <a:srgbClr val="290059"/>
                </a:solidFill>
                <a:latin typeface="Ropa Sans Pro" panose="020B0504020101010102" pitchFamily="34" charset="0"/>
                <a:cs typeface="Ropa Sans Pro" panose="020B0504020101010102" pitchFamily="34" charset="0"/>
              </a:rPr>
              <a:t>по изучению артиклей в 5-9 классах </a:t>
            </a:r>
            <a:endParaRPr lang="ru-RU" sz="3000" i="1" dirty="0">
              <a:solidFill>
                <a:srgbClr val="290059"/>
              </a:solidFill>
              <a:latin typeface="Ropa Sans Pro" panose="020B0504020101010102" pitchFamily="34" charset="0"/>
              <a:cs typeface="Ropa Sans Pro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73902" y="362068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12591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</a:t>
            </a:r>
            <a:r>
              <a:rPr lang="ru-RU" sz="2000" dirty="0" smtClean="0"/>
              <a:t> Коптяева Евгения Михайловна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Ф.И.О. </a:t>
            </a:r>
            <a:r>
              <a:rPr lang="ru-RU" sz="2000" b="1" dirty="0"/>
              <a:t> </a:t>
            </a:r>
            <a:r>
              <a:rPr lang="ru-RU" sz="2000" dirty="0" smtClean="0"/>
              <a:t>Кулакова Анастасия Дмитриевна, Ведерников Владислав Дмитриевич,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Воронина </a:t>
            </a:r>
            <a:r>
              <a:rPr lang="ru-RU" sz="2000" dirty="0" smtClean="0"/>
              <a:t>Варвара Алексеевна</a:t>
            </a:r>
            <a:endParaRPr lang="ru-RU" sz="2000" b="1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err="1" smtClean="0"/>
              <a:t>Мордясова</a:t>
            </a:r>
            <a:r>
              <a:rPr lang="ru-RU" sz="2000" dirty="0" smtClean="0"/>
              <a:t> Дарья Романовна, учитель английского языка МБОУ СОШ № 16, г. Благовещенск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smtClean="0"/>
              <a:t>Гуляева Валентина Семеновна, кандидат педагогических наук, доцент кафедры фундаментальной математики ФГБОУ ВО «Вятский государственный университет» </a:t>
            </a:r>
            <a:r>
              <a:rPr lang="ru-RU" sz="1000" dirty="0" smtClean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10552" y="2488310"/>
            <a:ext cx="115766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/>
              <a:t>Низкий уровень освоения учащимися </a:t>
            </a:r>
            <a:r>
              <a:rPr lang="ru-RU" sz="3000" i="1" dirty="0" smtClean="0"/>
              <a:t>5-9 классов тем</a:t>
            </a:r>
            <a:r>
              <a:rPr lang="ru-RU" sz="3000" i="1" dirty="0"/>
              <a:t>,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посвященных </a:t>
            </a:r>
            <a:r>
              <a:rPr lang="ru-RU" sz="3000" i="1" dirty="0"/>
              <a:t>усвоению и употреблению артиклей </a:t>
            </a:r>
            <a:r>
              <a:rPr lang="ru-RU" sz="3000" i="1" dirty="0" smtClean="0"/>
              <a:t/>
            </a:r>
            <a:br>
              <a:rPr lang="ru-RU" sz="3000" i="1" dirty="0" smtClean="0"/>
            </a:br>
            <a:r>
              <a:rPr lang="ru-RU" sz="3000" i="1" dirty="0" smtClean="0"/>
              <a:t>на </a:t>
            </a:r>
            <a:r>
              <a:rPr lang="ru-RU" sz="3000" i="1" dirty="0"/>
              <a:t>уроках </a:t>
            </a:r>
            <a:r>
              <a:rPr lang="ru-RU" sz="3000" i="1" dirty="0" smtClean="0"/>
              <a:t>английского </a:t>
            </a:r>
            <a:r>
              <a:rPr lang="ru-RU" sz="3000" i="1" dirty="0"/>
              <a:t>языка.</a:t>
            </a:r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290455" y="2117370"/>
            <a:ext cx="119015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/>
              <a:t>Противоречие между </a:t>
            </a:r>
            <a:r>
              <a:rPr lang="ru-RU" sz="3000" b="1" i="1" dirty="0" smtClean="0"/>
              <a:t>необходимостью </a:t>
            </a:r>
            <a:r>
              <a:rPr lang="ru-RU" sz="3000" i="1" dirty="0" smtClean="0"/>
              <a:t>усвоения учащимися 5-9 классов </a:t>
            </a:r>
            <a:r>
              <a:rPr lang="ru-RU" sz="3000" i="1" dirty="0" smtClean="0"/>
              <a:t>артиклей </a:t>
            </a:r>
            <a:r>
              <a:rPr lang="ru-RU" sz="3000" i="1" dirty="0" smtClean="0"/>
              <a:t>на </a:t>
            </a:r>
            <a:r>
              <a:rPr lang="ru-RU" sz="3000" i="1" dirty="0" smtClean="0"/>
              <a:t>уроках </a:t>
            </a:r>
            <a:r>
              <a:rPr lang="ru-RU" sz="3000" i="1" dirty="0" smtClean="0"/>
              <a:t>английского </a:t>
            </a:r>
            <a:r>
              <a:rPr lang="ru-RU" sz="3000" i="1" dirty="0" smtClean="0"/>
              <a:t>языка и </a:t>
            </a:r>
            <a:r>
              <a:rPr lang="ru-RU" sz="3000" b="1" i="1" dirty="0" smtClean="0"/>
              <a:t>отсутствием</a:t>
            </a:r>
            <a:r>
              <a:rPr lang="ru-RU" sz="3000" i="1" dirty="0" smtClean="0"/>
              <a:t> электронных пособий,  систематизирующих наглядные материалы, примеры и упражнения по данной теме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94371" y="2290452"/>
            <a:ext cx="112456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/>
              <a:t>Повышение уровня освоения учащимися </a:t>
            </a:r>
            <a:r>
              <a:rPr lang="ru-RU" sz="3000" i="1" dirty="0" smtClean="0"/>
              <a:t>5-9 классов тем</a:t>
            </a:r>
            <a:r>
              <a:rPr lang="ru-RU" sz="3000" i="1" dirty="0"/>
              <a:t>, посвященных усвоению и употреблению артиклей на уроках иностранного языка с использованием наглядных изображений, интересных примеров и различных видов упражнений</a:t>
            </a:r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4" name="Прямоугольник 3"/>
          <p:cNvSpPr/>
          <p:nvPr/>
        </p:nvSpPr>
        <p:spPr>
          <a:xfrm>
            <a:off x="310551" y="2272057"/>
            <a:ext cx="102355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i="1" dirty="0" smtClean="0"/>
              <a:t>Электронное учебно-методическое пособие по </a:t>
            </a:r>
            <a:r>
              <a:rPr lang="ru-RU" sz="3000" i="1" dirty="0" smtClean="0"/>
              <a:t>изучению артиклей в 5-9 классах "</a:t>
            </a:r>
            <a:r>
              <a:rPr lang="ru-RU" sz="3000" i="1" dirty="0" err="1" smtClean="0"/>
              <a:t>Articles</a:t>
            </a:r>
            <a:r>
              <a:rPr lang="ru-RU" sz="3000" i="1" dirty="0" smtClean="0"/>
              <a:t>? </a:t>
            </a:r>
            <a:r>
              <a:rPr lang="ru-RU" sz="3000" i="1" dirty="0" err="1" smtClean="0"/>
              <a:t>Easy</a:t>
            </a:r>
            <a:r>
              <a:rPr lang="ru-RU" sz="3000" i="1" dirty="0" smtClean="0"/>
              <a:t>!"</a:t>
            </a:r>
            <a:endParaRPr lang="ru-RU" sz="3000" i="1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129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Khmer UI</vt:lpstr>
      <vt:lpstr>Ropa Sans Pro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51</cp:revision>
  <dcterms:created xsi:type="dcterms:W3CDTF">2021-03-02T07:04:14Z</dcterms:created>
  <dcterms:modified xsi:type="dcterms:W3CDTF">2021-11-16T14:06:02Z</dcterms:modified>
</cp:coreProperties>
</file>