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D719D-B54D-4C62-8357-127073BA6D3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EFA18-94D1-49D7-9205-DF9F3A04C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3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639D-1C45-47C1-80F2-2012394E43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2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639D-1C45-47C1-80F2-2012394E43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75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95578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96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8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69723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2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78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3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002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165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E8D0110-2264-4EA1-B069-AB407F5B3834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7B42D9D-5053-44FF-AB6E-CEC789ADA82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920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192" y="2315992"/>
            <a:ext cx="9819860" cy="1605377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ИЗО 6 класс</a:t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000" dirty="0" smtClean="0"/>
              <a:t>Линия </a:t>
            </a:r>
            <a:r>
              <a:rPr lang="ru-RU" sz="4000" dirty="0"/>
              <a:t>и её выразительные </a:t>
            </a:r>
            <a:r>
              <a:rPr lang="ru-RU" sz="4000" dirty="0" smtClean="0"/>
              <a:t>возможности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Цель: познакомить учащихся с выразительными возможностями линии.</a:t>
            </a:r>
          </a:p>
          <a:p>
            <a:pPr marL="0" indent="0" algn="just">
              <a:buNone/>
            </a:pPr>
            <a:r>
              <a:rPr lang="ru-RU" dirty="0" smtClean="0"/>
              <a:t>Задачи:</a:t>
            </a:r>
          </a:p>
          <a:p>
            <a:pPr algn="just"/>
            <a:r>
              <a:rPr lang="ru-RU" dirty="0" smtClean="0"/>
              <a:t>Способствовать формированию знаний о видах и характере линий;</a:t>
            </a:r>
          </a:p>
          <a:p>
            <a:pPr algn="just"/>
            <a:r>
              <a:rPr lang="ru-RU" dirty="0" smtClean="0"/>
              <a:t>Овладеть </a:t>
            </a:r>
            <a:r>
              <a:rPr lang="ru-RU" dirty="0"/>
              <a:t>навыками передачи разного эмоционального состояния, настроения с помощью </a:t>
            </a:r>
            <a:r>
              <a:rPr lang="ru-RU" dirty="0" smtClean="0"/>
              <a:t>различного </a:t>
            </a:r>
            <a:r>
              <a:rPr lang="ru-RU" dirty="0"/>
              <a:t>характера линий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Освоить </a:t>
            </a:r>
            <a:r>
              <a:rPr lang="ru-RU" dirty="0"/>
              <a:t>навыки использования GIF-редакторов, в качестве инструмента художественной деятельности.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71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Линия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- это </a:t>
            </a:r>
            <a:r>
              <a:rPr lang="ru-RU" sz="2800" b="1" dirty="0" smtClean="0"/>
              <a:t>одно из</a:t>
            </a:r>
            <a:r>
              <a:rPr lang="ru-RU" sz="2800" dirty="0" smtClean="0"/>
              <a:t> </a:t>
            </a:r>
            <a:r>
              <a:rPr lang="ru-RU" sz="2800" b="1" dirty="0" smtClean="0"/>
              <a:t>художественно-выразительных средств</a:t>
            </a:r>
            <a:r>
              <a:rPr lang="ru-RU" sz="2800" dirty="0"/>
              <a:t> </a:t>
            </a:r>
            <a:r>
              <a:rPr lang="ru-RU" sz="2800" dirty="0" smtClean="0"/>
              <a:t>изображения, основной графический элемент линейной графики.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9" b="9743"/>
          <a:stretch/>
        </p:blipFill>
        <p:spPr>
          <a:xfrm>
            <a:off x="4202722" y="3910219"/>
            <a:ext cx="4548425" cy="2403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38" y="3910219"/>
            <a:ext cx="1922062" cy="24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линий: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Длинные и короткие;</a:t>
            </a:r>
          </a:p>
          <a:p>
            <a:r>
              <a:rPr lang="ru-RU" dirty="0" smtClean="0"/>
              <a:t>Волнистые и прямые;</a:t>
            </a:r>
          </a:p>
          <a:p>
            <a:r>
              <a:rPr lang="ru-RU" dirty="0" smtClean="0"/>
              <a:t>Толстые и тонкие;</a:t>
            </a:r>
          </a:p>
          <a:p>
            <a:r>
              <a:rPr lang="ru-RU" dirty="0" smtClean="0"/>
              <a:t>Отрывистые и безотрывные;</a:t>
            </a:r>
          </a:p>
          <a:p>
            <a:r>
              <a:rPr lang="ru-RU" dirty="0" smtClean="0"/>
              <a:t>Замкнутые и незамкнутые.</a:t>
            </a:r>
            <a:endParaRPr lang="ru-RU" dirty="0"/>
          </a:p>
        </p:txBody>
      </p:sp>
      <p:pic>
        <p:nvPicPr>
          <p:cNvPr id="1026" name="Picture 2" descr="https://ds04.infourok.ru/uploads/ex/0545/00033994-9a23e54d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t="9725" r="8513" b="8150"/>
          <a:stretch/>
        </p:blipFill>
        <p:spPr bwMode="auto">
          <a:xfrm rot="16200000">
            <a:off x="4951735" y="920696"/>
            <a:ext cx="6858000" cy="50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4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 линий: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Уверенные;</a:t>
            </a:r>
          </a:p>
          <a:p>
            <a:r>
              <a:rPr lang="ru-RU" dirty="0" smtClean="0"/>
              <a:t>Беглые;</a:t>
            </a:r>
          </a:p>
          <a:p>
            <a:r>
              <a:rPr lang="ru-RU" dirty="0" smtClean="0"/>
              <a:t>Поспешные;</a:t>
            </a:r>
          </a:p>
          <a:p>
            <a:r>
              <a:rPr lang="ru-RU" dirty="0" smtClean="0"/>
              <a:t>Плавные;</a:t>
            </a:r>
          </a:p>
          <a:p>
            <a:r>
              <a:rPr lang="ru-RU" dirty="0" smtClean="0"/>
              <a:t>Спокойные;</a:t>
            </a:r>
          </a:p>
          <a:p>
            <a:r>
              <a:rPr lang="ru-RU" dirty="0" smtClean="0"/>
              <a:t>Воздушные;</a:t>
            </a:r>
          </a:p>
          <a:p>
            <a:r>
              <a:rPr lang="ru-RU" dirty="0" smtClean="0"/>
              <a:t>Плывучие.</a:t>
            </a:r>
            <a:endParaRPr lang="ru-RU" dirty="0"/>
          </a:p>
        </p:txBody>
      </p:sp>
      <p:pic>
        <p:nvPicPr>
          <p:cNvPr id="2050" name="Picture 2" descr="http://leliktop.ru/chtivo/sc-pic/i014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>
            <a:off x="5482949" y="1708770"/>
            <a:ext cx="6134742" cy="42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961323"/>
            <a:ext cx="10171043" cy="489667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Подготавливаем </a:t>
            </a:r>
            <a:r>
              <a:rPr lang="ru-RU" dirty="0"/>
              <a:t>необходимые материалы: листы формата А4, карандаш ТМ, ластик, черная ручка или маркер;</a:t>
            </a:r>
          </a:p>
          <a:p>
            <a:pPr algn="just"/>
            <a:r>
              <a:rPr lang="ru-RU" dirty="0" smtClean="0"/>
              <a:t>Определяем </a:t>
            </a:r>
            <a:r>
              <a:rPr lang="ru-RU" dirty="0"/>
              <a:t>формат;</a:t>
            </a:r>
          </a:p>
          <a:p>
            <a:pPr algn="just"/>
            <a:r>
              <a:rPr lang="ru-RU" dirty="0" smtClean="0"/>
              <a:t>Компонуем </a:t>
            </a:r>
            <a:r>
              <a:rPr lang="ru-RU" dirty="0"/>
              <a:t>изображение на лист, используя карандаш ТМ слегка наметить тонкими линиями основную форму;</a:t>
            </a:r>
          </a:p>
          <a:p>
            <a:pPr algn="just"/>
            <a:r>
              <a:rPr lang="ru-RU" dirty="0" smtClean="0"/>
              <a:t>Прослеживаем </a:t>
            </a:r>
            <a:r>
              <a:rPr lang="ru-RU" dirty="0"/>
              <a:t>логику построения формы;</a:t>
            </a:r>
          </a:p>
          <a:p>
            <a:pPr algn="just"/>
            <a:r>
              <a:rPr lang="ru-RU" dirty="0" smtClean="0"/>
              <a:t>Взяв </a:t>
            </a:r>
            <a:r>
              <a:rPr lang="ru-RU" dirty="0"/>
              <a:t>другой лист формата А4 начинаем маркером или ручкой переводить изображение с наброска, выполненного карандашом ТМ;</a:t>
            </a:r>
          </a:p>
          <a:p>
            <a:pPr algn="just"/>
            <a:r>
              <a:rPr lang="ru-RU" dirty="0" smtClean="0"/>
              <a:t>Изображение </a:t>
            </a:r>
            <a:r>
              <a:rPr lang="ru-RU" dirty="0"/>
              <a:t>следует переводить частями, фиксируя (фотографируя) на телефон каждый выполненный элемент </a:t>
            </a:r>
            <a:r>
              <a:rPr lang="ru-RU" dirty="0" smtClean="0"/>
              <a:t>изображения. </a:t>
            </a:r>
            <a:r>
              <a:rPr lang="ru-RU" dirty="0"/>
              <a:t>Держите телефон на приблизительно одинаковом расстоянии от рисунка, размеры кадров должны </a:t>
            </a:r>
            <a:r>
              <a:rPr lang="ru-RU" dirty="0" smtClean="0"/>
              <a:t>совпадать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По </a:t>
            </a:r>
            <a:r>
              <a:rPr lang="ru-RU"/>
              <a:t>завершении </a:t>
            </a:r>
            <a:r>
              <a:rPr lang="ru-RU" smtClean="0"/>
              <a:t>изображения, </a:t>
            </a:r>
            <a:r>
              <a:rPr lang="ru-RU" dirty="0"/>
              <a:t>выбрать GIF редактор из перечня предложенных редакторов и добавить изображения;</a:t>
            </a:r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создании анимации, чередуйте зафиксированные элементы так, чтобы получилось интересно и </a:t>
            </a:r>
            <a:r>
              <a:rPr lang="ru-RU" dirty="0" smtClean="0"/>
              <a:t>динамично, подберите </a:t>
            </a:r>
            <a:r>
              <a:rPr lang="ru-RU" dirty="0"/>
              <a:t>наиболее подходящую скорость смены изображений;</a:t>
            </a:r>
          </a:p>
          <a:p>
            <a:pPr algn="just"/>
            <a:r>
              <a:rPr lang="ru-RU" dirty="0" smtClean="0"/>
              <a:t>Сохраните </a:t>
            </a:r>
            <a:r>
              <a:rPr lang="ru-RU" dirty="0"/>
              <a:t>работу.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844" y="460513"/>
            <a:ext cx="9601200" cy="1485900"/>
          </a:xfrm>
        </p:spPr>
        <p:txBody>
          <a:bodyPr/>
          <a:lstStyle/>
          <a:p>
            <a:pPr algn="just"/>
            <a:r>
              <a:rPr lang="ru-RU" dirty="0" smtClean="0"/>
              <a:t>Основные этапы создания рисунка, переходящего в анимацию: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6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185" y="272561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Задание и пример выполнения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184" y="3935896"/>
            <a:ext cx="10047441" cy="234563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Опираясь на изученный материал, учащимся нужно выполнить рисунок, состоящий из линий, периодически фиксируя этапы работы на телефон (Рис. 5-11</a:t>
            </a:r>
            <a:r>
              <a:rPr lang="ru-RU" dirty="0" smtClean="0"/>
              <a:t>).</a:t>
            </a:r>
          </a:p>
          <a:p>
            <a:pPr algn="just"/>
            <a:r>
              <a:rPr lang="ru-RU" dirty="0" smtClean="0"/>
              <a:t>После </a:t>
            </a:r>
            <a:r>
              <a:rPr lang="ru-RU" dirty="0"/>
              <a:t>завершения работы перейти в GIF-редактор и добавить изображения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Определить последовательность смены изображений и возможное их повторение. Пример</a:t>
            </a:r>
            <a:r>
              <a:rPr lang="ru-RU" dirty="0"/>
              <a:t>: «Движущееся изображение». 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5002" y="3170626"/>
            <a:ext cx="1274031" cy="268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5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97426" y="3152538"/>
            <a:ext cx="1298713" cy="2864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</a:t>
            </a:r>
            <a:r>
              <a:rPr lang="ru-RU" sz="1400" dirty="0"/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34678" y="3185390"/>
            <a:ext cx="1391479" cy="2536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7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64698" y="3172034"/>
            <a:ext cx="1364974" cy="247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8</a:t>
            </a:r>
            <a:endParaRPr lang="ru-RU" sz="1400" dirty="0"/>
          </a:p>
        </p:txBody>
      </p:sp>
      <p:pic>
        <p:nvPicPr>
          <p:cNvPr id="18" name="Рисунок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9456"/>
          <a:stretch/>
        </p:blipFill>
        <p:spPr bwMode="auto">
          <a:xfrm>
            <a:off x="1095003" y="1261707"/>
            <a:ext cx="1274031" cy="19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r="7303"/>
          <a:stretch/>
        </p:blipFill>
        <p:spPr bwMode="auto">
          <a:xfrm>
            <a:off x="2597427" y="1261707"/>
            <a:ext cx="1298713" cy="19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4" r="7501"/>
          <a:stretch/>
        </p:blipFill>
        <p:spPr bwMode="auto">
          <a:xfrm>
            <a:off x="4134679" y="1274939"/>
            <a:ext cx="1391479" cy="19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" r="9092"/>
          <a:stretch/>
        </p:blipFill>
        <p:spPr bwMode="auto">
          <a:xfrm>
            <a:off x="5764698" y="1261707"/>
            <a:ext cx="1364974" cy="19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Изображение выглядит как вешалка, лампа&#10;&#10;Автоматически созданное описание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r="6973"/>
          <a:stretch/>
        </p:blipFill>
        <p:spPr bwMode="auto">
          <a:xfrm>
            <a:off x="7381462" y="1261707"/>
            <a:ext cx="1378226" cy="19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r="7136"/>
          <a:stretch/>
        </p:blipFill>
        <p:spPr bwMode="auto">
          <a:xfrm>
            <a:off x="8971723" y="1261707"/>
            <a:ext cx="1338469" cy="190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r="7889"/>
          <a:stretch/>
        </p:blipFill>
        <p:spPr bwMode="auto">
          <a:xfrm>
            <a:off x="10535479" y="1274939"/>
            <a:ext cx="1272651" cy="18956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10535479" y="3152538"/>
            <a:ext cx="1272651" cy="2537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11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971723" y="3158762"/>
            <a:ext cx="1338469" cy="247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10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381462" y="3152538"/>
            <a:ext cx="1364974" cy="247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</a:t>
            </a:r>
            <a:r>
              <a:rPr lang="ru-RU" sz="14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49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Движущееся изображение:</a:t>
            </a:r>
            <a:br>
              <a:rPr lang="ru-RU" dirty="0"/>
            </a:br>
            <a:r>
              <a:rPr lang="ru-RU" dirty="0" smtClean="0"/>
              <a:t>«Легкость»</a:t>
            </a:r>
            <a:endParaRPr lang="ru-RU" dirty="0"/>
          </a:p>
        </p:txBody>
      </p:sp>
      <p:pic>
        <p:nvPicPr>
          <p:cNvPr id="5" name="Picture 2" descr="https://psv4.userapi.com/c536236/u185295979/docs/d48/e1074110cad7/20211103_194509.gif?extra=dJkMokvLMmrI8HFSi984H_qvXQaL0pQ5lQTDGd4CcsSMmJuIYK4wOd3vsYi1hRGZKkiOoXJKRQEniNa6-QtihtTMGLSduKPx3YevR_iwiKca8qOXCM9ibydU2vi2Rc6Zbj25dSPBipI2MbrlFo7AUKH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69" y="2133439"/>
            <a:ext cx="3737113" cy="455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7</TotalTime>
  <Words>337</Words>
  <Application>Microsoft Office PowerPoint</Application>
  <PresentationFormat>Широкоэкранный</PresentationFormat>
  <Paragraphs>49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Book</vt:lpstr>
      <vt:lpstr>Crop</vt:lpstr>
      <vt:lpstr>Урок ИЗО 6 класс «Линия и её выразительные возможности»</vt:lpstr>
      <vt:lpstr>Цели и задачи</vt:lpstr>
      <vt:lpstr>Линия </vt:lpstr>
      <vt:lpstr>Виды линий:</vt:lpstr>
      <vt:lpstr>Характер линий:</vt:lpstr>
      <vt:lpstr>Основные этапы создания рисунка, переходящего в анимацию:</vt:lpstr>
      <vt:lpstr>Задание и пример выполнения</vt:lpstr>
      <vt:lpstr>Движущееся изображение: «Легкость»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 6 класс «Линия и её выразительные возможности»</dc:title>
  <dc:creator>Класс</dc:creator>
  <cp:lastModifiedBy>Класс</cp:lastModifiedBy>
  <cp:revision>6</cp:revision>
  <dcterms:created xsi:type="dcterms:W3CDTF">2021-12-08T08:20:07Z</dcterms:created>
  <dcterms:modified xsi:type="dcterms:W3CDTF">2021-12-08T10:13:21Z</dcterms:modified>
</cp:coreProperties>
</file>