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4" r:id="rId4"/>
    <p:sldId id="265" r:id="rId5"/>
    <p:sldId id="257" r:id="rId6"/>
    <p:sldId id="259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302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99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 snapToGrid="0">
      <p:cViewPr>
        <p:scale>
          <a:sx n="60" d="100"/>
          <a:sy n="60" d="100"/>
        </p:scale>
        <p:origin x="-1068" y="-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8C45FC-C980-41AA-8896-4D450C50DB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244BEEA-D3EA-4778-91E9-9ECE07B85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EC6C458-2377-48F5-828B-9B1BFC7A8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9A5A76F-50B2-4905-B4D6-C5F494021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22FC623-1CE1-4651-9E0B-DA76A319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603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4590AE-A947-4705-88B3-75B6F818F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EDADE56-8744-475C-B20F-4342A8B807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E076821-47BA-441F-9417-27CAF80C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4C72DE1-21B3-407D-B2AD-AD355E855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CC20CA-731A-474C-9F1F-8FD0AC42A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4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357C302-63F0-46B9-BCD1-ABF049C4E3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5534224-3051-4259-8417-FF5ED38BB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84B2D07-F0B2-4CA4-9094-5E1EE5613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ACA5697-A2AA-44BE-85E9-75F1FC099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5B8B7DA-6983-4947-B3A5-ED9A8C71E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239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45D5A7-8D81-4271-85C0-E51968456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FB5AE34-3454-4FEA-B3F2-7B2758E00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E1227CF-46AE-45AF-AE53-822B9F1DF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8CF90E2-5A35-4D10-99B1-D00DFD68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56C8A7F-B0D2-412A-9CC4-8768376F1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217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F35A984-533F-4F6F-ABC9-6CC3A44C8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8C7295B-6F81-439C-BAF7-A2515DAD1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1B13FF0-EB97-4B33-92A4-7A784D044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59EC216-97AB-4E85-BDCF-D4CE1B1F1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D4FC992-2F72-4B43-9FA4-A8030EC8B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756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BD8910F-5214-4712-9A1A-94F9FCCDF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CCC5711-BCD7-4E55-AB59-FAE4AE9F34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F1CB9C4-A4BA-4183-80DC-69CFF7085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47F0335-5BF8-494C-9791-EB9CCA2DD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0D5000E-1114-4BA2-BD0C-A889610FE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A95B967-0115-469B-B721-E84ED54E4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06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336AB1-9F51-40C9-B5AA-3668E4B33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A07E102-0437-40C9-A5C8-D9A905A79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6703EFA-71BD-4C5B-9594-8045CB6E4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3A14EC37-5618-4F48-9062-3B37164044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0265D17-A8AE-47BF-882B-FA18B41834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2A19B75-4C1D-4496-B36C-84CF75014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CB4B556-EAE0-4493-847D-057D31E20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CBB7BA7E-57EB-46B6-AC1B-327860939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962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3CE7EA-555D-47C0-B273-DA9A50E17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5E3889E-9628-438C-AE87-68BB86DA3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44E72AC5-F751-4BB7-A22B-8F673AB4D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9982353-79B9-4B81-9DE6-6AD3FFF1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31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98D2006-7ECC-4836-856F-865242C56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0533761-5281-4D73-8BD7-492A917BD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6523A41-8AA1-409D-B1FE-D0F98D498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30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9633812-1C27-4D0F-9989-B50472610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4289914-574C-42DD-9B65-659153E3A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5139D66-0386-4137-B977-7FC209784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6ED98AB-0AA0-41B8-96A6-282AC69BA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A01664C-1D3D-49D7-BAC2-057D6D66B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9355BAB-FCB7-4B22-B550-51E4022E5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169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630734-2FFE-4F5B-9CC3-B42643C69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5D45A743-C001-4CD5-B2D0-A175A37BFF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D95AAC4-8564-45A3-A4D6-947C046CD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3296CED-012D-4E1B-9947-1B43758B9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572C267-0668-40C6-9B21-43172D103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E7D616E-C540-4646-B767-6C6D56ED3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30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C359DC-541B-4701-B377-E9DA3630C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7A0C3E5-D3A0-4092-A2D4-199FEDC0F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D202192-5BD7-4DB4-AAB1-07B00FE93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EF022-1FAC-4C46-ABEE-37DFEA2C3E60}" type="datetimeFigureOut">
              <a:rPr lang="ru-RU" smtClean="0"/>
              <a:t>21.04.2021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D01868E-A7CA-410A-AE2B-06E0E83E20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0E146ED-B1CF-4F28-9252-9F58C74B9D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8CAA3-6727-4217-B376-BEB27FCA7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30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13" Type="http://schemas.openxmlformats.org/officeDocument/2006/relationships/image" Target="../media/image2.png"/><Relationship Id="rId18" Type="http://schemas.openxmlformats.org/officeDocument/2006/relationships/slide" Target="slide19.xml"/><Relationship Id="rId3" Type="http://schemas.openxmlformats.org/officeDocument/2006/relationships/image" Target="../media/image1.png"/><Relationship Id="rId21" Type="http://schemas.openxmlformats.org/officeDocument/2006/relationships/slide" Target="slide27.xml"/><Relationship Id="rId7" Type="http://schemas.openxmlformats.org/officeDocument/2006/relationships/slide" Target="slide25.xml"/><Relationship Id="rId12" Type="http://schemas.openxmlformats.org/officeDocument/2006/relationships/slide" Target="slide7.xml"/><Relationship Id="rId17" Type="http://schemas.openxmlformats.org/officeDocument/2006/relationships/image" Target="../media/image4.png"/><Relationship Id="rId25" Type="http://schemas.openxmlformats.org/officeDocument/2006/relationships/slide" Target="slide41.xml"/><Relationship Id="rId2" Type="http://schemas.openxmlformats.org/officeDocument/2006/relationships/slide" Target="slide3.xml"/><Relationship Id="rId16" Type="http://schemas.openxmlformats.org/officeDocument/2006/relationships/slide" Target="slide11.xml"/><Relationship Id="rId20" Type="http://schemas.openxmlformats.org/officeDocument/2006/relationships/slide" Target="slide2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11" Type="http://schemas.openxmlformats.org/officeDocument/2006/relationships/slide" Target="slide33.xml"/><Relationship Id="rId24" Type="http://schemas.openxmlformats.org/officeDocument/2006/relationships/slide" Target="slide39.xml"/><Relationship Id="rId5" Type="http://schemas.openxmlformats.org/officeDocument/2006/relationships/slide" Target="slide5.xml"/><Relationship Id="rId15" Type="http://schemas.openxmlformats.org/officeDocument/2006/relationships/slide" Target="slide9.xml"/><Relationship Id="rId23" Type="http://schemas.openxmlformats.org/officeDocument/2006/relationships/slide" Target="slide35.xml"/><Relationship Id="rId10" Type="http://schemas.openxmlformats.org/officeDocument/2006/relationships/slide" Target="slide37.xml"/><Relationship Id="rId19" Type="http://schemas.openxmlformats.org/officeDocument/2006/relationships/slide" Target="slide21.xml"/><Relationship Id="rId4" Type="http://schemas.microsoft.com/office/2007/relationships/hdphoto" Target="../media/hdphoto1.wdp"/><Relationship Id="rId9" Type="http://schemas.openxmlformats.org/officeDocument/2006/relationships/slide" Target="slide29.xml"/><Relationship Id="rId14" Type="http://schemas.openxmlformats.org/officeDocument/2006/relationships/image" Target="../media/image3.png"/><Relationship Id="rId22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4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8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4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522F77E-DDF5-445D-8887-BCF9CE7A7A01}"/>
              </a:ext>
            </a:extLst>
          </p:cNvPr>
          <p:cNvSpPr/>
          <p:nvPr/>
        </p:nvSpPr>
        <p:spPr>
          <a:xfrm>
            <a:off x="0" y="2592279"/>
            <a:ext cx="1219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“</a:t>
            </a:r>
            <a:r>
              <a:rPr lang="ru-RU" sz="5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СВОЯ ИГРА</a:t>
            </a:r>
            <a:r>
              <a:rPr lang="en-US" sz="5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”</a:t>
            </a:r>
            <a:endParaRPr lang="ru-RU" sz="54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738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</a:rPr>
              <a:t>Он является капитаном «поперечного флота», он много лет переправляет людей с одного берега реки на другой, выполняя очень нужную для деревенских жителей работу: «Без моего парома </a:t>
            </a:r>
            <a:r>
              <a:rPr lang="ru-RU" sz="3600" dirty="0" err="1">
                <a:solidFill>
                  <a:schemeClr val="bg1"/>
                </a:solidFill>
              </a:rPr>
              <a:t>Боровицам</a:t>
            </a:r>
            <a:r>
              <a:rPr lang="ru-RU" sz="3600" dirty="0">
                <a:solidFill>
                  <a:schemeClr val="bg1"/>
                </a:solidFill>
              </a:rPr>
              <a:t> не жить!» Не отказывается помочь в других делах: помогает Анне Павловне на сенокосе</a:t>
            </a:r>
            <a:endParaRPr lang="ru-RU" sz="3600" b="1" cap="none" spc="50" dirty="0">
              <a:ln w="0"/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604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Как выглядит девочка Настя? Что вы отметите в этой маленькой героине?</a:t>
            </a:r>
            <a:endParaRPr lang="ru-RU" sz="5400" b="1" cap="none" spc="50" dirty="0">
              <a:ln w="0"/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58551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Настя - внучка Анны Павловны, она приехала из северного города, но в деревне ей жить очень нравится. Автор описывает девочку так: «Волосы выпечены солнцем, на носу веснушки». Она многое унаследовала от своей бабушки: такая же трудолюбивая: «Мне лежать недосуг», очень любит животных, сама содержит их, много умеет хозяйственных дел выполнять, даже решила стать ветеринаром в будущем. Девочка тоже наделена жалостливостью по отношению к людям, животным: пожалела пса Кубаря, запертого в ограде, котёнка с раненой лапкой выходила, она видит в животных душу, свой особый характер, даёт им клички в соответствии с их нравом, особенностями. Героиня признаётся в любви к чтению, особенно любит читать про Айболита</a:t>
            </a:r>
            <a:endParaRPr lang="ru-RU" sz="2400" b="1" cap="none" spc="50" dirty="0">
              <a:ln w="0"/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025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Какие черты Надежды Петровны отмечает автор?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395252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dirty="0">
                <a:solidFill>
                  <a:schemeClr val="bg1"/>
                </a:solidFill>
              </a:rPr>
              <a:t>Бабушка - Надежда Петровна - женщина ростом почти два метра, разговаривая исключительно увесистым басом, на самом деле очень добрая и щедрая женщина по отношению к жителям села. Но с внуком ведет себя строго и воинственно</a:t>
            </a:r>
            <a:endParaRPr lang="ru-RU" sz="4000" b="1" cap="none" spc="50" dirty="0">
              <a:ln w="0"/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45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Какие черты </a:t>
            </a:r>
            <a:r>
              <a:rPr lang="ru-RU" sz="5400" dirty="0" err="1">
                <a:solidFill>
                  <a:schemeClr val="bg1"/>
                </a:solidFill>
              </a:rPr>
              <a:t>Колямбы</a:t>
            </a:r>
            <a:r>
              <a:rPr lang="ru-RU" sz="5400" dirty="0">
                <a:solidFill>
                  <a:schemeClr val="bg1"/>
                </a:solidFill>
              </a:rPr>
              <a:t> отмечает автор?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7542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 err="1">
                <a:solidFill>
                  <a:schemeClr val="bg1"/>
                </a:solidFill>
              </a:rPr>
              <a:t>Колямба</a:t>
            </a:r>
            <a:r>
              <a:rPr lang="ru-RU" sz="2800" dirty="0">
                <a:solidFill>
                  <a:schemeClr val="bg1"/>
                </a:solidFill>
              </a:rPr>
              <a:t> пока ростом мал, и когда он заглядывает к нам со двора, его плечи не видны в окошке. А причёска у соседа - как обычно в книжках князьям и принцам рисуют: кудри едва не до плеч. На </a:t>
            </a:r>
            <a:r>
              <a:rPr lang="ru-RU" sz="2800" dirty="0" err="1">
                <a:solidFill>
                  <a:schemeClr val="bg1"/>
                </a:solidFill>
              </a:rPr>
              <a:t>Колямбиной</a:t>
            </a:r>
            <a:r>
              <a:rPr lang="ru-RU" sz="2800" dirty="0">
                <a:solidFill>
                  <a:schemeClr val="bg1"/>
                </a:solidFill>
              </a:rPr>
              <a:t> голове они вечно сбиты-перевиты, потому что волосы ему причёсывают ветер или кусты репейника: прямая дорога - не его путь</a:t>
            </a:r>
            <a:r>
              <a:rPr lang="ru-RU" sz="2800" dirty="0" smtClean="0">
                <a:solidFill>
                  <a:schemeClr val="bg1"/>
                </a:solidFill>
              </a:rPr>
              <a:t>. Причёсанным </a:t>
            </a:r>
            <a:r>
              <a:rPr lang="ru-RU" sz="2800" dirty="0">
                <a:solidFill>
                  <a:schemeClr val="bg1"/>
                </a:solidFill>
              </a:rPr>
              <a:t>и даже пахнущим духами </a:t>
            </a:r>
            <a:r>
              <a:rPr lang="ru-RU" sz="2800" dirty="0" err="1">
                <a:solidFill>
                  <a:schemeClr val="bg1"/>
                </a:solidFill>
              </a:rPr>
              <a:t>for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men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Колямбу</a:t>
            </a:r>
            <a:r>
              <a:rPr lang="ru-RU" sz="2800" dirty="0">
                <a:solidFill>
                  <a:schemeClr val="bg1"/>
                </a:solidFill>
              </a:rPr>
              <a:t> можно увидеть  только по субботам, когда за ним на чёрном джипе прикатывает отец, чтобы отвезти на занятия к репетиторам для поступления в супер-</a:t>
            </a:r>
            <a:r>
              <a:rPr lang="ru-RU" sz="2800" dirty="0" err="1">
                <a:solidFill>
                  <a:schemeClr val="bg1"/>
                </a:solidFill>
              </a:rPr>
              <a:t>пупер</a:t>
            </a:r>
            <a:r>
              <a:rPr lang="ru-RU" sz="2800" dirty="0">
                <a:solidFill>
                  <a:schemeClr val="bg1"/>
                </a:solidFill>
              </a:rPr>
              <a:t>-гимназию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319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Кто такой Виталька, каким он был мальчиком, как относились к нему окружающие?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405618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0" y="496836"/>
            <a:ext cx="11169677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>
                <a:solidFill>
                  <a:schemeClr val="bg1"/>
                </a:solidFill>
              </a:rPr>
              <a:t>Мать умерла полгода назад. Где отец – давно неизвестно. Виталька живёт с отчимом, тот водитель на </a:t>
            </a:r>
            <a:r>
              <a:rPr lang="ru-RU" sz="2000" dirty="0" err="1">
                <a:solidFill>
                  <a:schemeClr val="bg1"/>
                </a:solidFill>
              </a:rPr>
              <a:t>Моховской</a:t>
            </a:r>
            <a:r>
              <a:rPr lang="ru-RU" sz="2000" dirty="0">
                <a:solidFill>
                  <a:schemeClr val="bg1"/>
                </a:solidFill>
              </a:rPr>
              <a:t> ферме. В детдом его не сдаёт, но и особой заботой пасынку не досаждает. Одежонку прикупит, когда </a:t>
            </a:r>
            <a:r>
              <a:rPr lang="ru-RU" sz="2000" dirty="0" err="1">
                <a:solidFill>
                  <a:schemeClr val="bg1"/>
                </a:solidFill>
              </a:rPr>
              <a:t>занудят</a:t>
            </a:r>
            <a:r>
              <a:rPr lang="ru-RU" sz="2000" dirty="0">
                <a:solidFill>
                  <a:schemeClr val="bg1"/>
                </a:solidFill>
              </a:rPr>
              <a:t> соседи: «Парень совсем обносился». Отчим Витальку сквозь зубы терпит. И учителя Витальку недолюбливают. Он даже название деревни - </a:t>
            </a:r>
            <a:r>
              <a:rPr lang="ru-RU" sz="2000" dirty="0" err="1">
                <a:solidFill>
                  <a:schemeClr val="bg1"/>
                </a:solidFill>
              </a:rPr>
              <a:t>Масловка</a:t>
            </a:r>
            <a:r>
              <a:rPr lang="ru-RU" sz="2000" dirty="0">
                <a:solidFill>
                  <a:schemeClr val="bg1"/>
                </a:solidFill>
              </a:rPr>
              <a:t> с маленькой буквы, бывает, пишет, и по всем контрольным у него «три» или «два», только показатели портит. Невнимательный. У масловских парнишек Виталька тоже не в авторитете. Любую вещь вежливо что ли берёт, будто уважает её больше себя. А поставь в футболе на ворота – мяч из его сетки не вылезает. Только Надежда Петровна Витальку привечает. Поначалу и она косовато на него смотрела. Но как-то пришёл он к </a:t>
            </a:r>
            <a:r>
              <a:rPr lang="ru-RU" sz="2000" dirty="0" err="1">
                <a:solidFill>
                  <a:schemeClr val="bg1"/>
                </a:solidFill>
              </a:rPr>
              <a:t>Колямбе</a:t>
            </a:r>
            <a:r>
              <a:rPr lang="ru-RU" sz="2000" dirty="0">
                <a:solidFill>
                  <a:schemeClr val="bg1"/>
                </a:solidFill>
              </a:rPr>
              <a:t>, а она перед зеркалом себе самой на свою толщину жалуется. Виталька услышал и говорит, деликатно шмыгая гайморитным носом: «Не, вы не толстая, вы полутонкая». – «Ага, полутонка!» - развеселилась Надежда Петровна и приказала Витальке не пропускать у неё ни обеда, ни ужина. </a:t>
            </a:r>
            <a:r>
              <a:rPr lang="ru-RU" sz="2000" dirty="0" err="1">
                <a:solidFill>
                  <a:schemeClr val="bg1"/>
                </a:solidFill>
              </a:rPr>
              <a:t>Колямба</a:t>
            </a:r>
            <a:r>
              <a:rPr lang="ru-RU" sz="2000" dirty="0">
                <a:solidFill>
                  <a:schemeClr val="bg1"/>
                </a:solidFill>
              </a:rPr>
              <a:t> больше Витальки этому обрадовался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30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Как вы помаете, какой скрытый талант у мальчика Виталика?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70970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1" y="-31531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hlinkClick r:id="rId2" action="ppaction://hlinksldjump"/>
            <a:extLst>
              <a:ext uri="{FF2B5EF4-FFF2-40B4-BE49-F238E27FC236}">
                <a16:creationId xmlns:a16="http://schemas.microsoft.com/office/drawing/2014/main" xmlns="" id="{07369CBB-39C6-4901-A2AA-216E8DD21D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55" b="98373" l="1221" r="97762">
                        <a14:foregroundMark x1="509" y1="1627" x2="39166" y2="5787"/>
                        <a14:foregroundMark x1="39166" y1="5787" x2="57884" y2="4521"/>
                        <a14:foregroundMark x1="57884" y1="4521" x2="91658" y2="7233"/>
                        <a14:foregroundMark x1="91658" y1="7233" x2="87894" y2="12477"/>
                        <a14:foregroundMark x1="87894" y1="12477" x2="12106" y2="18264"/>
                        <a14:foregroundMark x1="12106" y1="18264" x2="8342" y2="25859"/>
                        <a14:foregroundMark x1="8342" y1="25859" x2="7121" y2="33273"/>
                        <a14:foregroundMark x1="7121" y1="33273" x2="39268" y2="28210"/>
                        <a14:foregroundMark x1="39268" y1="28210" x2="88708" y2="30741"/>
                        <a14:foregroundMark x1="88708" y1="30741" x2="91556" y2="43761"/>
                        <a14:foregroundMark x1="91556" y1="43761" x2="92065" y2="50633"/>
                        <a14:foregroundMark x1="92065" y1="50633" x2="29603" y2="53707"/>
                        <a14:foregroundMark x1="29603" y1="53707" x2="9868" y2="50452"/>
                        <a14:foregroundMark x1="9868" y1="50452" x2="5900" y2="55154"/>
                        <a14:foregroundMark x1="5900" y1="55154" x2="5799" y2="63472"/>
                        <a14:foregroundMark x1="5799" y1="63472" x2="10682" y2="64376"/>
                        <a14:foregroundMark x1="10682" y1="64376" x2="37030" y2="61302"/>
                        <a14:foregroundMark x1="37030" y1="61302" x2="85249" y2="67450"/>
                        <a14:foregroundMark x1="85249" y1="67450" x2="86979" y2="73418"/>
                        <a14:foregroundMark x1="86979" y1="73418" x2="86673" y2="81917"/>
                        <a14:foregroundMark x1="86673" y1="81917" x2="8647" y2="82098"/>
                        <a14:foregroundMark x1="8647" y1="82098" x2="5493" y2="76854"/>
                        <a14:foregroundMark x1="5493" y1="76854" x2="3866" y2="70344"/>
                        <a14:foregroundMark x1="3866" y1="70344" x2="2848" y2="78481"/>
                        <a14:foregroundMark x1="2848" y1="78481" x2="3967" y2="85172"/>
                        <a14:foregroundMark x1="3967" y1="85172" x2="6409" y2="92043"/>
                        <a14:foregroundMark x1="6409" y1="92043" x2="21465" y2="97830"/>
                        <a14:foregroundMark x1="21465" y1="97830" x2="33672" y2="98192"/>
                        <a14:foregroundMark x1="33672" y1="98192" x2="67141" y2="96564"/>
                        <a14:foregroundMark x1="67141" y1="96564" x2="81282" y2="96564"/>
                        <a14:foregroundMark x1="81282" y1="96564" x2="91150" y2="94575"/>
                        <a14:foregroundMark x1="91150" y1="94575" x2="93998" y2="89693"/>
                        <a14:foregroundMark x1="93998" y1="89693" x2="95422" y2="9946"/>
                        <a14:foregroundMark x1="19939" y1="3617" x2="6409" y2="3436"/>
                        <a14:foregroundMark x1="6409" y1="3436" x2="2645" y2="7595"/>
                        <a14:foregroundMark x1="2645" y1="7595" x2="1424" y2="18264"/>
                        <a14:foregroundMark x1="91048" y1="4882" x2="97762" y2="5063"/>
                        <a14:foregroundMark x1="89522" y1="3978" x2="85046" y2="3255"/>
                        <a14:foregroundMark x1="81282" y1="88788" x2="80570" y2="97830"/>
                        <a14:foregroundMark x1="96541" y1="94033" x2="97558" y2="89693"/>
                        <a14:foregroundMark x1="13733" y1="98373" x2="5697" y2="94033"/>
                        <a14:foregroundMark x1="5697" y1="94033" x2="3052" y2="89873"/>
                        <a14:backgroundMark x1="16321" y1="661" x2="19125" y2="723"/>
                        <a14:backgroundMark x1="19125" y1="723" x2="27670" y2="0"/>
                        <a14:backgroundMark x1="27670" y1="0" x2="45677" y2="362"/>
                        <a14:backgroundMark x1="45677" y1="362" x2="49949" y2="181"/>
                        <a14:backgroundMark x1="49949" y1="181" x2="54323" y2="181"/>
                        <a14:backgroundMark x1="54323" y1="181" x2="58901" y2="0"/>
                        <a14:backgroundMark x1="88829" y1="1931" x2="89725" y2="1989"/>
                        <a14:backgroundMark x1="58901" y1="0" x2="84503" y2="1652"/>
                        <a14:backgroundMark x1="89725" y1="1989" x2="98678" y2="0"/>
                        <a14:backgroundMark x1="98678" y1="0" x2="99695" y2="7595"/>
                        <a14:backgroundMark x1="99695" y1="7595" x2="98779" y2="97107"/>
                        <a14:backgroundMark x1="90426" y1="97477" x2="88586" y2="97558"/>
                        <a14:backgroundMark x1="98779" y1="97107" x2="90452" y2="97475"/>
                        <a14:backgroundMark x1="9097" y1="98138" x2="2442" y2="97830"/>
                        <a14:backgroundMark x1="15578" y1="98438" x2="13727" y2="98352"/>
                        <a14:backgroundMark x1="2442" y1="97830" x2="102" y2="90958"/>
                        <a14:backgroundMark x1="102" y1="2719" x2="102" y2="1266"/>
                        <a14:backgroundMark x1="102" y1="14391" x2="102" y2="4251"/>
                        <a14:backgroundMark x1="102" y1="90958" x2="102" y2="17792"/>
                        <a14:backgroundMark x1="102" y1="1266" x2="710" y2="1086"/>
                        <a14:backgroundMark x1="13229" y1="329" x2="15768" y2="181"/>
                        <a14:backgroundMark x1="15768" y1="181" x2="16785" y2="18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24169" y="22116"/>
            <a:ext cx="12216170" cy="6872372"/>
          </a:xfrm>
          <a:prstGeom prst="rect">
            <a:avLst/>
          </a:prstGeom>
        </p:spPr>
      </p:pic>
      <p:sp>
        <p:nvSpPr>
          <p:cNvPr id="9" name="Прямоугольник 8">
            <a:hlinkClick r:id="rId5" action="ppaction://hlinksldjump"/>
            <a:extLst>
              <a:ext uri="{FF2B5EF4-FFF2-40B4-BE49-F238E27FC236}">
                <a16:creationId xmlns:a16="http://schemas.microsoft.com/office/drawing/2014/main" xmlns="" id="{8D7E45FF-205B-4EDD-8EBB-12AA9031EDD0}"/>
              </a:ext>
            </a:extLst>
          </p:cNvPr>
          <p:cNvSpPr/>
          <p:nvPr/>
        </p:nvSpPr>
        <p:spPr>
          <a:xfrm>
            <a:off x="5372100" y="409575"/>
            <a:ext cx="1314449" cy="1133475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hlinkClick r:id="rId6" action="ppaction://hlinksldjump"/>
            <a:extLst>
              <a:ext uri="{FF2B5EF4-FFF2-40B4-BE49-F238E27FC236}">
                <a16:creationId xmlns:a16="http://schemas.microsoft.com/office/drawing/2014/main" xmlns="" id="{BD83E714-23D2-4D93-95DB-14F58A99E590}"/>
              </a:ext>
            </a:extLst>
          </p:cNvPr>
          <p:cNvSpPr/>
          <p:nvPr/>
        </p:nvSpPr>
        <p:spPr>
          <a:xfrm>
            <a:off x="3838575" y="1628775"/>
            <a:ext cx="1314449" cy="1133475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hlinkClick r:id="rId7" action="ppaction://hlinksldjump"/>
            <a:extLst>
              <a:ext uri="{FF2B5EF4-FFF2-40B4-BE49-F238E27FC236}">
                <a16:creationId xmlns:a16="http://schemas.microsoft.com/office/drawing/2014/main" xmlns="" id="{9D9CD120-FA23-4D03-9BFE-AF954DD1A881}"/>
              </a:ext>
            </a:extLst>
          </p:cNvPr>
          <p:cNvSpPr/>
          <p:nvPr/>
        </p:nvSpPr>
        <p:spPr>
          <a:xfrm>
            <a:off x="5372100" y="2862262"/>
            <a:ext cx="1314449" cy="1133475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122E0123-0727-409C-9F90-3533C3157FC2}"/>
              </a:ext>
            </a:extLst>
          </p:cNvPr>
          <p:cNvSpPr/>
          <p:nvPr/>
        </p:nvSpPr>
        <p:spPr>
          <a:xfrm>
            <a:off x="6962775" y="1628775"/>
            <a:ext cx="1314449" cy="1133475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hlinkClick r:id="rId9" action="ppaction://hlinksldjump"/>
            <a:extLst>
              <a:ext uri="{FF2B5EF4-FFF2-40B4-BE49-F238E27FC236}">
                <a16:creationId xmlns:a16="http://schemas.microsoft.com/office/drawing/2014/main" xmlns="" id="{4D9E5B25-1742-4CCF-B1CA-BA99BB4F32AB}"/>
              </a:ext>
            </a:extLst>
          </p:cNvPr>
          <p:cNvSpPr/>
          <p:nvPr/>
        </p:nvSpPr>
        <p:spPr>
          <a:xfrm>
            <a:off x="8505825" y="2855161"/>
            <a:ext cx="1314449" cy="1133475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hlinkClick r:id="rId10" action="ppaction://hlinksldjump"/>
            <a:extLst>
              <a:ext uri="{FF2B5EF4-FFF2-40B4-BE49-F238E27FC236}">
                <a16:creationId xmlns:a16="http://schemas.microsoft.com/office/drawing/2014/main" xmlns="" id="{266E57A5-982B-4C82-A4D2-8093E4265400}"/>
              </a:ext>
            </a:extLst>
          </p:cNvPr>
          <p:cNvSpPr/>
          <p:nvPr/>
        </p:nvSpPr>
        <p:spPr>
          <a:xfrm>
            <a:off x="6962775" y="4095751"/>
            <a:ext cx="1314449" cy="1133475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7F34A789-19DF-44F2-99D2-24E1665EEA6B}"/>
              </a:ext>
            </a:extLst>
          </p:cNvPr>
          <p:cNvSpPr/>
          <p:nvPr/>
        </p:nvSpPr>
        <p:spPr>
          <a:xfrm>
            <a:off x="5372100" y="5314950"/>
            <a:ext cx="1314449" cy="1133475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hlinkClick r:id="rId11" action="ppaction://hlinksldjump"/>
            <a:extLst>
              <a:ext uri="{FF2B5EF4-FFF2-40B4-BE49-F238E27FC236}">
                <a16:creationId xmlns:a16="http://schemas.microsoft.com/office/drawing/2014/main" xmlns="" id="{F6FA4783-DC05-4D3D-BA96-8995A40C504F}"/>
              </a:ext>
            </a:extLst>
          </p:cNvPr>
          <p:cNvSpPr/>
          <p:nvPr/>
        </p:nvSpPr>
        <p:spPr>
          <a:xfrm>
            <a:off x="3838574" y="4095751"/>
            <a:ext cx="1314449" cy="1133475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3086" y="388143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74" y="360718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6136" y="388143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8550" y="384723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1607343"/>
            <a:ext cx="1358900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>
            <a:hlinkClick r:id="rId18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6136" y="1652220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>
            <a:hlinkClick r:id="rId19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8550" y="1658749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>
            <a:hlinkClick r:id="rId20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74" y="2840830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>
            <a:hlinkClick r:id="rId21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930" y="2840038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>
            <a:hlinkClick r:id="rId22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8550" y="2855161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>
            <a:hlinkClick r:id="rId23" action="ppaction://hlinksldjump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649" y="4052889"/>
            <a:ext cx="1358900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>
            <a:hlinkClick r:id="rId24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6136" y="4017167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>
            <a:hlinkClick r:id="rId25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8550" y="4095751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5" y="5293518"/>
            <a:ext cx="1354138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630621" y="5293518"/>
            <a:ext cx="10712067" cy="1176337"/>
          </a:xfrm>
          <a:prstGeom prst="rect">
            <a:avLst/>
          </a:prstGeom>
          <a:solidFill>
            <a:srgbClr val="83992A"/>
          </a:solidFill>
          <a:ln>
            <a:solidFill>
              <a:srgbClr val="8399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45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</a:rPr>
              <a:t>Отзывчивость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162672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Как </a:t>
            </a:r>
            <a:r>
              <a:rPr lang="ru-RU" sz="5400" dirty="0" err="1">
                <a:solidFill>
                  <a:schemeClr val="bg1"/>
                </a:solidFill>
              </a:rPr>
              <a:t>Колямба</a:t>
            </a:r>
            <a:r>
              <a:rPr lang="ru-RU" sz="5400" dirty="0">
                <a:solidFill>
                  <a:schemeClr val="bg1"/>
                </a:solidFill>
              </a:rPr>
              <a:t> называет Виталика?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288479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</a:rPr>
              <a:t>«</a:t>
            </a:r>
            <a:r>
              <a:rPr lang="ru-RU" sz="5400" dirty="0" err="1">
                <a:solidFill>
                  <a:schemeClr val="bg1"/>
                </a:solidFill>
              </a:rPr>
              <a:t>братушкой</a:t>
            </a:r>
            <a:r>
              <a:rPr lang="ru-RU" sz="5400" dirty="0" smtClean="0">
                <a:solidFill>
                  <a:schemeClr val="bg1"/>
                </a:solidFill>
              </a:rPr>
              <a:t>»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99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О каком времени идёт речь в повести " Последние холода"?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247907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В повести описываются события глазами мальчика Коли, ученик третьего класса. Речь идёт о весне 1945 года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84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Кто главные герои повести?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221795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Главные герои- это сам мальчик Коля, а так же брат с сестрой Вадик и Маша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39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Что произошло с детьми, кто такие шакалы?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306696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</a:rPr>
              <a:t>Дети из семьи эвакуированных из Минска, папа погиб на фронте, мать заболела тифом, у них украли деньги и талоны, детям было нечего есть. За то, что дети просили в столовой еды, другие называли их "шакалами", напали, но Вадик, из последних сил, напал на одного из них и чуть не задушил, а потом упал в голодный обморок.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782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Какой наказ дала детям Анна Николаевна, учительница Коли в День Победы?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192366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</a:rPr>
              <a:t>Какие черты характера Анны Павловны отмечает автор?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420442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dirty="0">
                <a:solidFill>
                  <a:schemeClr val="bg1"/>
                </a:solidFill>
              </a:rPr>
              <a:t>Учительница попросила их рассказать о том, что они пережили за время войны своим детям и внукам, чтобы никто не забывал того горя, что пришлось пережить им , ещё детьми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410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Что сделал Коля, что он понял из жизни Вадика и Маши?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144283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Мальчик на третий день принес им кусок хлеба, потом привел из домой. Коля пошел с Вадиком и он рассказывал, как можно доставать еду, выпрашивать, воровать, обманывать. Вадик рассказал, что когда голод, то совесть отключается и стыд </a:t>
            </a:r>
            <a:r>
              <a:rPr lang="ru-RU" sz="2400" dirty="0" err="1">
                <a:solidFill>
                  <a:schemeClr val="bg1"/>
                </a:solidFill>
              </a:rPr>
              <a:t>тоже.Что</a:t>
            </a:r>
            <a:r>
              <a:rPr lang="ru-RU" sz="2400" dirty="0">
                <a:solidFill>
                  <a:schemeClr val="bg1"/>
                </a:solidFill>
              </a:rPr>
              <a:t> ради сестрёнки он шел на унижение и оскорбления, начинал "</a:t>
            </a:r>
            <a:r>
              <a:rPr lang="ru-RU" sz="2400" dirty="0" err="1">
                <a:solidFill>
                  <a:schemeClr val="bg1"/>
                </a:solidFill>
              </a:rPr>
              <a:t>шакалить</a:t>
            </a:r>
            <a:r>
              <a:rPr lang="ru-RU" sz="2400" dirty="0">
                <a:solidFill>
                  <a:schemeClr val="bg1"/>
                </a:solidFill>
              </a:rPr>
              <a:t>", мог и отобрать кусок хлеба у другой девочки. Ведь у нее оставался ещё суп и </a:t>
            </a:r>
            <a:r>
              <a:rPr lang="ru-RU" sz="2400" dirty="0" err="1">
                <a:solidFill>
                  <a:schemeClr val="bg1"/>
                </a:solidFill>
              </a:rPr>
              <a:t>второе.Бабушка</a:t>
            </a:r>
            <a:r>
              <a:rPr lang="ru-RU" sz="2400" dirty="0">
                <a:solidFill>
                  <a:schemeClr val="bg1"/>
                </a:solidFill>
              </a:rPr>
              <a:t> и мама накормили детей, потом мама нажаловалась в школу, где учились дети. Детям выдали талоны и теперь и они ходили в 8-ю столовую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471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Кто главный герой произведения?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19184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Главный герой – мальчик Коля, ученик 2 класса.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29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Название первой книги в жизни Коли и почему он выбрал именно ее?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52091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dirty="0">
                <a:solidFill>
                  <a:schemeClr val="bg1"/>
                </a:solidFill>
              </a:rPr>
              <a:t>Библиотекарь посоветовала ему Б. Житкова «Что я видел</a:t>
            </a:r>
            <a:r>
              <a:rPr lang="ru-RU" sz="4400" dirty="0" smtClean="0">
                <a:solidFill>
                  <a:schemeClr val="bg1"/>
                </a:solidFill>
              </a:rPr>
              <a:t>»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22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Почему Татьяна Львовна решилась продать дорогую для себя книгу Пушкина?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39867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Ее внук тяжело болел туберкулезом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95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Почему Татьяна Львовна дорожила книгой Пушкина?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93103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</a:rPr>
              <a:t>Она жалостливая: жалеет Степана Устиновича; Настю, оттого, что внучка приехала из города худенькая; внуков из города: их родителям деть некуда; корову Матрёну не бросила, осталась из-за неё жить в деревне; героиня показана очень трудолюбивой: она и за скотиной ходит, и огород содержит, и внуков помогает детям растить, и постояльцу помогает обвыкнуться в деревне, и любую крестьянскую работу выполняет споро, неустанно, «храбро», как говорит автор. Хоть работа иногда и тяжела, Анна Павловна не унывает и других подбадривает; Анна Павловна очень любит родную деревню: дети звали её в город, где бы ей жилось легче, но она не уехала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801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dirty="0">
                <a:solidFill>
                  <a:schemeClr val="bg1"/>
                </a:solidFill>
              </a:rPr>
              <a:t>Это была книга ее юности, которую она не могла оставить в блокадном Ленинграде и привезла ее с собой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417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Кто победил в конкурсе «Юный чтец»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133956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</a:rPr>
              <a:t>Победила девочка Света, одноклассница Коли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844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Как Анна Павловна встречает приезжего гостя, с которым по сути даже незнакома?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233587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Анна Павловна встречает гостя очень приветливо, радушно. Называет его на деревенский манер - по отчеству - «</a:t>
            </a:r>
            <a:r>
              <a:rPr lang="ru-RU" sz="2800" b="1" cap="none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Арсентьич</a:t>
            </a:r>
            <a:r>
              <a:rPr lang="ru-RU" sz="2800" b="1" cap="none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», что звучит очень по-домашнему, ещё одно обращение – «гость дорогой»- тоже говорит о добром расположении хозяйки, о её гостеприимстве</a:t>
            </a: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33975" y="5838825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426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Чем потчует Анна Павловна гостя?</a:t>
            </a:r>
            <a:endParaRPr lang="ru-RU" sz="5400" b="1" cap="none" spc="50" dirty="0">
              <a:ln w="0"/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111670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dirty="0">
                <a:solidFill>
                  <a:schemeClr val="bg1"/>
                </a:solidFill>
              </a:rPr>
              <a:t>Она старается угостить его своей деревенской, полезной едой: молоком, сметаной, простоквашей, творогом, молоком топлёным, варенцом. Все угощения хозяйка преподносит от чистого сердца</a:t>
            </a:r>
            <a:endParaRPr lang="ru-RU" sz="3600" b="1" cap="none" spc="50" dirty="0">
              <a:ln w="0"/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926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8D03E47-3709-4775-BBBB-C0CAE43B38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25F1512-5FFF-4146-9E89-F3333D61F48B}"/>
              </a:ext>
            </a:extLst>
          </p:cNvPr>
          <p:cNvSpPr/>
          <p:nvPr/>
        </p:nvSpPr>
        <p:spPr>
          <a:xfrm>
            <a:off x="511161" y="843677"/>
            <a:ext cx="1116967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>
                <a:solidFill>
                  <a:schemeClr val="bg1"/>
                </a:solidFill>
              </a:rPr>
              <a:t>Чем вам запомнился Степан Устинович?</a:t>
            </a:r>
            <a:endParaRPr lang="ru-RU" sz="5400" b="1" cap="none" spc="50" dirty="0">
              <a:ln w="0"/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Прямоугольник: скругленные углы 2">
            <a:hlinkClick r:id="rId2" action="ppaction://hlinksldjump"/>
            <a:extLst>
              <a:ext uri="{FF2B5EF4-FFF2-40B4-BE49-F238E27FC236}">
                <a16:creationId xmlns:a16="http://schemas.microsoft.com/office/drawing/2014/main" xmlns="" id="{A20AAC4C-255B-430B-BDB9-1D7103E2EF8B}"/>
              </a:ext>
            </a:extLst>
          </p:cNvPr>
          <p:cNvSpPr/>
          <p:nvPr/>
        </p:nvSpPr>
        <p:spPr>
          <a:xfrm>
            <a:off x="5124450" y="5429250"/>
            <a:ext cx="1666875" cy="514350"/>
          </a:xfrm>
          <a:prstGeom prst="roundRect">
            <a:avLst/>
          </a:prstGeom>
          <a:solidFill>
            <a:srgbClr val="83992A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ОТВЕТ</a:t>
            </a:r>
          </a:p>
        </p:txBody>
      </p:sp>
    </p:spTree>
    <p:extLst>
      <p:ext uri="{BB962C8B-B14F-4D97-AF65-F5344CB8AC3E}">
        <p14:creationId xmlns:p14="http://schemas.microsoft.com/office/powerpoint/2010/main" val="225097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1218</Words>
  <Application>Microsoft Office PowerPoint</Application>
  <PresentationFormat>Произвольный</PresentationFormat>
  <Paragraphs>62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Путиков Артём Сергеевич</dc:creator>
  <cp:lastModifiedBy>Юра</cp:lastModifiedBy>
  <cp:revision>11</cp:revision>
  <dcterms:created xsi:type="dcterms:W3CDTF">2020-12-11T12:33:48Z</dcterms:created>
  <dcterms:modified xsi:type="dcterms:W3CDTF">2021-04-21T10:37:17Z</dcterms:modified>
</cp:coreProperties>
</file>