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56" r:id="rId2"/>
    <p:sldId id="257" r:id="rId3"/>
    <p:sldId id="258" r:id="rId4"/>
    <p:sldId id="260" r:id="rId5"/>
    <p:sldId id="259" r:id="rId6"/>
    <p:sldId id="267" r:id="rId7"/>
    <p:sldId id="261" r:id="rId8"/>
    <p:sldId id="262" r:id="rId9"/>
    <p:sldId id="266" r:id="rId10"/>
    <p:sldId id="265" r:id="rId11"/>
    <p:sldId id="263" r:id="rId12"/>
    <p:sldId id="268" r:id="rId13"/>
    <p:sldId id="264" r:id="rId14"/>
  </p:sldIdLst>
  <p:sldSz cx="18288000" cy="10287000"/>
  <p:notesSz cx="6858000" cy="9144000"/>
  <p:embeddedFontLst>
    <p:embeddedFont>
      <p:font typeface="Arimo" panose="020B0604020202020204" charset="0"/>
      <p:regular r:id="rId16"/>
    </p:embeddedFont>
    <p:embeddedFont>
      <p:font typeface="Calibri" panose="020F0502020204030204" pitchFamily="34" charset="0"/>
      <p:regular r:id="rId17"/>
      <p:bold r:id="rId18"/>
      <p:italic r:id="rId19"/>
      <p:boldItalic r:id="rId20"/>
    </p:embeddedFont>
    <p:embeddedFont>
      <p:font typeface="Antipasto Pro Extralight" panose="02000506020000020004" pitchFamily="2" charset="0"/>
      <p:regular r:id="rId21"/>
    </p:embeddedFont>
    <p:embeddedFont>
      <p:font typeface="Franklin Gothic Book" panose="020B0503020102020204" pitchFamily="34" charset="0"/>
      <p:regular r:id="rId22"/>
      <p: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89"/>
    <a:srgbClr val="FFBF53"/>
    <a:srgbClr val="FF9933"/>
    <a:srgbClr val="41BBBF"/>
    <a:srgbClr val="85D3D6"/>
    <a:srgbClr val="FF33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6" d="100"/>
          <a:sy n="56" d="100"/>
        </p:scale>
        <p:origin x="610"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93C8BE-F46F-4B9E-BE81-2857D5AC1438}" type="datetimeFigureOut">
              <a:rPr lang="ru-RU" smtClean="0"/>
              <a:t>19.04.2021</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BEB099-E545-48A8-8224-DD0B280A3DC6}" type="slidenum">
              <a:rPr lang="ru-RU" smtClean="0"/>
              <a:t>‹#›</a:t>
            </a:fld>
            <a:endParaRPr lang="ru-RU"/>
          </a:p>
        </p:txBody>
      </p:sp>
    </p:spTree>
    <p:extLst>
      <p:ext uri="{BB962C8B-B14F-4D97-AF65-F5344CB8AC3E}">
        <p14:creationId xmlns:p14="http://schemas.microsoft.com/office/powerpoint/2010/main" val="698049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8BEB099-E545-48A8-8224-DD0B280A3DC6}" type="slidenum">
              <a:rPr lang="ru-RU" smtClean="0"/>
              <a:t>1</a:t>
            </a:fld>
            <a:endParaRPr lang="ru-RU"/>
          </a:p>
        </p:txBody>
      </p:sp>
    </p:spTree>
    <p:extLst>
      <p:ext uri="{BB962C8B-B14F-4D97-AF65-F5344CB8AC3E}">
        <p14:creationId xmlns:p14="http://schemas.microsoft.com/office/powerpoint/2010/main" val="3600189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8BEB099-E545-48A8-8224-DD0B280A3DC6}" type="slidenum">
              <a:rPr lang="ru-RU" smtClean="0"/>
              <a:t>2</a:t>
            </a:fld>
            <a:endParaRPr lang="ru-RU"/>
          </a:p>
        </p:txBody>
      </p:sp>
    </p:spTree>
    <p:extLst>
      <p:ext uri="{BB962C8B-B14F-4D97-AF65-F5344CB8AC3E}">
        <p14:creationId xmlns:p14="http://schemas.microsoft.com/office/powerpoint/2010/main" val="2090014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AD4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7638" b="46972"/>
          <a:stretch>
            <a:fillRect/>
          </a:stretch>
        </p:blipFill>
        <p:spPr>
          <a:xfrm rot="5400000">
            <a:off x="-326463" y="3870977"/>
            <a:ext cx="4970196" cy="4317270"/>
          </a:xfrm>
          <a:prstGeom prst="rect">
            <a:avLst/>
          </a:prstGeom>
        </p:spPr>
      </p:pic>
      <p:pic>
        <p:nvPicPr>
          <p:cNvPr id="3" name="Picture 3"/>
          <p:cNvPicPr>
            <a:picLocks noChangeAspect="1"/>
          </p:cNvPicPr>
          <p:nvPr/>
        </p:nvPicPr>
        <p:blipFill>
          <a:blip r:embed="rId3"/>
          <a:srcRect t="35952" r="40982"/>
          <a:stretch>
            <a:fillRect/>
          </a:stretch>
        </p:blipFill>
        <p:spPr>
          <a:xfrm rot="5400000">
            <a:off x="12474860" y="3486362"/>
            <a:ext cx="5085033" cy="6541245"/>
          </a:xfrm>
          <a:prstGeom prst="rect">
            <a:avLst/>
          </a:prstGeom>
        </p:spPr>
      </p:pic>
      <p:pic>
        <p:nvPicPr>
          <p:cNvPr id="4" name="Picture 4"/>
          <p:cNvPicPr>
            <a:picLocks noChangeAspect="1"/>
          </p:cNvPicPr>
          <p:nvPr/>
        </p:nvPicPr>
        <p:blipFill>
          <a:blip r:embed="rId4"/>
          <a:srcRect/>
          <a:stretch>
            <a:fillRect/>
          </a:stretch>
        </p:blipFill>
        <p:spPr>
          <a:xfrm>
            <a:off x="588127" y="541711"/>
            <a:ext cx="3729822" cy="3729822"/>
          </a:xfrm>
          <a:prstGeom prst="rect">
            <a:avLst/>
          </a:prstGeom>
        </p:spPr>
      </p:pic>
      <p:pic>
        <p:nvPicPr>
          <p:cNvPr id="5" name="Picture 5"/>
          <p:cNvPicPr>
            <a:picLocks noChangeAspect="1"/>
          </p:cNvPicPr>
          <p:nvPr/>
        </p:nvPicPr>
        <p:blipFill>
          <a:blip r:embed="rId4"/>
          <a:srcRect/>
          <a:stretch>
            <a:fillRect/>
          </a:stretch>
        </p:blipFill>
        <p:spPr>
          <a:xfrm>
            <a:off x="12550283" y="8273132"/>
            <a:ext cx="2467095" cy="2467095"/>
          </a:xfrm>
          <a:prstGeom prst="rect">
            <a:avLst/>
          </a:prstGeom>
        </p:spPr>
      </p:pic>
      <p:pic>
        <p:nvPicPr>
          <p:cNvPr id="6" name="Picture 6"/>
          <p:cNvPicPr>
            <a:picLocks noChangeAspect="1"/>
          </p:cNvPicPr>
          <p:nvPr/>
        </p:nvPicPr>
        <p:blipFill>
          <a:blip r:embed="rId4"/>
          <a:srcRect/>
          <a:stretch>
            <a:fillRect/>
          </a:stretch>
        </p:blipFill>
        <p:spPr>
          <a:xfrm>
            <a:off x="12972728" y="-1114586"/>
            <a:ext cx="4286572" cy="4286572"/>
          </a:xfrm>
          <a:prstGeom prst="rect">
            <a:avLst/>
          </a:prstGeom>
        </p:spPr>
      </p:pic>
      <p:pic>
        <p:nvPicPr>
          <p:cNvPr id="7" name="Picture 7"/>
          <p:cNvPicPr>
            <a:picLocks noChangeAspect="1"/>
          </p:cNvPicPr>
          <p:nvPr/>
        </p:nvPicPr>
        <p:blipFill>
          <a:blip r:embed="rId5"/>
          <a:srcRect/>
          <a:stretch>
            <a:fillRect/>
          </a:stretch>
        </p:blipFill>
        <p:spPr>
          <a:xfrm>
            <a:off x="2971800" y="7932953"/>
            <a:ext cx="1117312" cy="325036"/>
          </a:xfrm>
          <a:prstGeom prst="rect">
            <a:avLst/>
          </a:prstGeom>
        </p:spPr>
      </p:pic>
      <p:pic>
        <p:nvPicPr>
          <p:cNvPr id="8" name="Picture 8"/>
          <p:cNvPicPr>
            <a:picLocks noChangeAspect="1"/>
          </p:cNvPicPr>
          <p:nvPr/>
        </p:nvPicPr>
        <p:blipFill>
          <a:blip r:embed="rId5"/>
          <a:srcRect/>
          <a:stretch>
            <a:fillRect/>
          </a:stretch>
        </p:blipFill>
        <p:spPr>
          <a:xfrm>
            <a:off x="9573889" y="0"/>
            <a:ext cx="1117312" cy="325036"/>
          </a:xfrm>
          <a:prstGeom prst="rect">
            <a:avLst/>
          </a:prstGeom>
        </p:spPr>
      </p:pic>
      <p:pic>
        <p:nvPicPr>
          <p:cNvPr id="9" name="Picture 9"/>
          <p:cNvPicPr>
            <a:picLocks noChangeAspect="1"/>
          </p:cNvPicPr>
          <p:nvPr/>
        </p:nvPicPr>
        <p:blipFill>
          <a:blip r:embed="rId5"/>
          <a:srcRect/>
          <a:stretch>
            <a:fillRect/>
          </a:stretch>
        </p:blipFill>
        <p:spPr>
          <a:xfrm>
            <a:off x="15843353" y="2557319"/>
            <a:ext cx="1117312" cy="325036"/>
          </a:xfrm>
          <a:prstGeom prst="rect">
            <a:avLst/>
          </a:prstGeom>
        </p:spPr>
      </p:pic>
      <p:pic>
        <p:nvPicPr>
          <p:cNvPr id="10" name="Picture 10"/>
          <p:cNvPicPr>
            <a:picLocks noChangeAspect="1"/>
          </p:cNvPicPr>
          <p:nvPr/>
        </p:nvPicPr>
        <p:blipFill>
          <a:blip r:embed="rId5"/>
          <a:srcRect/>
          <a:stretch>
            <a:fillRect/>
          </a:stretch>
        </p:blipFill>
        <p:spPr>
          <a:xfrm>
            <a:off x="14458722" y="6594467"/>
            <a:ext cx="1117312" cy="325036"/>
          </a:xfrm>
          <a:prstGeom prst="rect">
            <a:avLst/>
          </a:prstGeom>
        </p:spPr>
      </p:pic>
      <p:pic>
        <p:nvPicPr>
          <p:cNvPr id="11" name="Picture 11"/>
          <p:cNvPicPr>
            <a:picLocks noChangeAspect="1"/>
          </p:cNvPicPr>
          <p:nvPr/>
        </p:nvPicPr>
        <p:blipFill>
          <a:blip r:embed="rId5"/>
          <a:srcRect/>
          <a:stretch>
            <a:fillRect/>
          </a:stretch>
        </p:blipFill>
        <p:spPr>
          <a:xfrm>
            <a:off x="588127" y="879857"/>
            <a:ext cx="1117312" cy="325036"/>
          </a:xfrm>
          <a:prstGeom prst="rect">
            <a:avLst/>
          </a:prstGeom>
        </p:spPr>
      </p:pic>
      <p:grpSp>
        <p:nvGrpSpPr>
          <p:cNvPr id="12" name="Group 12"/>
          <p:cNvGrpSpPr/>
          <p:nvPr/>
        </p:nvGrpSpPr>
        <p:grpSpPr>
          <a:xfrm>
            <a:off x="3733800" y="1183868"/>
            <a:ext cx="9960857" cy="8972273"/>
            <a:chOff x="-213307" y="-2395693"/>
            <a:chExt cx="13281142" cy="11963030"/>
          </a:xfrm>
        </p:grpSpPr>
        <p:sp>
          <p:nvSpPr>
            <p:cNvPr id="13" name="TextBox 13"/>
            <p:cNvSpPr txBox="1"/>
            <p:nvPr/>
          </p:nvSpPr>
          <p:spPr>
            <a:xfrm>
              <a:off x="68666" y="2993113"/>
              <a:ext cx="12943587" cy="2193365"/>
            </a:xfrm>
            <a:prstGeom prst="rect">
              <a:avLst/>
            </a:prstGeom>
          </p:spPr>
          <p:txBody>
            <a:bodyPr lIns="0" tIns="0" rIns="0" bIns="0" rtlCol="0" anchor="t">
              <a:spAutoFit/>
            </a:bodyPr>
            <a:lstStyle/>
            <a:p>
              <a:pPr algn="ctr">
                <a:lnSpc>
                  <a:spcPts val="13898"/>
                </a:lnSpc>
                <a:spcBef>
                  <a:spcPct val="0"/>
                </a:spcBef>
              </a:pPr>
              <a:endParaRPr lang="en-US" sz="9927" dirty="0">
                <a:solidFill>
                  <a:srgbClr val="FFFFFF"/>
                </a:solidFill>
                <a:latin typeface="Peace Sans Bold"/>
              </a:endParaRPr>
            </a:p>
          </p:txBody>
        </p:sp>
        <p:sp>
          <p:nvSpPr>
            <p:cNvPr id="14" name="TextBox 14"/>
            <p:cNvSpPr txBox="1"/>
            <p:nvPr/>
          </p:nvSpPr>
          <p:spPr>
            <a:xfrm>
              <a:off x="124248" y="-2395693"/>
              <a:ext cx="12943587" cy="6241025"/>
            </a:xfrm>
            <a:prstGeom prst="rect">
              <a:avLst/>
            </a:prstGeom>
          </p:spPr>
          <p:txBody>
            <a:bodyPr lIns="0" tIns="0" rIns="0" bIns="0" rtlCol="0" anchor="t">
              <a:spAutoFit/>
            </a:bodyPr>
            <a:lstStyle/>
            <a:p>
              <a:pPr algn="ctr">
                <a:lnSpc>
                  <a:spcPts val="7296"/>
                </a:lnSpc>
                <a:spcBef>
                  <a:spcPct val="0"/>
                </a:spcBef>
              </a:pPr>
              <a:r>
                <a:rPr lang="ru-RU" sz="5211" dirty="0" smtClean="0">
                  <a:solidFill>
                    <a:srgbClr val="FF3399"/>
                  </a:solidFill>
                  <a:latin typeface="Franklin Gothic Book" panose="020B0503020102020204" pitchFamily="34" charset="0"/>
                </a:rPr>
                <a:t>Длительная </a:t>
              </a:r>
              <a:r>
                <a:rPr lang="ru-RU" sz="5211" dirty="0">
                  <a:solidFill>
                    <a:srgbClr val="FF3399"/>
                  </a:solidFill>
                  <a:latin typeface="Franklin Gothic Book" panose="020B0503020102020204" pitchFamily="34" charset="0"/>
                </a:rPr>
                <a:t>образовательная </a:t>
              </a:r>
              <a:r>
                <a:rPr lang="ru-RU" sz="5211" dirty="0" smtClean="0">
                  <a:solidFill>
                    <a:srgbClr val="FF3399"/>
                  </a:solidFill>
                  <a:latin typeface="Franklin Gothic Book" panose="020B0503020102020204" pitchFamily="34" charset="0"/>
                </a:rPr>
                <a:t>игра по </a:t>
              </a:r>
              <a:r>
                <a:rPr lang="ru-RU" sz="5211" dirty="0">
                  <a:solidFill>
                    <a:srgbClr val="FF3399"/>
                  </a:solidFill>
                  <a:latin typeface="Franklin Gothic Book" panose="020B0503020102020204" pitchFamily="34" charset="0"/>
                </a:rPr>
                <a:t>основам композиции и  </a:t>
              </a:r>
              <a:r>
                <a:rPr lang="ru-RU" sz="5211" dirty="0" err="1" smtClean="0">
                  <a:solidFill>
                    <a:srgbClr val="FF9933"/>
                  </a:solidFill>
                  <a:latin typeface="Franklin Gothic Book" panose="020B0503020102020204" pitchFamily="34" charset="0"/>
                </a:rPr>
                <a:t>колористики</a:t>
              </a:r>
              <a:r>
                <a:rPr lang="ru-RU" sz="5211" dirty="0" smtClean="0">
                  <a:solidFill>
                    <a:srgbClr val="FF9933"/>
                  </a:solidFill>
                  <a:latin typeface="Franklin Gothic Book" panose="020B0503020102020204" pitchFamily="34" charset="0"/>
                </a:rPr>
                <a:t> </a:t>
              </a:r>
              <a:r>
                <a:rPr lang="ru-RU" sz="5211" dirty="0">
                  <a:solidFill>
                    <a:srgbClr val="FF9933"/>
                  </a:solidFill>
                  <a:latin typeface="Franklin Gothic Book" panose="020B0503020102020204" pitchFamily="34" charset="0"/>
                </a:rPr>
                <a:t>в промышленном дизайне</a:t>
              </a:r>
              <a:br>
                <a:rPr lang="ru-RU" sz="5211" dirty="0">
                  <a:solidFill>
                    <a:srgbClr val="FF9933"/>
                  </a:solidFill>
                  <a:latin typeface="Franklin Gothic Book" panose="020B0503020102020204" pitchFamily="34" charset="0"/>
                </a:rPr>
              </a:br>
              <a:endParaRPr lang="en-US" sz="5211" dirty="0">
                <a:solidFill>
                  <a:srgbClr val="FF9933"/>
                </a:solidFill>
                <a:latin typeface="Franklin Gothic Book" panose="020B0503020102020204" pitchFamily="34" charset="0"/>
              </a:endParaRPr>
            </a:p>
          </p:txBody>
        </p:sp>
        <p:sp>
          <p:nvSpPr>
            <p:cNvPr id="15" name="TextBox 15"/>
            <p:cNvSpPr txBox="1"/>
            <p:nvPr/>
          </p:nvSpPr>
          <p:spPr>
            <a:xfrm>
              <a:off x="-213307" y="4540320"/>
              <a:ext cx="12943583" cy="5027017"/>
            </a:xfrm>
            <a:prstGeom prst="rect">
              <a:avLst/>
            </a:prstGeom>
          </p:spPr>
          <p:txBody>
            <a:bodyPr lIns="0" tIns="0" rIns="0" bIns="0" rtlCol="0" anchor="t">
              <a:spAutoFit/>
            </a:bodyPr>
            <a:lstStyle/>
            <a:p>
              <a:pPr algn="ctr">
                <a:lnSpc>
                  <a:spcPts val="4900"/>
                </a:lnSpc>
                <a:spcBef>
                  <a:spcPct val="0"/>
                </a:spcBef>
              </a:pPr>
              <a:r>
                <a:rPr lang="ru-RU" sz="3500" dirty="0" smtClean="0">
                  <a:solidFill>
                    <a:srgbClr val="FFFFFF"/>
                  </a:solidFill>
                  <a:latin typeface="Arimo"/>
                </a:rPr>
                <a:t>  Работу выполнили:</a:t>
              </a:r>
            </a:p>
            <a:p>
              <a:pPr algn="ctr">
                <a:lnSpc>
                  <a:spcPts val="4900"/>
                </a:lnSpc>
                <a:spcBef>
                  <a:spcPct val="0"/>
                </a:spcBef>
              </a:pPr>
              <a:r>
                <a:rPr lang="ru-RU" sz="3500" dirty="0" smtClean="0">
                  <a:solidFill>
                    <a:srgbClr val="FFFFFF"/>
                  </a:solidFill>
                  <a:latin typeface="Arimo"/>
                </a:rPr>
                <a:t>Лужикова </a:t>
              </a:r>
              <a:r>
                <a:rPr lang="ru-RU" sz="3500" dirty="0">
                  <a:solidFill>
                    <a:srgbClr val="FFFFFF"/>
                  </a:solidFill>
                  <a:latin typeface="Arimo"/>
                </a:rPr>
                <a:t>Анастасия Петровна</a:t>
              </a:r>
            </a:p>
            <a:p>
              <a:pPr algn="ctr">
                <a:lnSpc>
                  <a:spcPts val="4900"/>
                </a:lnSpc>
                <a:spcBef>
                  <a:spcPct val="0"/>
                </a:spcBef>
              </a:pPr>
              <a:r>
                <a:rPr lang="ru-RU" sz="3500" dirty="0">
                  <a:solidFill>
                    <a:srgbClr val="FFFFFF"/>
                  </a:solidFill>
                  <a:latin typeface="Arimo"/>
                </a:rPr>
                <a:t>Ванеева Анастасия Дмитриевна </a:t>
              </a:r>
            </a:p>
            <a:p>
              <a:pPr algn="ctr">
                <a:lnSpc>
                  <a:spcPts val="4900"/>
                </a:lnSpc>
                <a:spcBef>
                  <a:spcPct val="0"/>
                </a:spcBef>
              </a:pPr>
              <a:r>
                <a:rPr lang="ru-RU" sz="3500" dirty="0">
                  <a:solidFill>
                    <a:srgbClr val="FFFFFF"/>
                  </a:solidFill>
                  <a:latin typeface="Arimo"/>
                </a:rPr>
                <a:t>К</a:t>
              </a:r>
              <a:r>
                <a:rPr lang="ru-RU" sz="3500" dirty="0" smtClean="0">
                  <a:solidFill>
                    <a:srgbClr val="FFFFFF"/>
                  </a:solidFill>
                  <a:latin typeface="Arimo"/>
                </a:rPr>
                <a:t>ужлева </a:t>
              </a:r>
              <a:r>
                <a:rPr lang="ru-RU" sz="3500" dirty="0">
                  <a:solidFill>
                    <a:srgbClr val="FFFFFF"/>
                  </a:solidFill>
                  <a:latin typeface="Arimo"/>
                </a:rPr>
                <a:t>Елена Владимировна</a:t>
              </a:r>
            </a:p>
            <a:p>
              <a:pPr algn="ctr">
                <a:lnSpc>
                  <a:spcPts val="4900"/>
                </a:lnSpc>
                <a:spcBef>
                  <a:spcPct val="0"/>
                </a:spcBef>
              </a:pPr>
              <a:r>
                <a:rPr lang="ru-RU" sz="3500" dirty="0">
                  <a:solidFill>
                    <a:srgbClr val="FFFFFF"/>
                  </a:solidFill>
                  <a:latin typeface="Arimo"/>
                </a:rPr>
                <a:t>Яркова Наталья </a:t>
              </a:r>
              <a:r>
                <a:rPr lang="ru-RU" sz="3500" dirty="0" smtClean="0">
                  <a:solidFill>
                    <a:srgbClr val="FFFFFF"/>
                  </a:solidFill>
                  <a:latin typeface="Arimo"/>
                </a:rPr>
                <a:t>Сергеевна</a:t>
              </a:r>
              <a:br>
                <a:rPr lang="ru-RU" sz="3500" dirty="0" smtClean="0">
                  <a:solidFill>
                    <a:srgbClr val="FFFFFF"/>
                  </a:solidFill>
                  <a:latin typeface="Arimo"/>
                </a:rPr>
              </a:br>
              <a:r>
                <a:rPr lang="en-US" sz="3500" dirty="0" smtClean="0">
                  <a:solidFill>
                    <a:srgbClr val="FFFFFF"/>
                  </a:solidFill>
                  <a:latin typeface="Arimo"/>
                </a:rPr>
                <a:t> </a:t>
              </a:r>
              <a:endParaRPr lang="en-US" sz="3500" dirty="0">
                <a:solidFill>
                  <a:srgbClr val="FFFFFF"/>
                </a:solidFill>
                <a:latin typeface="Arimo"/>
              </a:endParaRPr>
            </a:p>
          </p:txBody>
        </p:sp>
      </p:grpSp>
      <p:sp>
        <p:nvSpPr>
          <p:cNvPr id="16" name="Прямоугольник 15"/>
          <p:cNvSpPr/>
          <p:nvPr/>
        </p:nvSpPr>
        <p:spPr>
          <a:xfrm>
            <a:off x="6354887" y="4754662"/>
            <a:ext cx="7162800" cy="1631216"/>
          </a:xfrm>
          <a:prstGeom prst="rect">
            <a:avLst/>
          </a:prstGeom>
        </p:spPr>
        <p:txBody>
          <a:bodyPr wrap="square">
            <a:spAutoFit/>
          </a:bodyPr>
          <a:lstStyle/>
          <a:p>
            <a:r>
              <a:rPr lang="en-US" sz="10000" dirty="0" err="1" smtClean="0">
                <a:solidFill>
                  <a:srgbClr val="FF3399"/>
                </a:solidFill>
                <a:latin typeface="Antipasto Pro Extralight" panose="02000506020000020004" pitchFamily="2" charset="0"/>
              </a:rPr>
              <a:t>COlO</a:t>
            </a:r>
            <a:r>
              <a:rPr lang="en-US" sz="10000" dirty="0" err="1" smtClean="0">
                <a:solidFill>
                  <a:srgbClr val="FF9933"/>
                </a:solidFill>
                <a:latin typeface="Antipasto Pro Extralight" panose="02000506020000020004" pitchFamily="2" charset="0"/>
              </a:rPr>
              <a:t>DES</a:t>
            </a:r>
            <a:endParaRPr lang="ru-RU" sz="10000" dirty="0">
              <a:solidFill>
                <a:srgbClr val="FF9933"/>
              </a:solidFill>
              <a:latin typeface="Antipasto Pro Extralight" panose="02000506020000020004" pitchFamily="2"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65F0"/>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102077" y="2726677"/>
            <a:ext cx="2130202" cy="2130202"/>
          </a:xfrm>
          <a:prstGeom prst="rect">
            <a:avLst/>
          </a:prstGeom>
        </p:spPr>
      </p:pic>
      <p:pic>
        <p:nvPicPr>
          <p:cNvPr id="5" name="Picture 5"/>
          <p:cNvPicPr>
            <a:picLocks noChangeAspect="1"/>
          </p:cNvPicPr>
          <p:nvPr/>
        </p:nvPicPr>
        <p:blipFill>
          <a:blip r:embed="rId2"/>
          <a:srcRect/>
          <a:stretch>
            <a:fillRect/>
          </a:stretch>
        </p:blipFill>
        <p:spPr>
          <a:xfrm>
            <a:off x="15562584" y="4050131"/>
            <a:ext cx="2130202" cy="2130202"/>
          </a:xfrm>
          <a:prstGeom prst="rect">
            <a:avLst/>
          </a:prstGeom>
        </p:spPr>
      </p:pic>
      <p:grpSp>
        <p:nvGrpSpPr>
          <p:cNvPr id="6" name="Group 6"/>
          <p:cNvGrpSpPr/>
          <p:nvPr/>
        </p:nvGrpSpPr>
        <p:grpSpPr>
          <a:xfrm>
            <a:off x="1453055" y="5848398"/>
            <a:ext cx="3780642" cy="1784684"/>
            <a:chOff x="0" y="0"/>
            <a:chExt cx="5040856" cy="2379579"/>
          </a:xfrm>
        </p:grpSpPr>
        <p:sp>
          <p:nvSpPr>
            <p:cNvPr id="7" name="TextBox 7"/>
            <p:cNvSpPr txBox="1"/>
            <p:nvPr/>
          </p:nvSpPr>
          <p:spPr>
            <a:xfrm>
              <a:off x="790200" y="-133350"/>
              <a:ext cx="3379731" cy="1220948"/>
            </a:xfrm>
            <a:prstGeom prst="rect">
              <a:avLst/>
            </a:prstGeom>
          </p:spPr>
          <p:txBody>
            <a:bodyPr lIns="0" tIns="0" rIns="0" bIns="0" rtlCol="0" anchor="t">
              <a:spAutoFit/>
            </a:bodyPr>
            <a:lstStyle/>
            <a:p>
              <a:pPr algn="ctr">
                <a:lnSpc>
                  <a:spcPts val="7839"/>
                </a:lnSpc>
                <a:spcBef>
                  <a:spcPct val="0"/>
                </a:spcBef>
              </a:pPr>
              <a:endParaRPr lang="en-US" sz="5600" dirty="0">
                <a:solidFill>
                  <a:srgbClr val="FFFA89"/>
                </a:solidFill>
                <a:latin typeface="VDS Bold Bold"/>
              </a:endParaRPr>
            </a:p>
          </p:txBody>
        </p:sp>
        <p:sp>
          <p:nvSpPr>
            <p:cNvPr id="8" name="TextBox 8"/>
            <p:cNvSpPr txBox="1"/>
            <p:nvPr/>
          </p:nvSpPr>
          <p:spPr>
            <a:xfrm>
              <a:off x="0" y="1676245"/>
              <a:ext cx="5040856" cy="703335"/>
            </a:xfrm>
            <a:prstGeom prst="rect">
              <a:avLst/>
            </a:prstGeom>
          </p:spPr>
          <p:txBody>
            <a:bodyPr lIns="0" tIns="0" rIns="0" bIns="0" rtlCol="0" anchor="t">
              <a:spAutoFit/>
            </a:bodyPr>
            <a:lstStyle/>
            <a:p>
              <a:pPr algn="ctr">
                <a:lnSpc>
                  <a:spcPts val="4480"/>
                </a:lnSpc>
                <a:spcBef>
                  <a:spcPct val="0"/>
                </a:spcBef>
              </a:pPr>
              <a:endParaRPr lang="en-US" sz="3200" dirty="0">
                <a:solidFill>
                  <a:srgbClr val="FFFFFF"/>
                </a:solidFill>
                <a:latin typeface="Arimo"/>
              </a:endParaRPr>
            </a:p>
          </p:txBody>
        </p:sp>
      </p:grpSp>
      <p:pic>
        <p:nvPicPr>
          <p:cNvPr id="9" name="Picture 9"/>
          <p:cNvPicPr>
            <a:picLocks noChangeAspect="1"/>
          </p:cNvPicPr>
          <p:nvPr/>
        </p:nvPicPr>
        <p:blipFill>
          <a:blip r:embed="rId3"/>
          <a:srcRect t="35952" r="40982"/>
          <a:stretch>
            <a:fillRect/>
          </a:stretch>
        </p:blipFill>
        <p:spPr>
          <a:xfrm rot="-5400000">
            <a:off x="16081249" y="8437656"/>
            <a:ext cx="1409689" cy="1813385"/>
          </a:xfrm>
          <a:prstGeom prst="rect">
            <a:avLst/>
          </a:prstGeom>
        </p:spPr>
      </p:pic>
      <p:pic>
        <p:nvPicPr>
          <p:cNvPr id="10" name="Picture 10"/>
          <p:cNvPicPr>
            <a:picLocks noChangeAspect="1"/>
          </p:cNvPicPr>
          <p:nvPr/>
        </p:nvPicPr>
        <p:blipFill>
          <a:blip r:embed="rId4"/>
          <a:srcRect t="35952" r="40982"/>
          <a:stretch>
            <a:fillRect/>
          </a:stretch>
        </p:blipFill>
        <p:spPr>
          <a:xfrm rot="-10800000">
            <a:off x="642112" y="7296081"/>
            <a:ext cx="1409689" cy="1813385"/>
          </a:xfrm>
          <a:prstGeom prst="rect">
            <a:avLst/>
          </a:prstGeom>
        </p:spPr>
      </p:pic>
      <p:pic>
        <p:nvPicPr>
          <p:cNvPr id="11" name="Picture 11"/>
          <p:cNvPicPr>
            <a:picLocks noChangeAspect="1"/>
          </p:cNvPicPr>
          <p:nvPr/>
        </p:nvPicPr>
        <p:blipFill>
          <a:blip r:embed="rId5"/>
          <a:srcRect t="35952" r="40982"/>
          <a:stretch>
            <a:fillRect/>
          </a:stretch>
        </p:blipFill>
        <p:spPr>
          <a:xfrm rot="10800000">
            <a:off x="15376404" y="419100"/>
            <a:ext cx="1409689" cy="1813385"/>
          </a:xfrm>
          <a:prstGeom prst="rect">
            <a:avLst/>
          </a:prstGeom>
        </p:spPr>
      </p:pic>
      <p:grpSp>
        <p:nvGrpSpPr>
          <p:cNvPr id="12" name="Group 12"/>
          <p:cNvGrpSpPr/>
          <p:nvPr/>
        </p:nvGrpSpPr>
        <p:grpSpPr>
          <a:xfrm>
            <a:off x="6705600" y="3236566"/>
            <a:ext cx="4416276" cy="1883430"/>
            <a:chOff x="0" y="-133350"/>
            <a:chExt cx="5888368" cy="2511240"/>
          </a:xfrm>
        </p:grpSpPr>
        <p:sp>
          <p:nvSpPr>
            <p:cNvPr id="13" name="TextBox 13"/>
            <p:cNvSpPr txBox="1"/>
            <p:nvPr/>
          </p:nvSpPr>
          <p:spPr>
            <a:xfrm>
              <a:off x="1461442" y="-133350"/>
              <a:ext cx="3379731" cy="1220948"/>
            </a:xfrm>
            <a:prstGeom prst="rect">
              <a:avLst/>
            </a:prstGeom>
          </p:spPr>
          <p:txBody>
            <a:bodyPr lIns="0" tIns="0" rIns="0" bIns="0" rtlCol="0" anchor="t">
              <a:spAutoFit/>
            </a:bodyPr>
            <a:lstStyle/>
            <a:p>
              <a:pPr algn="ctr">
                <a:lnSpc>
                  <a:spcPts val="7839"/>
                </a:lnSpc>
                <a:spcBef>
                  <a:spcPct val="0"/>
                </a:spcBef>
              </a:pPr>
              <a:endParaRPr lang="en-US" sz="5600" dirty="0">
                <a:solidFill>
                  <a:srgbClr val="FFFA89"/>
                </a:solidFill>
                <a:latin typeface="VDS Bold Bold"/>
              </a:endParaRPr>
            </a:p>
          </p:txBody>
        </p:sp>
        <p:sp>
          <p:nvSpPr>
            <p:cNvPr id="14" name="TextBox 14"/>
            <p:cNvSpPr txBox="1"/>
            <p:nvPr/>
          </p:nvSpPr>
          <p:spPr>
            <a:xfrm>
              <a:off x="0" y="1676245"/>
              <a:ext cx="5888368" cy="701645"/>
            </a:xfrm>
            <a:prstGeom prst="rect">
              <a:avLst/>
            </a:prstGeom>
          </p:spPr>
          <p:txBody>
            <a:bodyPr lIns="0" tIns="0" rIns="0" bIns="0" rtlCol="0" anchor="t">
              <a:spAutoFit/>
            </a:bodyPr>
            <a:lstStyle/>
            <a:p>
              <a:pPr algn="ctr">
                <a:lnSpc>
                  <a:spcPts val="4480"/>
                </a:lnSpc>
                <a:spcBef>
                  <a:spcPct val="0"/>
                </a:spcBef>
              </a:pPr>
              <a:endParaRPr lang="en-US" sz="3200" dirty="0">
                <a:solidFill>
                  <a:srgbClr val="FFFFFF"/>
                </a:solidFill>
                <a:latin typeface="Arimo"/>
              </a:endParaRPr>
            </a:p>
          </p:txBody>
        </p:sp>
      </p:grpSp>
      <p:sp>
        <p:nvSpPr>
          <p:cNvPr id="16" name="TextBox 16"/>
          <p:cNvSpPr txBox="1"/>
          <p:nvPr/>
        </p:nvSpPr>
        <p:spPr>
          <a:xfrm>
            <a:off x="2555637" y="946213"/>
            <a:ext cx="5140563" cy="8402300"/>
          </a:xfrm>
          <a:prstGeom prst="rect">
            <a:avLst/>
          </a:prstGeom>
        </p:spPr>
        <p:txBody>
          <a:bodyPr wrap="square" lIns="0" tIns="0" rIns="0" bIns="0" rtlCol="0" anchor="t">
            <a:spAutoFit/>
          </a:bodyPr>
          <a:lstStyle/>
          <a:p>
            <a:pPr algn="ctr">
              <a:lnSpc>
                <a:spcPct val="150000"/>
              </a:lnSpc>
              <a:spcBef>
                <a:spcPct val="0"/>
              </a:spcBef>
            </a:pPr>
            <a:r>
              <a:rPr lang="ru-RU" sz="2800" dirty="0" smtClean="0">
                <a:solidFill>
                  <a:srgbClr val="FFFA89"/>
                </a:solidFill>
                <a:latin typeface="Franklin Gothic Book" panose="020B0503020102020204" pitchFamily="34" charset="0"/>
              </a:rPr>
              <a:t>После проведения апробации образовательного ресурса было выявлено, что недостающим элементом в данной игре является цветовой круг. Этот элемент был введен, чтобы было понятно, что каждый из человечков с одной из сторон карточек имеет свой оттенок и карточки можно расположить в виде цветового круга, который тоже очень важен при выполнении заданий.</a:t>
            </a:r>
            <a:endParaRPr lang="en-US" sz="2800" dirty="0">
              <a:solidFill>
                <a:srgbClr val="FFFA89"/>
              </a:solidFill>
              <a:latin typeface="Franklin Gothic Book" panose="020B0503020102020204" pitchFamily="34" charset="0"/>
            </a:endParaRPr>
          </a:p>
        </p:txBody>
      </p:sp>
      <p:pic>
        <p:nvPicPr>
          <p:cNvPr id="2" name="Рисунок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1618" y="1866900"/>
            <a:ext cx="6921029" cy="6961089"/>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79196" y="469562"/>
            <a:ext cx="12920197" cy="6113489"/>
            <a:chOff x="-252271" y="-611184"/>
            <a:chExt cx="17373600" cy="8539532"/>
          </a:xfrm>
        </p:grpSpPr>
        <p:pic>
          <p:nvPicPr>
            <p:cNvPr id="3" name="Picture 3"/>
            <p:cNvPicPr>
              <a:picLocks noChangeAspect="1"/>
            </p:cNvPicPr>
            <p:nvPr/>
          </p:nvPicPr>
          <p:blipFill>
            <a:blip r:embed="rId2"/>
            <a:srcRect/>
            <a:stretch>
              <a:fillRect/>
            </a:stretch>
          </p:blipFill>
          <p:spPr>
            <a:xfrm>
              <a:off x="541806" y="5094270"/>
              <a:ext cx="9742139" cy="2834078"/>
            </a:xfrm>
            <a:prstGeom prst="rect">
              <a:avLst/>
            </a:prstGeom>
          </p:spPr>
        </p:pic>
        <p:sp>
          <p:nvSpPr>
            <p:cNvPr id="4" name="TextBox 4"/>
            <p:cNvSpPr txBox="1"/>
            <p:nvPr/>
          </p:nvSpPr>
          <p:spPr>
            <a:xfrm>
              <a:off x="-252271" y="-611184"/>
              <a:ext cx="17373600" cy="4836520"/>
            </a:xfrm>
            <a:prstGeom prst="rect">
              <a:avLst/>
            </a:prstGeom>
          </p:spPr>
          <p:txBody>
            <a:bodyPr wrap="square" lIns="0" tIns="0" rIns="0" bIns="0" rtlCol="0" anchor="t">
              <a:spAutoFit/>
            </a:bodyPr>
            <a:lstStyle/>
            <a:p>
              <a:pPr algn="ctr">
                <a:spcBef>
                  <a:spcPct val="0"/>
                </a:spcBef>
              </a:pPr>
              <a:r>
                <a:rPr lang="ru-RU" sz="2500" dirty="0">
                  <a:solidFill>
                    <a:srgbClr val="FF65F0"/>
                  </a:solidFill>
                  <a:latin typeface="Franklin Gothic Book" panose="020B0503020102020204" pitchFamily="34" charset="0"/>
                </a:rPr>
                <a:t>Результатом работы является длительная образовательная игра, которая в игровой форме поможет учащимся вводного модуля ДТ </a:t>
              </a:r>
              <a:r>
                <a:rPr lang="ru-RU" sz="2500" dirty="0" err="1">
                  <a:solidFill>
                    <a:srgbClr val="FF65F0"/>
                  </a:solidFill>
                  <a:latin typeface="Franklin Gothic Book" panose="020B0503020102020204" pitchFamily="34" charset="0"/>
                </a:rPr>
                <a:t>Кванториум</a:t>
              </a:r>
              <a:r>
                <a:rPr lang="ru-RU" sz="2500" dirty="0">
                  <a:solidFill>
                    <a:srgbClr val="FF65F0"/>
                  </a:solidFill>
                  <a:latin typeface="Franklin Gothic Book" panose="020B0503020102020204" pitchFamily="34" charset="0"/>
                </a:rPr>
                <a:t> освоить сложные темы по основам композиции и </a:t>
              </a:r>
              <a:r>
                <a:rPr lang="ru-RU" sz="2500" dirty="0" err="1">
                  <a:solidFill>
                    <a:srgbClr val="FF65F0"/>
                  </a:solidFill>
                  <a:latin typeface="Franklin Gothic Book" panose="020B0503020102020204" pitchFamily="34" charset="0"/>
                </a:rPr>
                <a:t>колористики</a:t>
              </a:r>
              <a:r>
                <a:rPr lang="ru-RU" sz="2500" dirty="0">
                  <a:solidFill>
                    <a:srgbClr val="FF65F0"/>
                  </a:solidFill>
                  <a:latin typeface="Franklin Gothic Book" panose="020B0503020102020204" pitchFamily="34" charset="0"/>
                </a:rPr>
                <a:t> в промышленном дизайне. Также данная игра может применяться </a:t>
              </a:r>
              <a:r>
                <a:rPr lang="ru-RU" sz="2500" dirty="0" smtClean="0">
                  <a:solidFill>
                    <a:srgbClr val="FF65F0"/>
                  </a:solidFill>
                  <a:latin typeface="Franklin Gothic Book" panose="020B0503020102020204" pitchFamily="34" charset="0"/>
                </a:rPr>
                <a:t>самостоятельно и </a:t>
              </a:r>
              <a:r>
                <a:rPr lang="ru-RU" sz="2500" dirty="0">
                  <a:solidFill>
                    <a:srgbClr val="FF65F0"/>
                  </a:solidFill>
                  <a:latin typeface="Franklin Gothic Book" panose="020B0503020102020204" pitchFamily="34" charset="0"/>
                </a:rPr>
                <a:t>в других организациях в образовательных целях. Она будет наиболее полезна педагогам, обучающим дизайну, учителям ИЗО и дополнительного образования. У данной игры очень мало аналогов, а темы, рассматриваемые в ней, лучше всего усваиваются и закрепляются  именно на практике в игровой форме. В дальнейшем возможно расширение списка тем и дисциплин, затрагиваемых игрой, внедрение </a:t>
              </a:r>
              <a:r>
                <a:rPr lang="ru-RU" sz="2500" dirty="0" smtClean="0">
                  <a:solidFill>
                    <a:srgbClr val="FF65F0"/>
                  </a:solidFill>
                  <a:latin typeface="Franklin Gothic Book" panose="020B0503020102020204" pitchFamily="34" charset="0"/>
                </a:rPr>
                <a:t>новых элементов </a:t>
              </a:r>
              <a:r>
                <a:rPr lang="ru-RU" sz="2500" dirty="0">
                  <a:solidFill>
                    <a:srgbClr val="FF65F0"/>
                  </a:solidFill>
                  <a:latin typeface="Franklin Gothic Book" panose="020B0503020102020204" pitchFamily="34" charset="0"/>
                </a:rPr>
                <a:t>и </a:t>
              </a:r>
              <a:r>
                <a:rPr lang="ru-RU" sz="2500" dirty="0" smtClean="0">
                  <a:solidFill>
                    <a:srgbClr val="FF65F0"/>
                  </a:solidFill>
                  <a:latin typeface="Franklin Gothic Book" panose="020B0503020102020204" pitchFamily="34" charset="0"/>
                </a:rPr>
                <a:t>углубление материала </a:t>
              </a:r>
              <a:r>
                <a:rPr lang="ru-RU" sz="2500" dirty="0">
                  <a:solidFill>
                    <a:srgbClr val="FF65F0"/>
                  </a:solidFill>
                  <a:latin typeface="Franklin Gothic Book" panose="020B0503020102020204" pitchFamily="34" charset="0"/>
                </a:rPr>
                <a:t>по уже имеющимся темам. </a:t>
              </a:r>
            </a:p>
          </p:txBody>
        </p:sp>
      </p:grpSp>
      <p:grpSp>
        <p:nvGrpSpPr>
          <p:cNvPr id="5" name="Group 5"/>
          <p:cNvGrpSpPr/>
          <p:nvPr/>
        </p:nvGrpSpPr>
        <p:grpSpPr>
          <a:xfrm>
            <a:off x="8619196" y="6264940"/>
            <a:ext cx="7306604" cy="3967581"/>
            <a:chOff x="0" y="-85725"/>
            <a:chExt cx="9742139" cy="5290107"/>
          </a:xfrm>
        </p:grpSpPr>
        <p:pic>
          <p:nvPicPr>
            <p:cNvPr id="6" name="Picture 6"/>
            <p:cNvPicPr>
              <a:picLocks noChangeAspect="1"/>
            </p:cNvPicPr>
            <p:nvPr/>
          </p:nvPicPr>
          <p:blipFill>
            <a:blip r:embed="rId2"/>
            <a:srcRect/>
            <a:stretch>
              <a:fillRect/>
            </a:stretch>
          </p:blipFill>
          <p:spPr>
            <a:xfrm>
              <a:off x="0" y="2370305"/>
              <a:ext cx="9742139" cy="2834077"/>
            </a:xfrm>
            <a:prstGeom prst="rect">
              <a:avLst/>
            </a:prstGeom>
          </p:spPr>
        </p:pic>
        <p:sp>
          <p:nvSpPr>
            <p:cNvPr id="7" name="TextBox 7"/>
            <p:cNvSpPr txBox="1"/>
            <p:nvPr/>
          </p:nvSpPr>
          <p:spPr>
            <a:xfrm>
              <a:off x="0" y="-85725"/>
              <a:ext cx="9742139" cy="983004"/>
            </a:xfrm>
            <a:prstGeom prst="rect">
              <a:avLst/>
            </a:prstGeom>
          </p:spPr>
          <p:txBody>
            <a:bodyPr lIns="0" tIns="0" rIns="0" bIns="0" rtlCol="0" anchor="t">
              <a:spAutoFit/>
            </a:bodyPr>
            <a:lstStyle/>
            <a:p>
              <a:pPr algn="ctr">
                <a:lnSpc>
                  <a:spcPts val="6300"/>
                </a:lnSpc>
                <a:spcBef>
                  <a:spcPct val="0"/>
                </a:spcBef>
              </a:pPr>
              <a:endParaRPr lang="en-US" sz="4500" dirty="0">
                <a:solidFill>
                  <a:srgbClr val="FF65F0"/>
                </a:solidFill>
                <a:latin typeface="Peace Sans Bold"/>
              </a:endParaRPr>
            </a:p>
          </p:txBody>
        </p:sp>
      </p:grpSp>
      <p:pic>
        <p:nvPicPr>
          <p:cNvPr id="8" name="Picture 8"/>
          <p:cNvPicPr>
            <a:picLocks noChangeAspect="1"/>
          </p:cNvPicPr>
          <p:nvPr/>
        </p:nvPicPr>
        <p:blipFill>
          <a:blip r:embed="rId3"/>
          <a:srcRect l="27638" b="46972"/>
          <a:stretch>
            <a:fillRect/>
          </a:stretch>
        </p:blipFill>
        <p:spPr>
          <a:xfrm>
            <a:off x="0" y="4932427"/>
            <a:ext cx="6164376" cy="5354573"/>
          </a:xfrm>
          <a:prstGeom prst="rect">
            <a:avLst/>
          </a:prstGeom>
        </p:spPr>
      </p:pic>
      <p:pic>
        <p:nvPicPr>
          <p:cNvPr id="9" name="Picture 9"/>
          <p:cNvPicPr>
            <a:picLocks noChangeAspect="1"/>
          </p:cNvPicPr>
          <p:nvPr/>
        </p:nvPicPr>
        <p:blipFill>
          <a:blip r:embed="rId3"/>
          <a:srcRect l="27638" b="46972"/>
          <a:stretch>
            <a:fillRect/>
          </a:stretch>
        </p:blipFill>
        <p:spPr>
          <a:xfrm rot="-10800000">
            <a:off x="13474200" y="0"/>
            <a:ext cx="4813800" cy="4181420"/>
          </a:xfrm>
          <a:prstGeom prst="rect">
            <a:avLst/>
          </a:prstGeom>
        </p:spPr>
      </p:pic>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1006" y="5199672"/>
            <a:ext cx="5529351" cy="4604150"/>
          </a:xfrm>
          <a:prstGeom prst="rect">
            <a:avLst/>
          </a:prstGeom>
        </p:spPr>
      </p:pic>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3600" y="4181420"/>
            <a:ext cx="5088685" cy="4507995"/>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65F0"/>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102077" y="2726677"/>
            <a:ext cx="2130202" cy="2130202"/>
          </a:xfrm>
          <a:prstGeom prst="rect">
            <a:avLst/>
          </a:prstGeom>
        </p:spPr>
      </p:pic>
      <p:pic>
        <p:nvPicPr>
          <p:cNvPr id="5" name="Picture 5"/>
          <p:cNvPicPr>
            <a:picLocks noChangeAspect="1"/>
          </p:cNvPicPr>
          <p:nvPr/>
        </p:nvPicPr>
        <p:blipFill>
          <a:blip r:embed="rId2"/>
          <a:srcRect/>
          <a:stretch>
            <a:fillRect/>
          </a:stretch>
        </p:blipFill>
        <p:spPr>
          <a:xfrm>
            <a:off x="15562584" y="4050131"/>
            <a:ext cx="2130202" cy="2130202"/>
          </a:xfrm>
          <a:prstGeom prst="rect">
            <a:avLst/>
          </a:prstGeom>
        </p:spPr>
      </p:pic>
      <p:grpSp>
        <p:nvGrpSpPr>
          <p:cNvPr id="6" name="Group 6"/>
          <p:cNvGrpSpPr/>
          <p:nvPr/>
        </p:nvGrpSpPr>
        <p:grpSpPr>
          <a:xfrm>
            <a:off x="1453055" y="5848398"/>
            <a:ext cx="3780642" cy="1784684"/>
            <a:chOff x="0" y="0"/>
            <a:chExt cx="5040856" cy="2379579"/>
          </a:xfrm>
        </p:grpSpPr>
        <p:sp>
          <p:nvSpPr>
            <p:cNvPr id="7" name="TextBox 7"/>
            <p:cNvSpPr txBox="1"/>
            <p:nvPr/>
          </p:nvSpPr>
          <p:spPr>
            <a:xfrm>
              <a:off x="790200" y="-133350"/>
              <a:ext cx="3379731" cy="1220948"/>
            </a:xfrm>
            <a:prstGeom prst="rect">
              <a:avLst/>
            </a:prstGeom>
          </p:spPr>
          <p:txBody>
            <a:bodyPr lIns="0" tIns="0" rIns="0" bIns="0" rtlCol="0" anchor="t">
              <a:spAutoFit/>
            </a:bodyPr>
            <a:lstStyle/>
            <a:p>
              <a:pPr algn="ctr">
                <a:lnSpc>
                  <a:spcPts val="7839"/>
                </a:lnSpc>
                <a:spcBef>
                  <a:spcPct val="0"/>
                </a:spcBef>
              </a:pPr>
              <a:endParaRPr lang="en-US" sz="5600" dirty="0">
                <a:solidFill>
                  <a:srgbClr val="FFFA89"/>
                </a:solidFill>
                <a:latin typeface="VDS Bold Bold"/>
              </a:endParaRPr>
            </a:p>
          </p:txBody>
        </p:sp>
        <p:sp>
          <p:nvSpPr>
            <p:cNvPr id="8" name="TextBox 8"/>
            <p:cNvSpPr txBox="1"/>
            <p:nvPr/>
          </p:nvSpPr>
          <p:spPr>
            <a:xfrm>
              <a:off x="0" y="1676245"/>
              <a:ext cx="5040856" cy="703335"/>
            </a:xfrm>
            <a:prstGeom prst="rect">
              <a:avLst/>
            </a:prstGeom>
          </p:spPr>
          <p:txBody>
            <a:bodyPr lIns="0" tIns="0" rIns="0" bIns="0" rtlCol="0" anchor="t">
              <a:spAutoFit/>
            </a:bodyPr>
            <a:lstStyle/>
            <a:p>
              <a:pPr algn="ctr">
                <a:lnSpc>
                  <a:spcPts val="4480"/>
                </a:lnSpc>
                <a:spcBef>
                  <a:spcPct val="0"/>
                </a:spcBef>
              </a:pPr>
              <a:endParaRPr lang="en-US" sz="3200" dirty="0">
                <a:solidFill>
                  <a:srgbClr val="FFFFFF"/>
                </a:solidFill>
                <a:latin typeface="Arimo"/>
              </a:endParaRPr>
            </a:p>
          </p:txBody>
        </p:sp>
      </p:grpSp>
      <p:pic>
        <p:nvPicPr>
          <p:cNvPr id="9" name="Picture 9"/>
          <p:cNvPicPr>
            <a:picLocks noChangeAspect="1"/>
          </p:cNvPicPr>
          <p:nvPr/>
        </p:nvPicPr>
        <p:blipFill>
          <a:blip r:embed="rId3"/>
          <a:srcRect t="35952" r="40982"/>
          <a:stretch>
            <a:fillRect/>
          </a:stretch>
        </p:blipFill>
        <p:spPr>
          <a:xfrm rot="-5400000">
            <a:off x="16081249" y="8437656"/>
            <a:ext cx="1409689" cy="1813385"/>
          </a:xfrm>
          <a:prstGeom prst="rect">
            <a:avLst/>
          </a:prstGeom>
        </p:spPr>
      </p:pic>
      <p:pic>
        <p:nvPicPr>
          <p:cNvPr id="10" name="Picture 10"/>
          <p:cNvPicPr>
            <a:picLocks noChangeAspect="1"/>
          </p:cNvPicPr>
          <p:nvPr/>
        </p:nvPicPr>
        <p:blipFill>
          <a:blip r:embed="rId4"/>
          <a:srcRect t="35952" r="40982"/>
          <a:stretch>
            <a:fillRect/>
          </a:stretch>
        </p:blipFill>
        <p:spPr>
          <a:xfrm rot="-10800000">
            <a:off x="642112" y="7296081"/>
            <a:ext cx="1409689" cy="1813385"/>
          </a:xfrm>
          <a:prstGeom prst="rect">
            <a:avLst/>
          </a:prstGeom>
        </p:spPr>
      </p:pic>
      <p:pic>
        <p:nvPicPr>
          <p:cNvPr id="11" name="Picture 11"/>
          <p:cNvPicPr>
            <a:picLocks noChangeAspect="1"/>
          </p:cNvPicPr>
          <p:nvPr/>
        </p:nvPicPr>
        <p:blipFill>
          <a:blip r:embed="rId5"/>
          <a:srcRect t="35952" r="40982"/>
          <a:stretch>
            <a:fillRect/>
          </a:stretch>
        </p:blipFill>
        <p:spPr>
          <a:xfrm rot="10800000">
            <a:off x="15376404" y="419100"/>
            <a:ext cx="1409689" cy="1813385"/>
          </a:xfrm>
          <a:prstGeom prst="rect">
            <a:avLst/>
          </a:prstGeom>
        </p:spPr>
      </p:pic>
      <p:grpSp>
        <p:nvGrpSpPr>
          <p:cNvPr id="12" name="Group 12"/>
          <p:cNvGrpSpPr/>
          <p:nvPr/>
        </p:nvGrpSpPr>
        <p:grpSpPr>
          <a:xfrm>
            <a:off x="6705600" y="3236566"/>
            <a:ext cx="4416276" cy="1883430"/>
            <a:chOff x="0" y="-133350"/>
            <a:chExt cx="5888368" cy="2511240"/>
          </a:xfrm>
        </p:grpSpPr>
        <p:sp>
          <p:nvSpPr>
            <p:cNvPr id="13" name="TextBox 13"/>
            <p:cNvSpPr txBox="1"/>
            <p:nvPr/>
          </p:nvSpPr>
          <p:spPr>
            <a:xfrm>
              <a:off x="1461442" y="-133350"/>
              <a:ext cx="3379731" cy="1220948"/>
            </a:xfrm>
            <a:prstGeom prst="rect">
              <a:avLst/>
            </a:prstGeom>
          </p:spPr>
          <p:txBody>
            <a:bodyPr lIns="0" tIns="0" rIns="0" bIns="0" rtlCol="0" anchor="t">
              <a:spAutoFit/>
            </a:bodyPr>
            <a:lstStyle/>
            <a:p>
              <a:pPr algn="ctr">
                <a:lnSpc>
                  <a:spcPts val="7839"/>
                </a:lnSpc>
                <a:spcBef>
                  <a:spcPct val="0"/>
                </a:spcBef>
              </a:pPr>
              <a:endParaRPr lang="en-US" sz="5600" dirty="0">
                <a:solidFill>
                  <a:srgbClr val="FFFA89"/>
                </a:solidFill>
                <a:latin typeface="VDS Bold Bold"/>
              </a:endParaRPr>
            </a:p>
          </p:txBody>
        </p:sp>
        <p:sp>
          <p:nvSpPr>
            <p:cNvPr id="14" name="TextBox 14"/>
            <p:cNvSpPr txBox="1"/>
            <p:nvPr/>
          </p:nvSpPr>
          <p:spPr>
            <a:xfrm>
              <a:off x="0" y="1676245"/>
              <a:ext cx="5888368" cy="701645"/>
            </a:xfrm>
            <a:prstGeom prst="rect">
              <a:avLst/>
            </a:prstGeom>
          </p:spPr>
          <p:txBody>
            <a:bodyPr lIns="0" tIns="0" rIns="0" bIns="0" rtlCol="0" anchor="t">
              <a:spAutoFit/>
            </a:bodyPr>
            <a:lstStyle/>
            <a:p>
              <a:pPr algn="ctr">
                <a:lnSpc>
                  <a:spcPts val="4480"/>
                </a:lnSpc>
                <a:spcBef>
                  <a:spcPct val="0"/>
                </a:spcBef>
              </a:pPr>
              <a:endParaRPr lang="en-US" sz="3200" dirty="0">
                <a:solidFill>
                  <a:srgbClr val="FFFFFF"/>
                </a:solidFill>
                <a:latin typeface="Arimo"/>
              </a:endParaRPr>
            </a:p>
          </p:txBody>
        </p:sp>
      </p:grpSp>
      <p:grpSp>
        <p:nvGrpSpPr>
          <p:cNvPr id="15" name="Group 15"/>
          <p:cNvGrpSpPr/>
          <p:nvPr/>
        </p:nvGrpSpPr>
        <p:grpSpPr>
          <a:xfrm>
            <a:off x="2232279" y="1532892"/>
            <a:ext cx="14553815" cy="6647974"/>
            <a:chOff x="-14005609" y="-3255629"/>
            <a:chExt cx="19893977" cy="9072346"/>
          </a:xfrm>
        </p:grpSpPr>
        <p:sp>
          <p:nvSpPr>
            <p:cNvPr id="16" name="TextBox 16"/>
            <p:cNvSpPr txBox="1"/>
            <p:nvPr/>
          </p:nvSpPr>
          <p:spPr>
            <a:xfrm>
              <a:off x="-14005609" y="-3255629"/>
              <a:ext cx="17918066" cy="9072346"/>
            </a:xfrm>
            <a:prstGeom prst="rect">
              <a:avLst/>
            </a:prstGeom>
          </p:spPr>
          <p:txBody>
            <a:bodyPr wrap="square" lIns="0" tIns="0" rIns="0" bIns="0" rtlCol="0" anchor="t">
              <a:spAutoFit/>
            </a:bodyPr>
            <a:lstStyle/>
            <a:p>
              <a:pPr algn="ctr">
                <a:lnSpc>
                  <a:spcPct val="150000"/>
                </a:lnSpc>
                <a:spcBef>
                  <a:spcPct val="0"/>
                </a:spcBef>
              </a:pPr>
              <a:r>
                <a:rPr lang="ru-RU" sz="3600" dirty="0" smtClean="0">
                  <a:solidFill>
                    <a:srgbClr val="FFFA89"/>
                  </a:solidFill>
                  <a:latin typeface="Franklin Gothic Book" panose="020B0503020102020204" pitchFamily="34" charset="0"/>
                </a:rPr>
                <a:t>Мы </a:t>
              </a:r>
              <a:r>
                <a:rPr lang="ru-RU" sz="3600" dirty="0">
                  <a:solidFill>
                    <a:srgbClr val="FFFA89"/>
                  </a:solidFill>
                  <a:latin typeface="Franklin Gothic Book" panose="020B0503020102020204" pitchFamily="34" charset="0"/>
                </a:rPr>
                <a:t>хотим вызвать у детей интерес к познанию оттенков, цветовых гамм, научить их различать разные типы оттенков: холодные и теплые, хроматические и ахроматические, понимать цветовую гамму и выбирать гамму, которая подойдет им в тех или иных целях. Цветовая палитра важна даже в самых простых вещах. Поэтому нужно учить детей понимать это тонкое, сложное искусство как можно раньше, чтобы воспитать творческих личностей, со своим стилем и </a:t>
              </a:r>
              <a:r>
                <a:rPr lang="ru-RU" sz="3600" dirty="0" smtClean="0">
                  <a:solidFill>
                    <a:srgbClr val="FFFA89"/>
                  </a:solidFill>
                  <a:latin typeface="Franklin Gothic Book" panose="020B0503020102020204" pitchFamily="34" charset="0"/>
                </a:rPr>
                <a:t>оригинальностью</a:t>
              </a:r>
              <a:r>
                <a:rPr lang="ru-RU" sz="3600" dirty="0">
                  <a:solidFill>
                    <a:srgbClr val="FFFA89"/>
                  </a:solidFill>
                  <a:latin typeface="Franklin Gothic Book" panose="020B0503020102020204" pitchFamily="34" charset="0"/>
                </a:rPr>
                <a:t>.</a:t>
              </a:r>
              <a:endParaRPr lang="en-US" sz="3600" dirty="0">
                <a:solidFill>
                  <a:srgbClr val="FFFA89"/>
                </a:solidFill>
                <a:latin typeface="Franklin Gothic Book" panose="020B0503020102020204" pitchFamily="34" charset="0"/>
              </a:endParaRPr>
            </a:p>
          </p:txBody>
        </p:sp>
        <p:sp>
          <p:nvSpPr>
            <p:cNvPr id="17" name="TextBox 17"/>
            <p:cNvSpPr txBox="1"/>
            <p:nvPr/>
          </p:nvSpPr>
          <p:spPr>
            <a:xfrm>
              <a:off x="0" y="1676245"/>
              <a:ext cx="5888368" cy="703335"/>
            </a:xfrm>
            <a:prstGeom prst="rect">
              <a:avLst/>
            </a:prstGeom>
          </p:spPr>
          <p:txBody>
            <a:bodyPr lIns="0" tIns="0" rIns="0" bIns="0" rtlCol="0" anchor="t">
              <a:spAutoFit/>
            </a:bodyPr>
            <a:lstStyle/>
            <a:p>
              <a:pPr algn="ctr">
                <a:lnSpc>
                  <a:spcPts val="4480"/>
                </a:lnSpc>
                <a:spcBef>
                  <a:spcPct val="0"/>
                </a:spcBef>
              </a:pPr>
              <a:r>
                <a:rPr lang="en-US" sz="3200" dirty="0" smtClean="0">
                  <a:solidFill>
                    <a:srgbClr val="FFFFFF"/>
                  </a:solidFill>
                  <a:latin typeface="Arimo"/>
                </a:rPr>
                <a:t>.</a:t>
              </a:r>
              <a:endParaRPr lang="en-US" sz="3200" dirty="0">
                <a:solidFill>
                  <a:srgbClr val="FFFFFF"/>
                </a:solidFill>
                <a:latin typeface="Arimo"/>
              </a:endParaRPr>
            </a:p>
          </p:txBody>
        </p:sp>
      </p:grpSp>
    </p:spTree>
    <p:extLst>
      <p:ext uri="{BB962C8B-B14F-4D97-AF65-F5344CB8AC3E}">
        <p14:creationId xmlns:p14="http://schemas.microsoft.com/office/powerpoint/2010/main" val="39134080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A8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7442992"/>
            <a:ext cx="6462543" cy="1880012"/>
          </a:xfrm>
          <a:prstGeom prst="rect">
            <a:avLst/>
          </a:prstGeom>
        </p:spPr>
      </p:pic>
      <p:pic>
        <p:nvPicPr>
          <p:cNvPr id="3" name="Picture 3"/>
          <p:cNvPicPr>
            <a:picLocks noChangeAspect="1"/>
          </p:cNvPicPr>
          <p:nvPr/>
        </p:nvPicPr>
        <p:blipFill>
          <a:blip r:embed="rId2"/>
          <a:srcRect/>
          <a:stretch>
            <a:fillRect/>
          </a:stretch>
        </p:blipFill>
        <p:spPr>
          <a:xfrm>
            <a:off x="11592458" y="876300"/>
            <a:ext cx="6462543" cy="1880012"/>
          </a:xfrm>
          <a:prstGeom prst="rect">
            <a:avLst/>
          </a:prstGeom>
        </p:spPr>
      </p:pic>
      <p:pic>
        <p:nvPicPr>
          <p:cNvPr id="5" name="Picture 5"/>
          <p:cNvPicPr>
            <a:picLocks noChangeAspect="1"/>
          </p:cNvPicPr>
          <p:nvPr/>
        </p:nvPicPr>
        <p:blipFill>
          <a:blip r:embed="rId3"/>
          <a:srcRect l="27638" b="46972"/>
          <a:stretch>
            <a:fillRect/>
          </a:stretch>
        </p:blipFill>
        <p:spPr>
          <a:xfrm rot="5400000">
            <a:off x="1210538" y="776182"/>
            <a:ext cx="3116161" cy="2706797"/>
          </a:xfrm>
          <a:prstGeom prst="rect">
            <a:avLst/>
          </a:prstGeom>
        </p:spPr>
      </p:pic>
      <p:pic>
        <p:nvPicPr>
          <p:cNvPr id="6" name="Picture 6"/>
          <p:cNvPicPr>
            <a:picLocks noChangeAspect="1"/>
          </p:cNvPicPr>
          <p:nvPr/>
        </p:nvPicPr>
        <p:blipFill>
          <a:blip r:embed="rId3"/>
          <a:srcRect l="27638" b="46972"/>
          <a:stretch>
            <a:fillRect/>
          </a:stretch>
        </p:blipFill>
        <p:spPr>
          <a:xfrm rot="-5400000">
            <a:off x="13398722" y="6832378"/>
            <a:ext cx="2510174" cy="2180417"/>
          </a:xfrm>
          <a:prstGeom prst="rect">
            <a:avLst/>
          </a:prstGeom>
        </p:spPr>
      </p:pic>
      <p:sp>
        <p:nvSpPr>
          <p:cNvPr id="7" name="TextBox 7"/>
          <p:cNvSpPr txBox="1"/>
          <p:nvPr/>
        </p:nvSpPr>
        <p:spPr>
          <a:xfrm>
            <a:off x="2362200" y="8859277"/>
            <a:ext cx="12461530" cy="902811"/>
          </a:xfrm>
          <a:prstGeom prst="rect">
            <a:avLst/>
          </a:prstGeom>
        </p:spPr>
        <p:txBody>
          <a:bodyPr wrap="square" lIns="0" tIns="0" rIns="0" bIns="0" rtlCol="0" anchor="t">
            <a:spAutoFit/>
          </a:bodyPr>
          <a:lstStyle/>
          <a:p>
            <a:pPr algn="ctr">
              <a:lnSpc>
                <a:spcPts val="7700"/>
              </a:lnSpc>
              <a:spcBef>
                <a:spcPct val="0"/>
              </a:spcBef>
            </a:pPr>
            <a:r>
              <a:rPr lang="ru-RU" sz="5500" dirty="0" smtClean="0">
                <a:solidFill>
                  <a:srgbClr val="41BBBF"/>
                </a:solidFill>
                <a:latin typeface="Franklin Gothic Book" panose="020B0503020102020204" pitchFamily="34" charset="0"/>
              </a:rPr>
              <a:t>Спасибо за внимание!</a:t>
            </a:r>
            <a:endParaRPr lang="en-US" sz="5500" dirty="0">
              <a:solidFill>
                <a:srgbClr val="41BBBF"/>
              </a:solidFill>
              <a:latin typeface="Franklin Gothic Book" panose="020B0503020102020204" pitchFamily="34"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333500"/>
            <a:ext cx="12461529" cy="7442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A89"/>
        </a:solidFill>
        <a:effectLst/>
      </p:bgPr>
    </p:bg>
    <p:spTree>
      <p:nvGrpSpPr>
        <p:cNvPr id="1" name=""/>
        <p:cNvGrpSpPr/>
        <p:nvPr/>
      </p:nvGrpSpPr>
      <p:grpSpPr>
        <a:xfrm>
          <a:off x="0" y="0"/>
          <a:ext cx="0" cy="0"/>
          <a:chOff x="0" y="0"/>
          <a:chExt cx="0" cy="0"/>
        </a:xfrm>
      </p:grpSpPr>
      <p:sp>
        <p:nvSpPr>
          <p:cNvPr id="2" name="TextBox 2"/>
          <p:cNvSpPr txBox="1"/>
          <p:nvPr/>
        </p:nvSpPr>
        <p:spPr>
          <a:xfrm>
            <a:off x="1028700" y="1566536"/>
            <a:ext cx="7559998" cy="2564805"/>
          </a:xfrm>
          <a:prstGeom prst="rect">
            <a:avLst/>
          </a:prstGeom>
        </p:spPr>
        <p:txBody>
          <a:bodyPr lIns="0" tIns="0" rIns="0" bIns="0" rtlCol="0" anchor="t">
            <a:spAutoFit/>
          </a:bodyPr>
          <a:lstStyle/>
          <a:p>
            <a:pPr>
              <a:lnSpc>
                <a:spcPts val="10031"/>
              </a:lnSpc>
            </a:pPr>
            <a:r>
              <a:rPr lang="ru-RU" sz="8799" dirty="0" smtClean="0">
                <a:solidFill>
                  <a:srgbClr val="41BBBF"/>
                </a:solidFill>
                <a:latin typeface="Franklin Gothic Book" panose="020B0503020102020204" pitchFamily="34" charset="0"/>
              </a:rPr>
              <a:t>Проблема:</a:t>
            </a:r>
            <a:endParaRPr lang="ru-RU" sz="8799" dirty="0">
              <a:solidFill>
                <a:srgbClr val="41BBBF"/>
              </a:solidFill>
              <a:latin typeface="Franklin Gothic Book" panose="020B0503020102020204" pitchFamily="34" charset="0"/>
            </a:endParaRPr>
          </a:p>
          <a:p>
            <a:pPr>
              <a:lnSpc>
                <a:spcPts val="10031"/>
              </a:lnSpc>
            </a:pPr>
            <a:endParaRPr lang="en-US" sz="8799" dirty="0">
              <a:solidFill>
                <a:srgbClr val="41BBBF"/>
              </a:solidFill>
              <a:latin typeface="Peace Sans Bold"/>
            </a:endParaRPr>
          </a:p>
        </p:txBody>
      </p:sp>
      <p:grpSp>
        <p:nvGrpSpPr>
          <p:cNvPr id="3" name="Group 3"/>
          <p:cNvGrpSpPr/>
          <p:nvPr/>
        </p:nvGrpSpPr>
        <p:grpSpPr>
          <a:xfrm>
            <a:off x="5257800" y="6255348"/>
            <a:ext cx="6316555" cy="476387"/>
            <a:chOff x="0" y="-76200"/>
            <a:chExt cx="8422074" cy="635182"/>
          </a:xfrm>
        </p:grpSpPr>
        <p:pic>
          <p:nvPicPr>
            <p:cNvPr id="4" name="Picture 4"/>
            <p:cNvPicPr>
              <a:picLocks noChangeAspect="1"/>
            </p:cNvPicPr>
            <p:nvPr/>
          </p:nvPicPr>
          <p:blipFill>
            <a:blip r:embed="rId3"/>
            <a:srcRect/>
            <a:stretch>
              <a:fillRect/>
            </a:stretch>
          </p:blipFill>
          <p:spPr>
            <a:xfrm>
              <a:off x="0" y="125600"/>
              <a:ext cx="1489749" cy="433382"/>
            </a:xfrm>
            <a:prstGeom prst="rect">
              <a:avLst/>
            </a:prstGeom>
          </p:spPr>
        </p:pic>
        <p:sp>
          <p:nvSpPr>
            <p:cNvPr id="5" name="TextBox 5"/>
            <p:cNvSpPr txBox="1"/>
            <p:nvPr/>
          </p:nvSpPr>
          <p:spPr>
            <a:xfrm>
              <a:off x="2360190" y="-76200"/>
              <a:ext cx="6061884" cy="591614"/>
            </a:xfrm>
            <a:prstGeom prst="rect">
              <a:avLst/>
            </a:prstGeom>
          </p:spPr>
          <p:txBody>
            <a:bodyPr lIns="0" tIns="0" rIns="0" bIns="0" rtlCol="0" anchor="t">
              <a:spAutoFit/>
            </a:bodyPr>
            <a:lstStyle/>
            <a:p>
              <a:pPr>
                <a:lnSpc>
                  <a:spcPts val="3919"/>
                </a:lnSpc>
                <a:spcBef>
                  <a:spcPct val="0"/>
                </a:spcBef>
              </a:pPr>
              <a:endParaRPr lang="en-US" sz="2799" dirty="0">
                <a:solidFill>
                  <a:srgbClr val="41BBBF"/>
                </a:solidFill>
                <a:latin typeface="VDS Bold"/>
              </a:endParaRPr>
            </a:p>
          </p:txBody>
        </p:sp>
      </p:grpSp>
      <p:grpSp>
        <p:nvGrpSpPr>
          <p:cNvPr id="6" name="Group 6"/>
          <p:cNvGrpSpPr/>
          <p:nvPr/>
        </p:nvGrpSpPr>
        <p:grpSpPr>
          <a:xfrm>
            <a:off x="533400" y="5470536"/>
            <a:ext cx="6316555" cy="476387"/>
            <a:chOff x="0" y="-76200"/>
            <a:chExt cx="8422074" cy="635182"/>
          </a:xfrm>
        </p:grpSpPr>
        <p:pic>
          <p:nvPicPr>
            <p:cNvPr id="7" name="Picture 7"/>
            <p:cNvPicPr>
              <a:picLocks noChangeAspect="1"/>
            </p:cNvPicPr>
            <p:nvPr/>
          </p:nvPicPr>
          <p:blipFill>
            <a:blip r:embed="rId3"/>
            <a:srcRect/>
            <a:stretch>
              <a:fillRect/>
            </a:stretch>
          </p:blipFill>
          <p:spPr>
            <a:xfrm>
              <a:off x="0" y="125600"/>
              <a:ext cx="1489749" cy="433382"/>
            </a:xfrm>
            <a:prstGeom prst="rect">
              <a:avLst/>
            </a:prstGeom>
          </p:spPr>
        </p:pic>
        <p:sp>
          <p:nvSpPr>
            <p:cNvPr id="8" name="TextBox 8"/>
            <p:cNvSpPr txBox="1"/>
            <p:nvPr/>
          </p:nvSpPr>
          <p:spPr>
            <a:xfrm>
              <a:off x="2360190" y="-76200"/>
              <a:ext cx="6061884" cy="591614"/>
            </a:xfrm>
            <a:prstGeom prst="rect">
              <a:avLst/>
            </a:prstGeom>
          </p:spPr>
          <p:txBody>
            <a:bodyPr lIns="0" tIns="0" rIns="0" bIns="0" rtlCol="0" anchor="t">
              <a:spAutoFit/>
            </a:bodyPr>
            <a:lstStyle/>
            <a:p>
              <a:pPr>
                <a:lnSpc>
                  <a:spcPts val="3919"/>
                </a:lnSpc>
                <a:spcBef>
                  <a:spcPct val="0"/>
                </a:spcBef>
              </a:pPr>
              <a:r>
                <a:rPr lang="en-US" sz="2799" dirty="0" smtClean="0">
                  <a:solidFill>
                    <a:srgbClr val="41BBBF"/>
                  </a:solidFill>
                  <a:latin typeface="VDS Bold"/>
                </a:rPr>
                <a:t> </a:t>
              </a:r>
              <a:endParaRPr lang="en-US" sz="2799" dirty="0">
                <a:solidFill>
                  <a:srgbClr val="41BBBF"/>
                </a:solidFill>
                <a:latin typeface="VDS Bold"/>
              </a:endParaRPr>
            </a:p>
          </p:txBody>
        </p:sp>
      </p:grpSp>
      <p:grpSp>
        <p:nvGrpSpPr>
          <p:cNvPr id="12" name="Group 12"/>
          <p:cNvGrpSpPr/>
          <p:nvPr/>
        </p:nvGrpSpPr>
        <p:grpSpPr>
          <a:xfrm>
            <a:off x="500839" y="3356244"/>
            <a:ext cx="5800689" cy="3519153"/>
            <a:chOff x="0" y="125600"/>
            <a:chExt cx="7734252" cy="4692198"/>
          </a:xfrm>
        </p:grpSpPr>
        <p:pic>
          <p:nvPicPr>
            <p:cNvPr id="13" name="Picture 13"/>
            <p:cNvPicPr>
              <a:picLocks noChangeAspect="1"/>
            </p:cNvPicPr>
            <p:nvPr/>
          </p:nvPicPr>
          <p:blipFill>
            <a:blip r:embed="rId3"/>
            <a:srcRect/>
            <a:stretch>
              <a:fillRect/>
            </a:stretch>
          </p:blipFill>
          <p:spPr>
            <a:xfrm>
              <a:off x="0" y="125600"/>
              <a:ext cx="1489749" cy="433382"/>
            </a:xfrm>
            <a:prstGeom prst="rect">
              <a:avLst/>
            </a:prstGeom>
          </p:spPr>
        </p:pic>
        <p:sp>
          <p:nvSpPr>
            <p:cNvPr id="14" name="TextBox 14"/>
            <p:cNvSpPr txBox="1"/>
            <p:nvPr/>
          </p:nvSpPr>
          <p:spPr>
            <a:xfrm>
              <a:off x="1672368" y="149859"/>
              <a:ext cx="6061884" cy="4667939"/>
            </a:xfrm>
            <a:prstGeom prst="rect">
              <a:avLst/>
            </a:prstGeom>
          </p:spPr>
          <p:txBody>
            <a:bodyPr lIns="0" tIns="0" rIns="0" bIns="0" rtlCol="0" anchor="t">
              <a:spAutoFit/>
            </a:bodyPr>
            <a:lstStyle/>
            <a:p>
              <a:pPr>
                <a:lnSpc>
                  <a:spcPts val="3919"/>
                </a:lnSpc>
                <a:spcBef>
                  <a:spcPct val="0"/>
                </a:spcBef>
              </a:pPr>
              <a:r>
                <a:rPr lang="ru-RU" sz="2799" dirty="0" smtClean="0">
                  <a:solidFill>
                    <a:srgbClr val="41BBBF"/>
                  </a:solidFill>
                  <a:latin typeface="Franklin Gothic Book" panose="020B0503020102020204" pitchFamily="34" charset="0"/>
                </a:rPr>
                <a:t>При </a:t>
              </a:r>
              <a:r>
                <a:rPr lang="ru-RU" sz="2799" dirty="0">
                  <a:solidFill>
                    <a:srgbClr val="41BBBF"/>
                  </a:solidFill>
                  <a:latin typeface="Franklin Gothic Book" panose="020B0503020102020204" pitchFamily="34" charset="0"/>
                </a:rPr>
                <a:t>создании и реализации игры мы решаем такую проблему, как нехватка учебных материалов по основам композиции и колористики в дизайне в игровой форме</a:t>
              </a:r>
              <a:r>
                <a:rPr lang="ru-RU" sz="2799" dirty="0" smtClean="0">
                  <a:solidFill>
                    <a:srgbClr val="41BBBF"/>
                  </a:solidFill>
                  <a:latin typeface="Franklin Gothic Book" panose="020B0503020102020204" pitchFamily="34" charset="0"/>
                </a:rPr>
                <a:t>.</a:t>
              </a:r>
              <a:endParaRPr lang="ru-RU" sz="2799" dirty="0">
                <a:solidFill>
                  <a:srgbClr val="41BBBF"/>
                </a:solidFill>
                <a:latin typeface="Franklin Gothic Book" panose="020B0503020102020204" pitchFamily="34" charset="0"/>
              </a:endParaRPr>
            </a:p>
          </p:txBody>
        </p:sp>
      </p:grpSp>
      <p:grpSp>
        <p:nvGrpSpPr>
          <p:cNvPr id="15" name="Group 15"/>
          <p:cNvGrpSpPr/>
          <p:nvPr/>
        </p:nvGrpSpPr>
        <p:grpSpPr>
          <a:xfrm>
            <a:off x="7027942" y="3359766"/>
            <a:ext cx="9637956" cy="5797356"/>
            <a:chOff x="-3668443" y="-6460100"/>
            <a:chExt cx="12850610" cy="7729802"/>
          </a:xfrm>
        </p:grpSpPr>
        <p:pic>
          <p:nvPicPr>
            <p:cNvPr id="16" name="Picture 16"/>
            <p:cNvPicPr>
              <a:picLocks noChangeAspect="1"/>
            </p:cNvPicPr>
            <p:nvPr/>
          </p:nvPicPr>
          <p:blipFill>
            <a:blip r:embed="rId3"/>
            <a:srcRect/>
            <a:stretch>
              <a:fillRect/>
            </a:stretch>
          </p:blipFill>
          <p:spPr>
            <a:xfrm>
              <a:off x="-3668443" y="-6460100"/>
              <a:ext cx="1489750" cy="433382"/>
            </a:xfrm>
            <a:prstGeom prst="rect">
              <a:avLst/>
            </a:prstGeom>
          </p:spPr>
        </p:pic>
        <p:sp>
          <p:nvSpPr>
            <p:cNvPr id="17" name="TextBox 17"/>
            <p:cNvSpPr txBox="1"/>
            <p:nvPr/>
          </p:nvSpPr>
          <p:spPr>
            <a:xfrm>
              <a:off x="-1479504" y="-5398785"/>
              <a:ext cx="10661671" cy="6668487"/>
            </a:xfrm>
            <a:prstGeom prst="rect">
              <a:avLst/>
            </a:prstGeom>
          </p:spPr>
          <p:txBody>
            <a:bodyPr wrap="square" lIns="0" tIns="0" rIns="0" bIns="0" rtlCol="0" anchor="t">
              <a:spAutoFit/>
            </a:bodyPr>
            <a:lstStyle/>
            <a:p>
              <a:pPr>
                <a:lnSpc>
                  <a:spcPts val="3919"/>
                </a:lnSpc>
                <a:spcBef>
                  <a:spcPct val="0"/>
                </a:spcBef>
              </a:pPr>
              <a:r>
                <a:rPr lang="ru-RU" sz="2800" dirty="0" smtClean="0">
                  <a:solidFill>
                    <a:srgbClr val="41BBBF"/>
                  </a:solidFill>
                  <a:latin typeface="Franklin Gothic Book" panose="020B0503020102020204" pitchFamily="34" charset="0"/>
                </a:rPr>
                <a:t>В современном мире важно понимание основ </a:t>
              </a:r>
              <a:r>
                <a:rPr lang="ru-RU" sz="2800" dirty="0" err="1" smtClean="0">
                  <a:solidFill>
                    <a:srgbClr val="41BBBF"/>
                  </a:solidFill>
                  <a:latin typeface="Franklin Gothic Book" panose="020B0503020102020204" pitchFamily="34" charset="0"/>
                </a:rPr>
                <a:t>колористики</a:t>
              </a:r>
              <a:r>
                <a:rPr lang="ru-RU" sz="2800" dirty="0" smtClean="0">
                  <a:solidFill>
                    <a:srgbClr val="41BBBF"/>
                  </a:solidFill>
                  <a:latin typeface="Franklin Gothic Book" panose="020B0503020102020204" pitchFamily="34" charset="0"/>
                </a:rPr>
                <a:t> и композиции, а эти предметы, как и любые другие, лучше всего изучаются на практике. Именно наглядные учебные материалы способны в должной степени позволить учащемуся закрепить знания, однако, количество таких материалов крайне мало для повсеместного их применения.</a:t>
              </a:r>
              <a:r>
                <a:rPr lang="ru-RU" sz="2800" dirty="0">
                  <a:solidFill>
                    <a:srgbClr val="41BBBF"/>
                  </a:solidFill>
                  <a:latin typeface="Franklin Gothic Book" panose="020B0503020102020204" pitchFamily="34" charset="0"/>
                </a:rPr>
                <a:t> </a:t>
              </a:r>
              <a:r>
                <a:rPr lang="ru-RU" sz="2800" dirty="0" smtClean="0">
                  <a:solidFill>
                    <a:srgbClr val="41BBBF"/>
                  </a:solidFill>
                  <a:latin typeface="Franklin Gothic Book" panose="020B0503020102020204" pitchFamily="34" charset="0"/>
                </a:rPr>
                <a:t>Разработанная нами учебная игра может быть применена при реальном обучении для закрепления материалов.</a:t>
              </a:r>
              <a:endParaRPr lang="en-US" sz="2800" dirty="0">
                <a:solidFill>
                  <a:srgbClr val="41BBBF"/>
                </a:solidFill>
                <a:latin typeface="Franklin Gothic Book" panose="020B0503020102020204" pitchFamily="34" charset="0"/>
              </a:endParaRPr>
            </a:p>
          </p:txBody>
        </p:sp>
      </p:grpSp>
      <p:grpSp>
        <p:nvGrpSpPr>
          <p:cNvPr id="18" name="Group 18"/>
          <p:cNvGrpSpPr/>
          <p:nvPr/>
        </p:nvGrpSpPr>
        <p:grpSpPr>
          <a:xfrm>
            <a:off x="8588698" y="1966087"/>
            <a:ext cx="8556302" cy="6149213"/>
            <a:chOff x="-2141743" y="-8894496"/>
            <a:chExt cx="11406543" cy="9578113"/>
          </a:xfrm>
        </p:grpSpPr>
        <p:pic>
          <p:nvPicPr>
            <p:cNvPr id="19" name="Picture 19"/>
            <p:cNvPicPr>
              <a:picLocks noChangeAspect="1"/>
            </p:cNvPicPr>
            <p:nvPr/>
          </p:nvPicPr>
          <p:blipFill>
            <a:blip r:embed="rId3"/>
            <a:srcRect/>
            <a:stretch>
              <a:fillRect/>
            </a:stretch>
          </p:blipFill>
          <p:spPr>
            <a:xfrm>
              <a:off x="7775051" y="250235"/>
              <a:ext cx="1489749" cy="433382"/>
            </a:xfrm>
            <a:prstGeom prst="rect">
              <a:avLst/>
            </a:prstGeom>
          </p:spPr>
        </p:pic>
        <p:sp>
          <p:nvSpPr>
            <p:cNvPr id="20" name="TextBox 20"/>
            <p:cNvSpPr txBox="1"/>
            <p:nvPr/>
          </p:nvSpPr>
          <p:spPr>
            <a:xfrm>
              <a:off x="-2141743" y="-8894496"/>
              <a:ext cx="10769599" cy="3116086"/>
            </a:xfrm>
            <a:prstGeom prst="rect">
              <a:avLst/>
            </a:prstGeom>
          </p:spPr>
          <p:txBody>
            <a:bodyPr wrap="square" lIns="0" tIns="0" rIns="0" bIns="0" rtlCol="0" anchor="t">
              <a:spAutoFit/>
            </a:bodyPr>
            <a:lstStyle/>
            <a:p>
              <a:pPr>
                <a:lnSpc>
                  <a:spcPts val="3919"/>
                </a:lnSpc>
                <a:spcBef>
                  <a:spcPct val="0"/>
                </a:spcBef>
              </a:pPr>
              <a:r>
                <a:rPr lang="ru-RU" sz="8800" dirty="0" smtClean="0">
                  <a:solidFill>
                    <a:srgbClr val="41BBBF"/>
                  </a:solidFill>
                  <a:latin typeface="Franklin Gothic Book" panose="020B0503020102020204" pitchFamily="34" charset="0"/>
                </a:rPr>
                <a:t>Актуальность </a:t>
              </a:r>
            </a:p>
            <a:p>
              <a:pPr>
                <a:lnSpc>
                  <a:spcPts val="3919"/>
                </a:lnSpc>
                <a:spcBef>
                  <a:spcPct val="0"/>
                </a:spcBef>
              </a:pPr>
              <a:endParaRPr lang="ru-RU" sz="8800" dirty="0">
                <a:solidFill>
                  <a:srgbClr val="41BBBF"/>
                </a:solidFill>
                <a:latin typeface="Franklin Gothic Book" panose="020B0503020102020204" pitchFamily="34" charset="0"/>
              </a:endParaRPr>
            </a:p>
            <a:p>
              <a:pPr>
                <a:lnSpc>
                  <a:spcPts val="3919"/>
                </a:lnSpc>
                <a:spcBef>
                  <a:spcPct val="0"/>
                </a:spcBef>
              </a:pPr>
              <a:r>
                <a:rPr lang="ru-RU" sz="8800" dirty="0" smtClean="0">
                  <a:solidFill>
                    <a:srgbClr val="41BBBF"/>
                  </a:solidFill>
                  <a:latin typeface="Franklin Gothic Book" panose="020B0503020102020204" pitchFamily="34" charset="0"/>
                </a:rPr>
                <a:t>Проекта:</a:t>
              </a:r>
              <a:endParaRPr lang="ru-RU" sz="8800" dirty="0">
                <a:solidFill>
                  <a:srgbClr val="41BBBF"/>
                </a:solidFill>
                <a:latin typeface="Franklin Gothic Book" panose="020B0503020102020204" pitchFamily="34" charset="0"/>
              </a:endParaRPr>
            </a:p>
            <a:p>
              <a:pPr>
                <a:lnSpc>
                  <a:spcPts val="3919"/>
                </a:lnSpc>
                <a:spcBef>
                  <a:spcPct val="0"/>
                </a:spcBef>
              </a:pPr>
              <a:r>
                <a:rPr lang="en-US" sz="2799" dirty="0" smtClean="0">
                  <a:solidFill>
                    <a:srgbClr val="41BBBF"/>
                  </a:solidFill>
                  <a:latin typeface="VDS Bold"/>
                </a:rPr>
                <a:t> </a:t>
              </a:r>
              <a:endParaRPr lang="en-US" sz="2799" dirty="0">
                <a:solidFill>
                  <a:srgbClr val="41BBBF"/>
                </a:solidFill>
                <a:latin typeface="VDS Bold"/>
              </a:endParaRPr>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AD4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419" t="37335" r="12212"/>
          <a:stretch>
            <a:fillRect/>
          </a:stretch>
        </p:blipFill>
        <p:spPr>
          <a:xfrm>
            <a:off x="0" y="4680518"/>
            <a:ext cx="5780947" cy="5030015"/>
          </a:xfrm>
          <a:prstGeom prst="rect">
            <a:avLst/>
          </a:prstGeom>
        </p:spPr>
      </p:pic>
      <p:pic>
        <p:nvPicPr>
          <p:cNvPr id="3" name="Picture 3"/>
          <p:cNvPicPr>
            <a:picLocks noChangeAspect="1"/>
          </p:cNvPicPr>
          <p:nvPr/>
        </p:nvPicPr>
        <p:blipFill>
          <a:blip r:embed="rId3"/>
          <a:srcRect/>
          <a:stretch>
            <a:fillRect/>
          </a:stretch>
        </p:blipFill>
        <p:spPr>
          <a:xfrm>
            <a:off x="1011344" y="-200029"/>
            <a:ext cx="6130950" cy="6130950"/>
          </a:xfrm>
          <a:prstGeom prst="rect">
            <a:avLst/>
          </a:prstGeom>
        </p:spPr>
      </p:pic>
      <p:grpSp>
        <p:nvGrpSpPr>
          <p:cNvPr id="5" name="Group 5"/>
          <p:cNvGrpSpPr/>
          <p:nvPr/>
        </p:nvGrpSpPr>
        <p:grpSpPr>
          <a:xfrm>
            <a:off x="10661176" y="2274058"/>
            <a:ext cx="6416742" cy="4707244"/>
            <a:chOff x="819128" y="-2045170"/>
            <a:chExt cx="8555656" cy="6276329"/>
          </a:xfrm>
        </p:grpSpPr>
        <p:sp>
          <p:nvSpPr>
            <p:cNvPr id="6" name="TextBox 6"/>
            <p:cNvSpPr txBox="1"/>
            <p:nvPr/>
          </p:nvSpPr>
          <p:spPr>
            <a:xfrm>
              <a:off x="819128" y="-2045170"/>
              <a:ext cx="8546557" cy="2518127"/>
            </a:xfrm>
            <a:prstGeom prst="rect">
              <a:avLst/>
            </a:prstGeom>
          </p:spPr>
          <p:txBody>
            <a:bodyPr lIns="0" tIns="0" rIns="0" bIns="0" rtlCol="0" anchor="t">
              <a:spAutoFit/>
            </a:bodyPr>
            <a:lstStyle/>
            <a:p>
              <a:pPr>
                <a:lnSpc>
                  <a:spcPts val="7699"/>
                </a:lnSpc>
                <a:spcBef>
                  <a:spcPct val="0"/>
                </a:spcBef>
              </a:pPr>
              <a:r>
                <a:rPr lang="ru-RU" sz="5499" dirty="0" smtClean="0">
                  <a:solidFill>
                    <a:srgbClr val="FFFA89"/>
                  </a:solidFill>
                  <a:latin typeface="Franklin Gothic Book" panose="020B0503020102020204" pitchFamily="34" charset="0"/>
                </a:rPr>
                <a:t>Цель </a:t>
              </a:r>
              <a:r>
                <a:rPr lang="ru-RU" sz="5499" dirty="0">
                  <a:solidFill>
                    <a:srgbClr val="FFFA89"/>
                  </a:solidFill>
                  <a:latin typeface="Franklin Gothic Book" panose="020B0503020102020204" pitchFamily="34" charset="0"/>
                </a:rPr>
                <a:t>проекта:</a:t>
              </a:r>
            </a:p>
            <a:p>
              <a:pPr>
                <a:lnSpc>
                  <a:spcPts val="7699"/>
                </a:lnSpc>
                <a:spcBef>
                  <a:spcPct val="0"/>
                </a:spcBef>
              </a:pPr>
              <a:endParaRPr lang="en-US" sz="5499" dirty="0">
                <a:solidFill>
                  <a:srgbClr val="FFFA89"/>
                </a:solidFill>
                <a:latin typeface="Peace Sans Bold"/>
              </a:endParaRPr>
            </a:p>
          </p:txBody>
        </p:sp>
        <p:sp>
          <p:nvSpPr>
            <p:cNvPr id="7" name="TextBox 7"/>
            <p:cNvSpPr txBox="1"/>
            <p:nvPr/>
          </p:nvSpPr>
          <p:spPr>
            <a:xfrm>
              <a:off x="828227" y="-436788"/>
              <a:ext cx="8546557" cy="4667947"/>
            </a:xfrm>
            <a:prstGeom prst="rect">
              <a:avLst/>
            </a:prstGeom>
          </p:spPr>
          <p:txBody>
            <a:bodyPr lIns="0" tIns="0" rIns="0" bIns="0" rtlCol="0" anchor="t">
              <a:spAutoFit/>
            </a:bodyPr>
            <a:lstStyle/>
            <a:p>
              <a:pPr>
                <a:lnSpc>
                  <a:spcPts val="3920"/>
                </a:lnSpc>
                <a:spcBef>
                  <a:spcPct val="0"/>
                </a:spcBef>
              </a:pPr>
              <a:r>
                <a:rPr lang="ru-RU" sz="3600" dirty="0" smtClean="0">
                  <a:solidFill>
                    <a:srgbClr val="FFFFFF"/>
                  </a:solidFill>
                  <a:latin typeface="Franklin Gothic Book" panose="020B0503020102020204" pitchFamily="34" charset="0"/>
                </a:rPr>
                <a:t>Создание </a:t>
              </a:r>
              <a:r>
                <a:rPr lang="ru-RU" sz="3600" dirty="0">
                  <a:solidFill>
                    <a:srgbClr val="FFFFFF"/>
                  </a:solidFill>
                  <a:latin typeface="Franklin Gothic Book" panose="020B0503020102020204" pitchFamily="34" charset="0"/>
                </a:rPr>
                <a:t>длительной образовательной игры по основам композиции и колористики в </a:t>
              </a:r>
              <a:r>
                <a:rPr lang="ru-RU" sz="3600" dirty="0" smtClean="0">
                  <a:solidFill>
                    <a:srgbClr val="FFFFFF"/>
                  </a:solidFill>
                  <a:latin typeface="Franklin Gothic Book" panose="020B0503020102020204" pitchFamily="34" charset="0"/>
                </a:rPr>
                <a:t>дизайне </a:t>
              </a:r>
              <a:r>
                <a:rPr lang="ru-RU" sz="3600" dirty="0">
                  <a:solidFill>
                    <a:srgbClr val="FFFFFF"/>
                  </a:solidFill>
                  <a:latin typeface="Franklin Gothic Book" panose="020B0503020102020204" pitchFamily="34" charset="0"/>
                </a:rPr>
                <a:t>для учащихся вводного модуля Детского технопарка Кванториум</a:t>
              </a:r>
              <a:r>
                <a:rPr lang="ru-RU" sz="3600" dirty="0" smtClean="0">
                  <a:solidFill>
                    <a:srgbClr val="FFFFFF"/>
                  </a:solidFill>
                  <a:latin typeface="Franklin Gothic Book" panose="020B0503020102020204" pitchFamily="34" charset="0"/>
                </a:rPr>
                <a:t>.</a:t>
              </a:r>
              <a:endParaRPr lang="ru-RU" sz="3600" dirty="0">
                <a:solidFill>
                  <a:srgbClr val="FFFFFF"/>
                </a:solidFill>
                <a:latin typeface="Franklin Gothic Book" panose="020B0503020102020204" pitchFamily="34" charset="0"/>
              </a:endParaRPr>
            </a:p>
          </p:txBody>
        </p:sp>
      </p:grpSp>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7468" y="2274058"/>
            <a:ext cx="7726958" cy="6210009"/>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A89"/>
        </a:solidFill>
        <a:effectLst/>
      </p:bgPr>
    </p:bg>
    <p:spTree>
      <p:nvGrpSpPr>
        <p:cNvPr id="1" name=""/>
        <p:cNvGrpSpPr/>
        <p:nvPr/>
      </p:nvGrpSpPr>
      <p:grpSpPr>
        <a:xfrm>
          <a:off x="0" y="0"/>
          <a:ext cx="0" cy="0"/>
          <a:chOff x="0" y="0"/>
          <a:chExt cx="0" cy="0"/>
        </a:xfrm>
      </p:grpSpPr>
      <p:grpSp>
        <p:nvGrpSpPr>
          <p:cNvPr id="2" name="Group 2"/>
          <p:cNvGrpSpPr/>
          <p:nvPr/>
        </p:nvGrpSpPr>
        <p:grpSpPr>
          <a:xfrm>
            <a:off x="3086598" y="1181100"/>
            <a:ext cx="12344400" cy="7563042"/>
            <a:chOff x="-1828800" y="-102632"/>
            <a:chExt cx="16459199" cy="9561026"/>
          </a:xfrm>
        </p:grpSpPr>
        <p:sp>
          <p:nvSpPr>
            <p:cNvPr id="3" name="TextBox 3"/>
            <p:cNvSpPr txBox="1"/>
            <p:nvPr/>
          </p:nvSpPr>
          <p:spPr>
            <a:xfrm>
              <a:off x="-711200" y="-102632"/>
              <a:ext cx="14223999" cy="2789572"/>
            </a:xfrm>
            <a:prstGeom prst="rect">
              <a:avLst/>
            </a:prstGeom>
          </p:spPr>
          <p:txBody>
            <a:bodyPr wrap="square" lIns="0" tIns="0" rIns="0" bIns="0" rtlCol="0" anchor="t">
              <a:spAutoFit/>
            </a:bodyPr>
            <a:lstStyle/>
            <a:p>
              <a:pPr algn="ctr">
                <a:lnSpc>
                  <a:spcPts val="8960"/>
                </a:lnSpc>
                <a:spcBef>
                  <a:spcPct val="0"/>
                </a:spcBef>
              </a:pPr>
              <a:r>
                <a:rPr lang="ru-RU" sz="6400" dirty="0">
                  <a:solidFill>
                    <a:srgbClr val="FF65F0"/>
                  </a:solidFill>
                  <a:latin typeface="Franklin Gothic Book" panose="020B0503020102020204" pitchFamily="34" charset="0"/>
                </a:rPr>
                <a:t>Задачи проекта:</a:t>
              </a:r>
            </a:p>
            <a:p>
              <a:pPr algn="ctr">
                <a:lnSpc>
                  <a:spcPts val="8960"/>
                </a:lnSpc>
                <a:spcBef>
                  <a:spcPct val="0"/>
                </a:spcBef>
              </a:pPr>
              <a:endParaRPr lang="en-US" sz="6400" dirty="0">
                <a:solidFill>
                  <a:srgbClr val="FF65F0"/>
                </a:solidFill>
                <a:latin typeface="Peace Sans Bold"/>
              </a:endParaRPr>
            </a:p>
          </p:txBody>
        </p:sp>
        <p:sp>
          <p:nvSpPr>
            <p:cNvPr id="4" name="TextBox 4"/>
            <p:cNvSpPr txBox="1"/>
            <p:nvPr/>
          </p:nvSpPr>
          <p:spPr>
            <a:xfrm>
              <a:off x="-1828800" y="2009774"/>
              <a:ext cx="16459199" cy="5058094"/>
            </a:xfrm>
            <a:prstGeom prst="rect">
              <a:avLst/>
            </a:prstGeom>
          </p:spPr>
          <p:txBody>
            <a:bodyPr wrap="square" lIns="0" tIns="0" rIns="0" bIns="0" rtlCol="0" anchor="t">
              <a:spAutoFit/>
            </a:bodyPr>
            <a:lstStyle/>
            <a:p>
              <a:pPr algn="ctr">
                <a:lnSpc>
                  <a:spcPts val="3920"/>
                </a:lnSpc>
                <a:spcBef>
                  <a:spcPct val="0"/>
                </a:spcBef>
              </a:pPr>
              <a:r>
                <a:rPr lang="ru-RU" sz="3600" dirty="0" smtClean="0">
                  <a:solidFill>
                    <a:srgbClr val="FF65F0"/>
                  </a:solidFill>
                  <a:latin typeface="Arial" panose="020B0604020202020204" pitchFamily="34" charset="0"/>
                  <a:cs typeface="Arial" panose="020B0604020202020204" pitchFamily="34" charset="0"/>
                </a:rPr>
                <a:t>1</a:t>
              </a:r>
              <a:r>
                <a:rPr lang="ru-RU" sz="3600" dirty="0">
                  <a:solidFill>
                    <a:srgbClr val="FF65F0"/>
                  </a:solidFill>
                  <a:latin typeface="Arial" panose="020B0604020202020204" pitchFamily="34" charset="0"/>
                  <a:cs typeface="Arial" panose="020B0604020202020204" pitchFamily="34" charset="0"/>
                </a:rPr>
                <a:t>. Изучить существующие аналоги.</a:t>
              </a:r>
            </a:p>
            <a:p>
              <a:pPr algn="ctr">
                <a:lnSpc>
                  <a:spcPts val="3920"/>
                </a:lnSpc>
                <a:spcBef>
                  <a:spcPct val="0"/>
                </a:spcBef>
              </a:pPr>
              <a:r>
                <a:rPr lang="ru-RU" sz="3600" dirty="0">
                  <a:solidFill>
                    <a:srgbClr val="FF65F0"/>
                  </a:solidFill>
                  <a:latin typeface="Arial" panose="020B0604020202020204" pitchFamily="34" charset="0"/>
                  <a:cs typeface="Arial" panose="020B0604020202020204" pitchFamily="34" charset="0"/>
                </a:rPr>
                <a:t>2. Проанализировать наиболее сложные темы для освоения учащимися по основам композиции и колористики.</a:t>
              </a:r>
            </a:p>
            <a:p>
              <a:pPr algn="ctr">
                <a:lnSpc>
                  <a:spcPts val="3920"/>
                </a:lnSpc>
                <a:spcBef>
                  <a:spcPct val="0"/>
                </a:spcBef>
              </a:pPr>
              <a:r>
                <a:rPr lang="ru-RU" sz="3600" dirty="0">
                  <a:solidFill>
                    <a:srgbClr val="FF65F0"/>
                  </a:solidFill>
                  <a:latin typeface="Arial" panose="020B0604020202020204" pitchFamily="34" charset="0"/>
                  <a:cs typeface="Arial" panose="020B0604020202020204" pitchFamily="34" charset="0"/>
                </a:rPr>
                <a:t>3. Разработать систему упражнений от простого к сложному.</a:t>
              </a:r>
            </a:p>
            <a:p>
              <a:pPr algn="ctr">
                <a:lnSpc>
                  <a:spcPts val="3920"/>
                </a:lnSpc>
                <a:spcBef>
                  <a:spcPct val="0"/>
                </a:spcBef>
              </a:pPr>
              <a:r>
                <a:rPr lang="ru-RU" sz="3600" dirty="0">
                  <a:solidFill>
                    <a:srgbClr val="FF65F0"/>
                  </a:solidFill>
                  <a:latin typeface="Arial" panose="020B0604020202020204" pitchFamily="34" charset="0"/>
                  <a:cs typeface="Arial" panose="020B0604020202020204" pitchFamily="34" charset="0"/>
                </a:rPr>
                <a:t>4. Обобщить полученный материал в формате длительной образовательной игры</a:t>
              </a:r>
              <a:r>
                <a:rPr lang="ru-RU" sz="3600" dirty="0" smtClean="0">
                  <a:solidFill>
                    <a:srgbClr val="FF65F0"/>
                  </a:solidFill>
                  <a:latin typeface="Arial" panose="020B0604020202020204" pitchFamily="34" charset="0"/>
                  <a:cs typeface="Arial" panose="020B0604020202020204" pitchFamily="34" charset="0"/>
                </a:rPr>
                <a:t>.</a:t>
              </a:r>
              <a:endParaRPr lang="ru-RU" sz="3600" dirty="0">
                <a:solidFill>
                  <a:srgbClr val="FF65F0"/>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2"/>
            <a:srcRect/>
            <a:stretch>
              <a:fillRect/>
            </a:stretch>
          </p:blipFill>
          <p:spPr>
            <a:xfrm>
              <a:off x="3864178" y="7775261"/>
              <a:ext cx="5785772" cy="1683133"/>
            </a:xfrm>
            <a:prstGeom prst="rect">
              <a:avLst/>
            </a:prstGeom>
          </p:spPr>
        </p:pic>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33400" y="657474"/>
            <a:ext cx="9640915" cy="1974900"/>
          </a:xfrm>
          <a:prstGeom prst="rect">
            <a:avLst/>
          </a:prstGeom>
        </p:spPr>
        <p:txBody>
          <a:bodyPr wrap="square" lIns="0" tIns="0" rIns="0" bIns="0" rtlCol="0" anchor="t">
            <a:spAutoFit/>
          </a:bodyPr>
          <a:lstStyle/>
          <a:p>
            <a:pPr>
              <a:lnSpc>
                <a:spcPts val="7699"/>
              </a:lnSpc>
              <a:spcBef>
                <a:spcPct val="0"/>
              </a:spcBef>
            </a:pPr>
            <a:r>
              <a:rPr lang="ru-RU" sz="6000" dirty="0" smtClean="0">
                <a:solidFill>
                  <a:srgbClr val="FF65F0"/>
                </a:solidFill>
                <a:latin typeface="Franklin Gothic Book" panose="020B0503020102020204" pitchFamily="34" charset="0"/>
              </a:rPr>
              <a:t>Ожидаемый результат:</a:t>
            </a:r>
            <a:endParaRPr lang="ru-RU" sz="6000" dirty="0">
              <a:solidFill>
                <a:srgbClr val="FF65F0"/>
              </a:solidFill>
              <a:latin typeface="Franklin Gothic Book" panose="020B0503020102020204" pitchFamily="34" charset="0"/>
            </a:endParaRPr>
          </a:p>
          <a:p>
            <a:pPr>
              <a:lnSpc>
                <a:spcPts val="7699"/>
              </a:lnSpc>
              <a:spcBef>
                <a:spcPct val="0"/>
              </a:spcBef>
            </a:pPr>
            <a:endParaRPr lang="en-US" sz="5499" dirty="0">
              <a:solidFill>
                <a:srgbClr val="FF65F0"/>
              </a:solidFill>
              <a:latin typeface="Peace Sans Bold"/>
            </a:endParaRPr>
          </a:p>
        </p:txBody>
      </p:sp>
      <p:grpSp>
        <p:nvGrpSpPr>
          <p:cNvPr id="3" name="Group 3"/>
          <p:cNvGrpSpPr/>
          <p:nvPr/>
        </p:nvGrpSpPr>
        <p:grpSpPr>
          <a:xfrm>
            <a:off x="1588723" y="2991149"/>
            <a:ext cx="4281947" cy="2395967"/>
            <a:chOff x="0" y="-76200"/>
            <a:chExt cx="5709263" cy="3194622"/>
          </a:xfrm>
        </p:grpSpPr>
        <p:sp>
          <p:nvSpPr>
            <p:cNvPr id="5" name="TextBox 5"/>
            <p:cNvSpPr txBox="1"/>
            <p:nvPr/>
          </p:nvSpPr>
          <p:spPr>
            <a:xfrm>
              <a:off x="0" y="-76200"/>
              <a:ext cx="5709263" cy="701645"/>
            </a:xfrm>
            <a:prstGeom prst="rect">
              <a:avLst/>
            </a:prstGeom>
          </p:spPr>
          <p:txBody>
            <a:bodyPr lIns="0" tIns="0" rIns="0" bIns="0" rtlCol="0" anchor="t">
              <a:spAutoFit/>
            </a:bodyPr>
            <a:lstStyle/>
            <a:p>
              <a:pPr>
                <a:lnSpc>
                  <a:spcPts val="4480"/>
                </a:lnSpc>
                <a:spcBef>
                  <a:spcPct val="0"/>
                </a:spcBef>
              </a:pPr>
              <a:endParaRPr lang="en-US" sz="3200" dirty="0">
                <a:solidFill>
                  <a:srgbClr val="41BBBF"/>
                </a:solidFill>
                <a:latin typeface="VDS Bold Bold"/>
              </a:endParaRPr>
            </a:p>
          </p:txBody>
        </p:sp>
        <p:sp>
          <p:nvSpPr>
            <p:cNvPr id="6" name="TextBox 6"/>
            <p:cNvSpPr txBox="1"/>
            <p:nvPr/>
          </p:nvSpPr>
          <p:spPr>
            <a:xfrm>
              <a:off x="0" y="2664794"/>
              <a:ext cx="5709263" cy="453628"/>
            </a:xfrm>
            <a:prstGeom prst="rect">
              <a:avLst/>
            </a:prstGeom>
          </p:spPr>
          <p:txBody>
            <a:bodyPr lIns="0" tIns="0" rIns="0" bIns="0" rtlCol="0" anchor="t">
              <a:spAutoFit/>
            </a:bodyPr>
            <a:lstStyle/>
            <a:p>
              <a:pPr>
                <a:lnSpc>
                  <a:spcPts val="2940"/>
                </a:lnSpc>
                <a:spcBef>
                  <a:spcPct val="0"/>
                </a:spcBef>
              </a:pPr>
              <a:endParaRPr lang="en-US" sz="2100" dirty="0">
                <a:solidFill>
                  <a:srgbClr val="41BBBF"/>
                </a:solidFill>
                <a:latin typeface="Arimo"/>
              </a:endParaRPr>
            </a:p>
          </p:txBody>
        </p:sp>
      </p:grpSp>
      <p:grpSp>
        <p:nvGrpSpPr>
          <p:cNvPr id="7" name="Group 7"/>
          <p:cNvGrpSpPr/>
          <p:nvPr/>
        </p:nvGrpSpPr>
        <p:grpSpPr>
          <a:xfrm>
            <a:off x="533400" y="1946427"/>
            <a:ext cx="8949895" cy="7502054"/>
            <a:chOff x="-7546057" y="-784048"/>
            <a:chExt cx="11933195" cy="10002737"/>
          </a:xfrm>
        </p:grpSpPr>
        <p:sp>
          <p:nvSpPr>
            <p:cNvPr id="9" name="TextBox 9"/>
            <p:cNvSpPr txBox="1"/>
            <p:nvPr/>
          </p:nvSpPr>
          <p:spPr>
            <a:xfrm>
              <a:off x="-7546057" y="-784048"/>
              <a:ext cx="11176002" cy="10002737"/>
            </a:xfrm>
            <a:prstGeom prst="rect">
              <a:avLst/>
            </a:prstGeom>
          </p:spPr>
          <p:txBody>
            <a:bodyPr wrap="square" lIns="0" tIns="0" rIns="0" bIns="0" rtlCol="0" anchor="t">
              <a:spAutoFit/>
            </a:bodyPr>
            <a:lstStyle/>
            <a:p>
              <a:pPr marL="514350" indent="-514350">
                <a:lnSpc>
                  <a:spcPts val="4480"/>
                </a:lnSpc>
                <a:spcBef>
                  <a:spcPct val="0"/>
                </a:spcBef>
                <a:buAutoNum type="arabicParenR"/>
              </a:pPr>
              <a:r>
                <a:rPr lang="ru-RU" sz="3200" dirty="0" smtClean="0">
                  <a:solidFill>
                    <a:srgbClr val="FF9933"/>
                  </a:solidFill>
                  <a:latin typeface="Franklin Gothic Book" panose="020B0503020102020204" pitchFamily="34" charset="0"/>
                </a:rPr>
                <a:t>Приобретение практических навыков учащихся по темам </a:t>
              </a:r>
              <a:r>
                <a:rPr lang="en-US" sz="3200" dirty="0" smtClean="0">
                  <a:solidFill>
                    <a:srgbClr val="FF9933"/>
                  </a:solidFill>
                  <a:latin typeface="Franklin Gothic Book" panose="020B0503020102020204" pitchFamily="34" charset="0"/>
                </a:rPr>
                <a:t>“</a:t>
              </a:r>
              <a:r>
                <a:rPr lang="ru-RU" sz="3200" dirty="0" smtClean="0">
                  <a:solidFill>
                    <a:srgbClr val="FF9933"/>
                  </a:solidFill>
                  <a:latin typeface="Franklin Gothic Book" panose="020B0503020102020204" pitchFamily="34" charset="0"/>
                </a:rPr>
                <a:t>композиция</a:t>
              </a:r>
              <a:r>
                <a:rPr lang="en-US" sz="3200" dirty="0" smtClean="0">
                  <a:solidFill>
                    <a:srgbClr val="FF9933"/>
                  </a:solidFill>
                  <a:latin typeface="Franklin Gothic Book" panose="020B0503020102020204" pitchFamily="34" charset="0"/>
                </a:rPr>
                <a:t>”</a:t>
              </a:r>
              <a:r>
                <a:rPr lang="ru-RU" sz="3200" dirty="0" smtClean="0">
                  <a:solidFill>
                    <a:srgbClr val="FF9933"/>
                  </a:solidFill>
                  <a:latin typeface="Franklin Gothic Book" panose="020B0503020102020204" pitchFamily="34" charset="0"/>
                </a:rPr>
                <a:t> и </a:t>
              </a:r>
              <a:r>
                <a:rPr lang="en-US" sz="3200" dirty="0" smtClean="0">
                  <a:solidFill>
                    <a:srgbClr val="FF9933"/>
                  </a:solidFill>
                  <a:latin typeface="Franklin Gothic Book" panose="020B0503020102020204" pitchFamily="34" charset="0"/>
                </a:rPr>
                <a:t>“</a:t>
              </a:r>
              <a:r>
                <a:rPr lang="ru-RU" sz="3200" dirty="0" err="1" smtClean="0">
                  <a:solidFill>
                    <a:srgbClr val="FF9933"/>
                  </a:solidFill>
                  <a:latin typeface="Franklin Gothic Book" panose="020B0503020102020204" pitchFamily="34" charset="0"/>
                </a:rPr>
                <a:t>колористика</a:t>
              </a:r>
              <a:r>
                <a:rPr lang="en-US" sz="3200" dirty="0" smtClean="0">
                  <a:solidFill>
                    <a:srgbClr val="FF9933"/>
                  </a:solidFill>
                  <a:latin typeface="Franklin Gothic Book" panose="020B0503020102020204" pitchFamily="34" charset="0"/>
                </a:rPr>
                <a:t>”</a:t>
              </a:r>
              <a:r>
                <a:rPr lang="ru-RU" sz="3200" dirty="0">
                  <a:solidFill>
                    <a:srgbClr val="FF9933"/>
                  </a:solidFill>
                  <a:latin typeface="Franklin Gothic Book" panose="020B0503020102020204" pitchFamily="34" charset="0"/>
                </a:rPr>
                <a:t>. Подкрепление полученных теоретических знаний посредством практики</a:t>
              </a:r>
              <a:r>
                <a:rPr lang="ru-RU" sz="3200" dirty="0" smtClean="0">
                  <a:solidFill>
                    <a:srgbClr val="FF9933"/>
                  </a:solidFill>
                  <a:latin typeface="Franklin Gothic Book" panose="020B0503020102020204" pitchFamily="34" charset="0"/>
                </a:rPr>
                <a:t>.</a:t>
              </a:r>
            </a:p>
            <a:p>
              <a:pPr marL="514350" indent="-514350">
                <a:lnSpc>
                  <a:spcPts val="4480"/>
                </a:lnSpc>
                <a:spcBef>
                  <a:spcPct val="0"/>
                </a:spcBef>
                <a:buAutoNum type="arabicParenR"/>
              </a:pPr>
              <a:r>
                <a:rPr lang="ru-RU" sz="3200" dirty="0" smtClean="0">
                  <a:solidFill>
                    <a:srgbClr val="FFC000"/>
                  </a:solidFill>
                  <a:latin typeface="Franklin Gothic Book" panose="020B0503020102020204" pitchFamily="34" charset="0"/>
                </a:rPr>
                <a:t>Приобщение детей к миру дизайна благодаря красочным иллюстрациям и доступным для понимания заданиям.</a:t>
              </a:r>
              <a:endParaRPr lang="ru-RU" sz="3200" dirty="0">
                <a:solidFill>
                  <a:srgbClr val="FFC000"/>
                </a:solidFill>
                <a:latin typeface="Franklin Gothic Book" panose="020B0503020102020204" pitchFamily="34" charset="0"/>
              </a:endParaRPr>
            </a:p>
            <a:p>
              <a:pPr marL="514350" indent="-514350">
                <a:lnSpc>
                  <a:spcPts val="4480"/>
                </a:lnSpc>
                <a:spcBef>
                  <a:spcPct val="0"/>
                </a:spcBef>
                <a:buAutoNum type="arabicParenR"/>
              </a:pPr>
              <a:r>
                <a:rPr lang="ru-RU" sz="3200" dirty="0" smtClean="0">
                  <a:solidFill>
                    <a:srgbClr val="41BBBF"/>
                  </a:solidFill>
                  <a:latin typeface="Franklin Gothic Book" panose="020B0503020102020204" pitchFamily="34" charset="0"/>
                </a:rPr>
                <a:t>Облегчение нагрузки на преподавателей, которым необходимо разрабатывать собственные учебные материалы, повышение эффективности их образовательных программ.</a:t>
              </a:r>
              <a:endParaRPr lang="en-US" sz="3200" dirty="0">
                <a:solidFill>
                  <a:srgbClr val="41BBBF"/>
                </a:solidFill>
                <a:latin typeface="Franklin Gothic Book" panose="020B0503020102020204" pitchFamily="34" charset="0"/>
              </a:endParaRPr>
            </a:p>
          </p:txBody>
        </p:sp>
        <p:sp>
          <p:nvSpPr>
            <p:cNvPr id="10" name="TextBox 10"/>
            <p:cNvSpPr txBox="1"/>
            <p:nvPr/>
          </p:nvSpPr>
          <p:spPr>
            <a:xfrm>
              <a:off x="0" y="2664794"/>
              <a:ext cx="4387138" cy="465850"/>
            </a:xfrm>
            <a:prstGeom prst="rect">
              <a:avLst/>
            </a:prstGeom>
          </p:spPr>
          <p:txBody>
            <a:bodyPr lIns="0" tIns="0" rIns="0" bIns="0" rtlCol="0" anchor="t">
              <a:spAutoFit/>
            </a:bodyPr>
            <a:lstStyle/>
            <a:p>
              <a:pPr>
                <a:lnSpc>
                  <a:spcPts val="2940"/>
                </a:lnSpc>
                <a:spcBef>
                  <a:spcPct val="0"/>
                </a:spcBef>
              </a:pPr>
              <a:endParaRPr lang="en-US" sz="2100" dirty="0">
                <a:solidFill>
                  <a:srgbClr val="41BBBF"/>
                </a:solidFill>
                <a:latin typeface="Arimo"/>
              </a:endParaRPr>
            </a:p>
          </p:txBody>
        </p:sp>
      </p:grpSp>
      <p:pic>
        <p:nvPicPr>
          <p:cNvPr id="15" name="Picture 15"/>
          <p:cNvPicPr>
            <a:picLocks noChangeAspect="1"/>
          </p:cNvPicPr>
          <p:nvPr/>
        </p:nvPicPr>
        <p:blipFill>
          <a:blip r:embed="rId2"/>
          <a:srcRect/>
          <a:stretch>
            <a:fillRect/>
          </a:stretch>
        </p:blipFill>
        <p:spPr>
          <a:xfrm>
            <a:off x="10694276" y="1528390"/>
            <a:ext cx="7230220" cy="7230220"/>
          </a:xfrm>
          <a:prstGeom prst="rect">
            <a:avLst/>
          </a:prstGeom>
        </p:spPr>
      </p:pic>
      <p:pic>
        <p:nvPicPr>
          <p:cNvPr id="16" name="Picture 16"/>
          <p:cNvPicPr>
            <a:picLocks noChangeAspect="1"/>
          </p:cNvPicPr>
          <p:nvPr/>
        </p:nvPicPr>
        <p:blipFill>
          <a:blip r:embed="rId3"/>
          <a:srcRect t="35952" r="40982"/>
          <a:stretch>
            <a:fillRect/>
          </a:stretch>
        </p:blipFill>
        <p:spPr>
          <a:xfrm rot="19332669">
            <a:off x="14647134" y="733166"/>
            <a:ext cx="2709732" cy="3485724"/>
          </a:xfrm>
          <a:prstGeom prst="rect">
            <a:avLst/>
          </a:prstGeom>
        </p:spPr>
      </p:pic>
      <p:pic>
        <p:nvPicPr>
          <p:cNvPr id="17" name="Picture 17"/>
          <p:cNvPicPr>
            <a:picLocks noChangeAspect="1"/>
          </p:cNvPicPr>
          <p:nvPr/>
        </p:nvPicPr>
        <p:blipFill>
          <a:blip r:embed="rId4"/>
          <a:srcRect t="35952" r="40982"/>
          <a:stretch>
            <a:fillRect/>
          </a:stretch>
        </p:blipFill>
        <p:spPr>
          <a:xfrm rot="11008594">
            <a:off x="9023276" y="6775666"/>
            <a:ext cx="1892542" cy="2434514"/>
          </a:xfrm>
          <a:prstGeom prst="rect">
            <a:avLst/>
          </a:prstGeom>
        </p:spPr>
      </p:pic>
      <p:pic>
        <p:nvPicPr>
          <p:cNvPr id="18" name="Picture 18"/>
          <p:cNvPicPr>
            <a:picLocks noChangeAspect="1"/>
          </p:cNvPicPr>
          <p:nvPr/>
        </p:nvPicPr>
        <p:blipFill>
          <a:blip r:embed="rId4"/>
          <a:srcRect t="35952" r="40982"/>
          <a:stretch>
            <a:fillRect/>
          </a:stretch>
        </p:blipFill>
        <p:spPr>
          <a:xfrm rot="6255622">
            <a:off x="16206801" y="7581719"/>
            <a:ext cx="1139817" cy="1466229"/>
          </a:xfrm>
          <a:prstGeom prst="rect">
            <a:avLst/>
          </a:prstGeom>
        </p:spPr>
      </p:pic>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097" y="2287759"/>
            <a:ext cx="7585127" cy="6198714"/>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65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6428365"/>
            <a:ext cx="3724062" cy="3724062"/>
          </a:xfrm>
          <a:prstGeom prst="rect">
            <a:avLst/>
          </a:prstGeom>
        </p:spPr>
      </p:pic>
      <p:pic>
        <p:nvPicPr>
          <p:cNvPr id="3" name="Picture 3"/>
          <p:cNvPicPr>
            <a:picLocks noChangeAspect="1"/>
          </p:cNvPicPr>
          <p:nvPr/>
        </p:nvPicPr>
        <p:blipFill>
          <a:blip r:embed="rId2"/>
          <a:srcRect/>
          <a:stretch>
            <a:fillRect/>
          </a:stretch>
        </p:blipFill>
        <p:spPr>
          <a:xfrm>
            <a:off x="4416037" y="3869935"/>
            <a:ext cx="2547130" cy="2547130"/>
          </a:xfrm>
          <a:prstGeom prst="rect">
            <a:avLst/>
          </a:prstGeom>
        </p:spPr>
      </p:pic>
      <p:pic>
        <p:nvPicPr>
          <p:cNvPr id="4" name="Picture 4"/>
          <p:cNvPicPr>
            <a:picLocks noChangeAspect="1"/>
          </p:cNvPicPr>
          <p:nvPr/>
        </p:nvPicPr>
        <p:blipFill>
          <a:blip r:embed="rId2"/>
          <a:srcRect/>
          <a:stretch>
            <a:fillRect/>
          </a:stretch>
        </p:blipFill>
        <p:spPr>
          <a:xfrm>
            <a:off x="10113618" y="4294474"/>
            <a:ext cx="3831112" cy="3831112"/>
          </a:xfrm>
          <a:prstGeom prst="rect">
            <a:avLst/>
          </a:prstGeom>
        </p:spPr>
      </p:pic>
      <p:pic>
        <p:nvPicPr>
          <p:cNvPr id="5" name="Picture 5"/>
          <p:cNvPicPr>
            <a:picLocks noChangeAspect="1"/>
          </p:cNvPicPr>
          <p:nvPr/>
        </p:nvPicPr>
        <p:blipFill>
          <a:blip r:embed="rId2"/>
          <a:srcRect/>
          <a:stretch>
            <a:fillRect/>
          </a:stretch>
        </p:blipFill>
        <p:spPr>
          <a:xfrm>
            <a:off x="15850231" y="7833649"/>
            <a:ext cx="2326225" cy="2326225"/>
          </a:xfrm>
          <a:prstGeom prst="rect">
            <a:avLst/>
          </a:prstGeom>
        </p:spPr>
      </p:pic>
      <p:sp>
        <p:nvSpPr>
          <p:cNvPr id="6" name="TextBox 6"/>
          <p:cNvSpPr txBox="1"/>
          <p:nvPr/>
        </p:nvSpPr>
        <p:spPr>
          <a:xfrm>
            <a:off x="4333748" y="1243440"/>
            <a:ext cx="9161729" cy="901144"/>
          </a:xfrm>
          <a:prstGeom prst="rect">
            <a:avLst/>
          </a:prstGeom>
        </p:spPr>
        <p:txBody>
          <a:bodyPr wrap="square" lIns="0" tIns="0" rIns="0" bIns="0" rtlCol="0" anchor="t">
            <a:spAutoFit/>
          </a:bodyPr>
          <a:lstStyle/>
          <a:p>
            <a:pPr algn="ctr">
              <a:lnSpc>
                <a:spcPts val="7699"/>
              </a:lnSpc>
              <a:spcBef>
                <a:spcPct val="0"/>
              </a:spcBef>
            </a:pPr>
            <a:r>
              <a:rPr lang="en-US" sz="5499" dirty="0" smtClean="0">
                <a:solidFill>
                  <a:srgbClr val="FFFA89"/>
                </a:solidFill>
                <a:latin typeface="Peace Sans Bold"/>
              </a:rPr>
              <a:t> </a:t>
            </a:r>
            <a:r>
              <a:rPr lang="ru-RU" sz="5499" dirty="0" smtClean="0">
                <a:solidFill>
                  <a:srgbClr val="FFFA89"/>
                </a:solidFill>
                <a:latin typeface="Franklin Gothic Book" panose="020B0503020102020204" pitchFamily="34" charset="0"/>
              </a:rPr>
              <a:t>Элементы игры</a:t>
            </a:r>
            <a:endParaRPr lang="en-US" sz="5499" dirty="0">
              <a:solidFill>
                <a:srgbClr val="FFFA89"/>
              </a:solidFill>
              <a:latin typeface="Franklin Gothic Book" panose="020B0503020102020204" pitchFamily="34" charset="0"/>
            </a:endParaRPr>
          </a:p>
        </p:txBody>
      </p:sp>
      <p:pic>
        <p:nvPicPr>
          <p:cNvPr id="27" name="Picture 27"/>
          <p:cNvPicPr>
            <a:picLocks noChangeAspect="1"/>
          </p:cNvPicPr>
          <p:nvPr/>
        </p:nvPicPr>
        <p:blipFill>
          <a:blip r:embed="rId3"/>
          <a:srcRect/>
          <a:stretch>
            <a:fillRect/>
          </a:stretch>
        </p:blipFill>
        <p:spPr>
          <a:xfrm>
            <a:off x="2848769" y="1608751"/>
            <a:ext cx="717819" cy="208820"/>
          </a:xfrm>
          <a:prstGeom prst="rect">
            <a:avLst/>
          </a:prstGeom>
        </p:spPr>
      </p:pic>
      <p:pic>
        <p:nvPicPr>
          <p:cNvPr id="28" name="Picture 28"/>
          <p:cNvPicPr>
            <a:picLocks noChangeAspect="1"/>
          </p:cNvPicPr>
          <p:nvPr/>
        </p:nvPicPr>
        <p:blipFill>
          <a:blip r:embed="rId3"/>
          <a:srcRect/>
          <a:stretch>
            <a:fillRect/>
          </a:stretch>
        </p:blipFill>
        <p:spPr>
          <a:xfrm>
            <a:off x="13135941" y="1796456"/>
            <a:ext cx="717819" cy="208820"/>
          </a:xfrm>
          <a:prstGeom prst="rect">
            <a:avLst/>
          </a:prstGeom>
        </p:spPr>
      </p:pic>
      <p:pic>
        <p:nvPicPr>
          <p:cNvPr id="29" name="Picture 29"/>
          <p:cNvPicPr>
            <a:picLocks noChangeAspect="1"/>
          </p:cNvPicPr>
          <p:nvPr/>
        </p:nvPicPr>
        <p:blipFill>
          <a:blip r:embed="rId3"/>
          <a:srcRect/>
          <a:stretch>
            <a:fillRect/>
          </a:stretch>
        </p:blipFill>
        <p:spPr>
          <a:xfrm>
            <a:off x="17406585" y="1976544"/>
            <a:ext cx="717819" cy="208820"/>
          </a:xfrm>
          <a:prstGeom prst="rect">
            <a:avLst/>
          </a:prstGeom>
        </p:spPr>
      </p:pic>
      <p:pic>
        <p:nvPicPr>
          <p:cNvPr id="30" name="Picture 30"/>
          <p:cNvPicPr>
            <a:picLocks noChangeAspect="1"/>
          </p:cNvPicPr>
          <p:nvPr/>
        </p:nvPicPr>
        <p:blipFill>
          <a:blip r:embed="rId3"/>
          <a:srcRect/>
          <a:stretch>
            <a:fillRect/>
          </a:stretch>
        </p:blipFill>
        <p:spPr>
          <a:xfrm>
            <a:off x="5214924" y="310992"/>
            <a:ext cx="717819" cy="208820"/>
          </a:xfrm>
          <a:prstGeom prst="rect">
            <a:avLst/>
          </a:prstGeom>
        </p:spPr>
      </p:pic>
      <p:pic>
        <p:nvPicPr>
          <p:cNvPr id="31" name="Picture 31"/>
          <p:cNvPicPr>
            <a:picLocks noChangeAspect="1"/>
          </p:cNvPicPr>
          <p:nvPr/>
        </p:nvPicPr>
        <p:blipFill>
          <a:blip r:embed="rId3"/>
          <a:srcRect/>
          <a:stretch>
            <a:fillRect/>
          </a:stretch>
        </p:blipFill>
        <p:spPr>
          <a:xfrm>
            <a:off x="0" y="844146"/>
            <a:ext cx="717819" cy="208820"/>
          </a:xfrm>
          <a:prstGeom prst="rect">
            <a:avLst/>
          </a:prstGeom>
        </p:spPr>
      </p:pic>
      <p:pic>
        <p:nvPicPr>
          <p:cNvPr id="32" name="Picture 32"/>
          <p:cNvPicPr>
            <a:picLocks noChangeAspect="1"/>
          </p:cNvPicPr>
          <p:nvPr/>
        </p:nvPicPr>
        <p:blipFill>
          <a:blip r:embed="rId3"/>
          <a:srcRect/>
          <a:stretch>
            <a:fillRect/>
          </a:stretch>
        </p:blipFill>
        <p:spPr>
          <a:xfrm>
            <a:off x="15132412" y="611060"/>
            <a:ext cx="717819" cy="208820"/>
          </a:xfrm>
          <a:prstGeom prst="rect">
            <a:avLst/>
          </a:prstGeom>
        </p:spPr>
      </p:pic>
      <p:grpSp>
        <p:nvGrpSpPr>
          <p:cNvPr id="33" name="Group 20"/>
          <p:cNvGrpSpPr/>
          <p:nvPr/>
        </p:nvGrpSpPr>
        <p:grpSpPr>
          <a:xfrm>
            <a:off x="2374780" y="2370586"/>
            <a:ext cx="13079663" cy="7128001"/>
            <a:chOff x="-11740128" y="3703741"/>
            <a:chExt cx="4064801" cy="3051079"/>
          </a:xfrm>
        </p:grpSpPr>
        <p:grpSp>
          <p:nvGrpSpPr>
            <p:cNvPr id="34" name="Group 21"/>
            <p:cNvGrpSpPr/>
            <p:nvPr/>
          </p:nvGrpSpPr>
          <p:grpSpPr>
            <a:xfrm>
              <a:off x="-11740128" y="3703741"/>
              <a:ext cx="4064801" cy="2936764"/>
              <a:chOff x="-6563651" y="2070681"/>
              <a:chExt cx="2272542" cy="1641881"/>
            </a:xfrm>
          </p:grpSpPr>
          <p:sp>
            <p:nvSpPr>
              <p:cNvPr id="36" name="Freeform 22"/>
              <p:cNvSpPr/>
              <p:nvPr/>
            </p:nvSpPr>
            <p:spPr>
              <a:xfrm>
                <a:off x="-6563651" y="2070681"/>
                <a:ext cx="2272542" cy="1641881"/>
              </a:xfrm>
              <a:custGeom>
                <a:avLst/>
                <a:gdLst/>
                <a:ahLst/>
                <a:cxnLst/>
                <a:rect l="l" t="t" r="r" b="b"/>
                <a:pathLst>
                  <a:path w="2315912" h="4114368">
                    <a:moveTo>
                      <a:pt x="0" y="0"/>
                    </a:moveTo>
                    <a:lnTo>
                      <a:pt x="2315912" y="0"/>
                    </a:lnTo>
                    <a:lnTo>
                      <a:pt x="2315912" y="4114368"/>
                    </a:lnTo>
                    <a:lnTo>
                      <a:pt x="0" y="4114368"/>
                    </a:lnTo>
                    <a:close/>
                  </a:path>
                </a:pathLst>
              </a:custGeom>
              <a:solidFill>
                <a:srgbClr val="5AD4D8"/>
              </a:solidFill>
            </p:spPr>
          </p:sp>
        </p:grpSp>
        <p:sp>
          <p:nvSpPr>
            <p:cNvPr id="35" name="TextBox 23"/>
            <p:cNvSpPr txBox="1"/>
            <p:nvPr/>
          </p:nvSpPr>
          <p:spPr>
            <a:xfrm>
              <a:off x="-11691729" y="3790645"/>
              <a:ext cx="3968002" cy="2964175"/>
            </a:xfrm>
            <a:prstGeom prst="rect">
              <a:avLst/>
            </a:prstGeom>
          </p:spPr>
          <p:txBody>
            <a:bodyPr wrap="square" lIns="0" tIns="0" rIns="0" bIns="0" rtlCol="0" anchor="t">
              <a:spAutoFit/>
            </a:bodyPr>
            <a:lstStyle/>
            <a:p>
              <a:pPr marL="514350" indent="-514350">
                <a:lnSpc>
                  <a:spcPts val="3000"/>
                </a:lnSpc>
                <a:buAutoNum type="arabicPeriod"/>
              </a:pPr>
              <a:r>
                <a:rPr lang="ru-RU" sz="2400" dirty="0" smtClean="0">
                  <a:solidFill>
                    <a:srgbClr val="FFFFFF"/>
                  </a:solidFill>
                  <a:latin typeface="Franklin Gothic Book" panose="020B0503020102020204" pitchFamily="34" charset="0"/>
                </a:rPr>
                <a:t>Колода из 57 карт элементов дизайна. Карты двусторонние, с одной стороны оттенок какого-либо цвета (оттенки красного, оранжевого, желтого и </a:t>
              </a:r>
              <a:r>
                <a:rPr lang="ru-RU" sz="2400" dirty="0">
                  <a:solidFill>
                    <a:srgbClr val="FFFFFF"/>
                  </a:solidFill>
                  <a:latin typeface="Franklin Gothic Book" panose="020B0503020102020204" pitchFamily="34" charset="0"/>
                </a:rPr>
                <a:t>т.д.) в форме </a:t>
              </a:r>
              <a:r>
                <a:rPr lang="ru-RU" sz="2400" dirty="0" smtClean="0">
                  <a:solidFill>
                    <a:srgbClr val="FFFFFF"/>
                  </a:solidFill>
                  <a:latin typeface="Franklin Gothic Book" panose="020B0503020102020204" pitchFamily="34" charset="0"/>
                </a:rPr>
                <a:t>человечка, с другой- фигура (квадрат, круг и треугольник разных размеров; прямая и кривая линии; пятно).</a:t>
              </a:r>
            </a:p>
            <a:p>
              <a:pPr marL="514350" indent="-514350">
                <a:lnSpc>
                  <a:spcPts val="3000"/>
                </a:lnSpc>
                <a:buAutoNum type="arabicPeriod"/>
              </a:pPr>
              <a:r>
                <a:rPr lang="ru-RU" sz="2400" dirty="0" smtClean="0">
                  <a:solidFill>
                    <a:srgbClr val="FFFFFF"/>
                  </a:solidFill>
                  <a:latin typeface="Franklin Gothic Book" panose="020B0503020102020204" pitchFamily="34" charset="0"/>
                </a:rPr>
                <a:t>Карты заданий. Задания разбиты на </a:t>
              </a:r>
              <a:r>
                <a:rPr lang="ru-RU" sz="2400" dirty="0">
                  <a:solidFill>
                    <a:srgbClr val="FFFFFF"/>
                  </a:solidFill>
                  <a:latin typeface="Franklin Gothic Book" panose="020B0503020102020204" pitchFamily="34" charset="0"/>
                </a:rPr>
                <a:t>три темы, каждой из которых соответствует своя карта заданий: “</a:t>
              </a:r>
              <a:r>
                <a:rPr lang="ru-RU" sz="2400" dirty="0" err="1">
                  <a:solidFill>
                    <a:srgbClr val="FFFFFF"/>
                  </a:solidFill>
                  <a:latin typeface="Franklin Gothic Book" panose="020B0503020102020204" pitchFamily="34" charset="0"/>
                </a:rPr>
                <a:t>Колористика</a:t>
              </a:r>
              <a:r>
                <a:rPr lang="ru-RU" sz="2400" dirty="0">
                  <a:solidFill>
                    <a:srgbClr val="FFFFFF"/>
                  </a:solidFill>
                  <a:latin typeface="Franklin Gothic Book" panose="020B0503020102020204" pitchFamily="34" charset="0"/>
                </a:rPr>
                <a:t>”, “Композиция”, “</a:t>
              </a:r>
              <a:r>
                <a:rPr lang="ru-RU" sz="2400" dirty="0" err="1">
                  <a:solidFill>
                    <a:srgbClr val="FFFFFF"/>
                  </a:solidFill>
                  <a:latin typeface="Franklin Gothic Book" panose="020B0503020102020204" pitchFamily="34" charset="0"/>
                </a:rPr>
                <a:t>Колористика</a:t>
              </a:r>
              <a:r>
                <a:rPr lang="ru-RU" sz="2400" dirty="0">
                  <a:solidFill>
                    <a:srgbClr val="FFFFFF"/>
                  </a:solidFill>
                  <a:latin typeface="Franklin Gothic Book" panose="020B0503020102020204" pitchFamily="34" charset="0"/>
                </a:rPr>
                <a:t> и композиция</a:t>
              </a:r>
              <a:r>
                <a:rPr lang="ru-RU" sz="2400" dirty="0" smtClean="0">
                  <a:solidFill>
                    <a:srgbClr val="FFFFFF"/>
                  </a:solidFill>
                  <a:latin typeface="Franklin Gothic Book" panose="020B0503020102020204" pitchFamily="34" charset="0"/>
                </a:rPr>
                <a:t>”.</a:t>
              </a:r>
              <a:endParaRPr lang="ru-RU" sz="2400" dirty="0">
                <a:solidFill>
                  <a:srgbClr val="FFFFFF"/>
                </a:solidFill>
                <a:latin typeface="Franklin Gothic Book" panose="020B0503020102020204" pitchFamily="34" charset="0"/>
              </a:endParaRPr>
            </a:p>
            <a:p>
              <a:pPr marL="514350" indent="-514350">
                <a:lnSpc>
                  <a:spcPts val="3000"/>
                </a:lnSpc>
                <a:buAutoNum type="arabicPeriod"/>
              </a:pPr>
              <a:r>
                <a:rPr lang="ru-RU" sz="2400" dirty="0" smtClean="0">
                  <a:solidFill>
                    <a:srgbClr val="FFFFFF"/>
                  </a:solidFill>
                  <a:latin typeface="Franklin Gothic Book" panose="020B0503020102020204" pitchFamily="34" charset="0"/>
                </a:rPr>
                <a:t>Коробка для хранения элементов игры</a:t>
              </a:r>
              <a:r>
                <a:rPr lang="ru-RU" sz="2400" dirty="0" smtClean="0">
                  <a:solidFill>
                    <a:srgbClr val="FFFFFF"/>
                  </a:solidFill>
                  <a:latin typeface="Franklin Gothic Book" panose="020B0503020102020204" pitchFamily="34" charset="0"/>
                </a:rPr>
                <a:t>.</a:t>
              </a:r>
            </a:p>
            <a:p>
              <a:pPr marL="514350" indent="-514350">
                <a:lnSpc>
                  <a:spcPts val="3000"/>
                </a:lnSpc>
                <a:buAutoNum type="arabicPeriod"/>
              </a:pPr>
              <a:r>
                <a:rPr lang="ru-RU" sz="2400" dirty="0" smtClean="0">
                  <a:solidFill>
                    <a:srgbClr val="FFFFFF"/>
                  </a:solidFill>
                  <a:latin typeface="Franklin Gothic Book" panose="020B0503020102020204" pitchFamily="34" charset="0"/>
                </a:rPr>
                <a:t>Цветовой круг.</a:t>
              </a:r>
              <a:endParaRPr lang="ru-RU" sz="2400" dirty="0" smtClean="0">
                <a:solidFill>
                  <a:srgbClr val="FFFFFF"/>
                </a:solidFill>
                <a:latin typeface="Franklin Gothic Book" panose="020B0503020102020204" pitchFamily="34" charset="0"/>
              </a:endParaRPr>
            </a:p>
            <a:p>
              <a:pPr>
                <a:lnSpc>
                  <a:spcPts val="3000"/>
                </a:lnSpc>
              </a:pPr>
              <a:r>
                <a:rPr lang="ru-RU" sz="2400" dirty="0">
                  <a:solidFill>
                    <a:srgbClr val="FFFFFF"/>
                  </a:solidFill>
                  <a:latin typeface="Franklin Gothic Book" panose="020B0503020102020204" pitchFamily="34" charset="0"/>
                </a:rPr>
                <a:t>Каждая тема рассчитана на одну игровую сессию. Карты дизайна являются основным элементом </a:t>
              </a:r>
              <a:r>
                <a:rPr lang="ru-RU" sz="2400" dirty="0" smtClean="0">
                  <a:solidFill>
                    <a:srgbClr val="FFFFFF"/>
                  </a:solidFill>
                  <a:latin typeface="Franklin Gothic Book" panose="020B0503020102020204" pitchFamily="34" charset="0"/>
                </a:rPr>
                <a:t>игры, на </a:t>
              </a:r>
              <a:r>
                <a:rPr lang="ru-RU" sz="2400" dirty="0">
                  <a:solidFill>
                    <a:srgbClr val="FFFFFF"/>
                  </a:solidFill>
                  <a:latin typeface="Franklin Gothic Book" panose="020B0503020102020204" pitchFamily="34" charset="0"/>
                </a:rPr>
                <a:t>основе которых происходит взаимодействие игроков</a:t>
              </a:r>
              <a:r>
                <a:rPr lang="ru-RU" sz="2400" dirty="0" smtClean="0">
                  <a:solidFill>
                    <a:srgbClr val="FFFFFF"/>
                  </a:solidFill>
                  <a:latin typeface="Franklin Gothic Book" panose="020B0503020102020204" pitchFamily="34" charset="0"/>
                </a:rPr>
                <a:t>.</a:t>
              </a:r>
              <a:r>
                <a:rPr lang="en-US" sz="2400" dirty="0" smtClean="0">
                  <a:solidFill>
                    <a:srgbClr val="FFFFFF"/>
                  </a:solidFill>
                  <a:latin typeface="Franklin Gothic Book" panose="020B0503020102020204" pitchFamily="34" charset="0"/>
                </a:rPr>
                <a:t> </a:t>
              </a:r>
              <a:r>
                <a:rPr lang="en-US" sz="2400" dirty="0">
                  <a:solidFill>
                    <a:srgbClr val="FFFFFF"/>
                  </a:solidFill>
                  <a:latin typeface="Franklin Gothic Book" panose="020B0503020102020204" pitchFamily="34" charset="0"/>
                </a:rPr>
                <a:t> </a:t>
              </a:r>
              <a:r>
                <a:rPr lang="ru-RU" sz="2400" dirty="0" smtClean="0">
                  <a:solidFill>
                    <a:srgbClr val="FFFFFF"/>
                  </a:solidFill>
                  <a:latin typeface="Franklin Gothic Book" panose="020B0503020102020204" pitchFamily="34" charset="0"/>
                </a:rPr>
                <a:t>Сторона </a:t>
              </a:r>
              <a:r>
                <a:rPr lang="en-US" sz="2400" dirty="0" smtClean="0">
                  <a:solidFill>
                    <a:srgbClr val="FFFFFF"/>
                  </a:solidFill>
                  <a:latin typeface="Franklin Gothic Book" panose="020B0503020102020204" pitchFamily="34" charset="0"/>
                </a:rPr>
                <a:t>c</a:t>
              </a:r>
              <a:r>
                <a:rPr lang="ru-RU" sz="2400" dirty="0" smtClean="0">
                  <a:solidFill>
                    <a:srgbClr val="FFFFFF"/>
                  </a:solidFill>
                  <a:latin typeface="Franklin Gothic Book" panose="020B0503020102020204" pitchFamily="34" charset="0"/>
                </a:rPr>
                <a:t> оттенком </a:t>
              </a:r>
              <a:r>
                <a:rPr lang="ru-RU" sz="2400" dirty="0">
                  <a:solidFill>
                    <a:srgbClr val="FFFFFF"/>
                  </a:solidFill>
                  <a:latin typeface="Franklin Gothic Book" panose="020B0503020102020204" pitchFamily="34" charset="0"/>
                </a:rPr>
                <a:t>может применяться в заданиях “</a:t>
              </a:r>
              <a:r>
                <a:rPr lang="ru-RU" sz="2400" dirty="0" err="1">
                  <a:solidFill>
                    <a:srgbClr val="FFFFFF"/>
                  </a:solidFill>
                  <a:latin typeface="Franklin Gothic Book" panose="020B0503020102020204" pitchFamily="34" charset="0"/>
                </a:rPr>
                <a:t>Колористики</a:t>
              </a:r>
              <a:r>
                <a:rPr lang="ru-RU" sz="2400" dirty="0">
                  <a:solidFill>
                    <a:srgbClr val="FFFFFF"/>
                  </a:solidFill>
                  <a:latin typeface="Franklin Gothic Book" panose="020B0503020102020204" pitchFamily="34" charset="0"/>
                </a:rPr>
                <a:t>” и “</a:t>
              </a:r>
              <a:r>
                <a:rPr lang="ru-RU" sz="2400" dirty="0" err="1">
                  <a:solidFill>
                    <a:srgbClr val="FFFFFF"/>
                  </a:solidFill>
                  <a:latin typeface="Franklin Gothic Book" panose="020B0503020102020204" pitchFamily="34" charset="0"/>
                </a:rPr>
                <a:t>Колористики</a:t>
              </a:r>
              <a:r>
                <a:rPr lang="ru-RU" sz="2400" dirty="0">
                  <a:solidFill>
                    <a:srgbClr val="FFFFFF"/>
                  </a:solidFill>
                  <a:latin typeface="Franklin Gothic Book" panose="020B0503020102020204" pitchFamily="34" charset="0"/>
                </a:rPr>
                <a:t> и композиции”. На оборотной стороне находится изображение фигуры, не привязанное к конкретному цвету. Данная сторона может применяться в заданиях “Композиции” и “</a:t>
              </a:r>
              <a:r>
                <a:rPr lang="ru-RU" sz="2400" dirty="0" err="1">
                  <a:solidFill>
                    <a:srgbClr val="FFFFFF"/>
                  </a:solidFill>
                  <a:latin typeface="Franklin Gothic Book" panose="020B0503020102020204" pitchFamily="34" charset="0"/>
                </a:rPr>
                <a:t>Колористики</a:t>
              </a:r>
              <a:r>
                <a:rPr lang="ru-RU" sz="2400" dirty="0">
                  <a:solidFill>
                    <a:srgbClr val="FFFFFF"/>
                  </a:solidFill>
                  <a:latin typeface="Franklin Gothic Book" panose="020B0503020102020204" pitchFamily="34" charset="0"/>
                </a:rPr>
                <a:t> и композиции”. </a:t>
              </a:r>
              <a:r>
                <a:rPr lang="ru-RU" sz="2400" dirty="0" smtClean="0">
                  <a:solidFill>
                    <a:srgbClr val="FFFFFF"/>
                  </a:solidFill>
                  <a:latin typeface="Franklin Gothic Book" panose="020B0503020102020204" pitchFamily="34" charset="0"/>
                </a:rPr>
                <a:t> Карты </a:t>
              </a:r>
              <a:r>
                <a:rPr lang="ru-RU" sz="2400" dirty="0">
                  <a:solidFill>
                    <a:srgbClr val="FFFFFF"/>
                  </a:solidFill>
                  <a:latin typeface="Franklin Gothic Book" panose="020B0503020102020204" pitchFamily="34" charset="0"/>
                </a:rPr>
                <a:t>могут взаимодействовать друг с </a:t>
              </a:r>
              <a:r>
                <a:rPr lang="ru-RU" sz="2400" dirty="0" smtClean="0">
                  <a:solidFill>
                    <a:srgbClr val="FFFFFF"/>
                  </a:solidFill>
                  <a:latin typeface="Franklin Gothic Book" panose="020B0503020102020204" pitchFamily="34" charset="0"/>
                </a:rPr>
                <a:t>другом, что </a:t>
              </a:r>
              <a:r>
                <a:rPr lang="ru-RU" sz="2400" dirty="0">
                  <a:solidFill>
                    <a:srgbClr val="FFFFFF"/>
                  </a:solidFill>
                  <a:latin typeface="Franklin Gothic Book" panose="020B0503020102020204" pitchFamily="34" charset="0"/>
                </a:rPr>
                <a:t>важно при выполнении заданий “</a:t>
              </a:r>
              <a:r>
                <a:rPr lang="ru-RU" sz="2400" dirty="0" err="1">
                  <a:solidFill>
                    <a:srgbClr val="FFFFFF"/>
                  </a:solidFill>
                  <a:latin typeface="Franklin Gothic Book" panose="020B0503020102020204" pitchFamily="34" charset="0"/>
                </a:rPr>
                <a:t>Колористики</a:t>
              </a:r>
              <a:r>
                <a:rPr lang="ru-RU" sz="2400" dirty="0">
                  <a:solidFill>
                    <a:srgbClr val="FFFFFF"/>
                  </a:solidFill>
                  <a:latin typeface="Franklin Gothic Book" panose="020B0503020102020204" pitchFamily="34" charset="0"/>
                </a:rPr>
                <a:t> и композиции”, где нужно придавать фигурам отдельный цвет. </a:t>
              </a:r>
              <a:r>
                <a:rPr lang="ru-RU" sz="2400" dirty="0" smtClean="0">
                  <a:solidFill>
                    <a:srgbClr val="FFFFFF"/>
                  </a:solidFill>
                  <a:latin typeface="Franklin Gothic Book" panose="020B0503020102020204" pitchFamily="34" charset="0"/>
                </a:rPr>
                <a:t>Карты </a:t>
              </a:r>
              <a:r>
                <a:rPr lang="ru-RU" sz="2400" dirty="0">
                  <a:solidFill>
                    <a:srgbClr val="FFFFFF"/>
                  </a:solidFill>
                  <a:latin typeface="Franklin Gothic Book" panose="020B0503020102020204" pitchFamily="34" charset="0"/>
                </a:rPr>
                <a:t>дизайна являются общими для команды. Коробка для хранения игровых элементов также разработана с учетом размеров остальных игровых элементов. Все игровые элементы оформлены в одном стиле.</a:t>
              </a:r>
              <a:r>
                <a:rPr lang="ru-RU" sz="2000" dirty="0">
                  <a:solidFill>
                    <a:srgbClr val="FFFFFF"/>
                  </a:solidFill>
                  <a:latin typeface="Franklin Gothic Book" panose="020B0503020102020204" pitchFamily="34" charset="0"/>
                </a:rPr>
                <a:t/>
              </a:r>
              <a:br>
                <a:rPr lang="ru-RU" sz="2000" dirty="0">
                  <a:solidFill>
                    <a:srgbClr val="FFFFFF"/>
                  </a:solidFill>
                  <a:latin typeface="Franklin Gothic Book" panose="020B0503020102020204" pitchFamily="34" charset="0"/>
                </a:rPr>
              </a:br>
              <a:endParaRPr lang="en-US" sz="2000" dirty="0">
                <a:solidFill>
                  <a:srgbClr val="FFFFFF"/>
                </a:solidFill>
                <a:latin typeface="Franklin Gothic Book" panose="020B0503020102020204" pitchFamily="34" charset="0"/>
              </a:endParaRPr>
            </a:p>
          </p:txBody>
        </p:sp>
      </p:grpSp>
    </p:spTree>
    <p:extLst>
      <p:ext uri="{BB962C8B-B14F-4D97-AF65-F5344CB8AC3E}">
        <p14:creationId xmlns:p14="http://schemas.microsoft.com/office/powerpoint/2010/main" val="32677193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65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6428365"/>
            <a:ext cx="3724062" cy="3724062"/>
          </a:xfrm>
          <a:prstGeom prst="rect">
            <a:avLst/>
          </a:prstGeom>
        </p:spPr>
      </p:pic>
      <p:pic>
        <p:nvPicPr>
          <p:cNvPr id="3" name="Picture 3"/>
          <p:cNvPicPr>
            <a:picLocks noChangeAspect="1"/>
          </p:cNvPicPr>
          <p:nvPr/>
        </p:nvPicPr>
        <p:blipFill>
          <a:blip r:embed="rId2"/>
          <a:srcRect/>
          <a:stretch>
            <a:fillRect/>
          </a:stretch>
        </p:blipFill>
        <p:spPr>
          <a:xfrm>
            <a:off x="4416037" y="3869935"/>
            <a:ext cx="2547130" cy="2547130"/>
          </a:xfrm>
          <a:prstGeom prst="rect">
            <a:avLst/>
          </a:prstGeom>
        </p:spPr>
      </p:pic>
      <p:pic>
        <p:nvPicPr>
          <p:cNvPr id="4" name="Picture 4"/>
          <p:cNvPicPr>
            <a:picLocks noChangeAspect="1"/>
          </p:cNvPicPr>
          <p:nvPr/>
        </p:nvPicPr>
        <p:blipFill>
          <a:blip r:embed="rId2"/>
          <a:srcRect/>
          <a:stretch>
            <a:fillRect/>
          </a:stretch>
        </p:blipFill>
        <p:spPr>
          <a:xfrm>
            <a:off x="10113618" y="4294474"/>
            <a:ext cx="3831112" cy="3831112"/>
          </a:xfrm>
          <a:prstGeom prst="rect">
            <a:avLst/>
          </a:prstGeom>
        </p:spPr>
      </p:pic>
      <p:pic>
        <p:nvPicPr>
          <p:cNvPr id="5" name="Picture 5"/>
          <p:cNvPicPr>
            <a:picLocks noChangeAspect="1"/>
          </p:cNvPicPr>
          <p:nvPr/>
        </p:nvPicPr>
        <p:blipFill>
          <a:blip r:embed="rId2"/>
          <a:srcRect/>
          <a:stretch>
            <a:fillRect/>
          </a:stretch>
        </p:blipFill>
        <p:spPr>
          <a:xfrm>
            <a:off x="15850231" y="7833649"/>
            <a:ext cx="2326225" cy="2326225"/>
          </a:xfrm>
          <a:prstGeom prst="rect">
            <a:avLst/>
          </a:prstGeom>
        </p:spPr>
      </p:pic>
      <p:sp>
        <p:nvSpPr>
          <p:cNvPr id="6" name="TextBox 6"/>
          <p:cNvSpPr txBox="1"/>
          <p:nvPr/>
        </p:nvSpPr>
        <p:spPr>
          <a:xfrm>
            <a:off x="3969238" y="1227770"/>
            <a:ext cx="9161729" cy="1890261"/>
          </a:xfrm>
          <a:prstGeom prst="rect">
            <a:avLst/>
          </a:prstGeom>
        </p:spPr>
        <p:txBody>
          <a:bodyPr wrap="square" lIns="0" tIns="0" rIns="0" bIns="0" rtlCol="0" anchor="t">
            <a:spAutoFit/>
          </a:bodyPr>
          <a:lstStyle/>
          <a:p>
            <a:pPr algn="ctr">
              <a:lnSpc>
                <a:spcPts val="7699"/>
              </a:lnSpc>
              <a:spcBef>
                <a:spcPct val="0"/>
              </a:spcBef>
            </a:pPr>
            <a:r>
              <a:rPr lang="en-US" sz="5499" dirty="0" smtClean="0">
                <a:solidFill>
                  <a:srgbClr val="FFFA89"/>
                </a:solidFill>
                <a:latin typeface="Franklin Gothic Book" panose="020B0503020102020204" pitchFamily="34" charset="0"/>
              </a:rPr>
              <a:t> </a:t>
            </a:r>
            <a:r>
              <a:rPr lang="ru-RU" sz="5499" dirty="0" smtClean="0">
                <a:solidFill>
                  <a:srgbClr val="FFFA89"/>
                </a:solidFill>
                <a:latin typeface="Franklin Gothic Book" panose="020B0503020102020204" pitchFamily="34" charset="0"/>
              </a:rPr>
              <a:t>Основная концепция и правила игры</a:t>
            </a:r>
            <a:endParaRPr lang="en-US" sz="5499" dirty="0">
              <a:solidFill>
                <a:srgbClr val="FFFA89"/>
              </a:solidFill>
              <a:latin typeface="Franklin Gothic Book" panose="020B0503020102020204" pitchFamily="34" charset="0"/>
            </a:endParaRPr>
          </a:p>
        </p:txBody>
      </p:sp>
      <p:grpSp>
        <p:nvGrpSpPr>
          <p:cNvPr id="8" name="Group 8"/>
          <p:cNvGrpSpPr/>
          <p:nvPr/>
        </p:nvGrpSpPr>
        <p:grpSpPr>
          <a:xfrm>
            <a:off x="889349" y="3738902"/>
            <a:ext cx="2996852" cy="2202572"/>
            <a:chOff x="2" y="2"/>
            <a:chExt cx="3995803" cy="2936763"/>
          </a:xfrm>
        </p:grpSpPr>
        <p:grpSp>
          <p:nvGrpSpPr>
            <p:cNvPr id="9" name="Group 9"/>
            <p:cNvGrpSpPr/>
            <p:nvPr/>
          </p:nvGrpSpPr>
          <p:grpSpPr>
            <a:xfrm>
              <a:off x="2" y="2"/>
              <a:ext cx="3995803" cy="2936763"/>
              <a:chOff x="1" y="1"/>
              <a:chExt cx="2233967" cy="1641880"/>
            </a:xfrm>
          </p:grpSpPr>
          <p:sp>
            <p:nvSpPr>
              <p:cNvPr id="10" name="Freeform 10"/>
              <p:cNvSpPr/>
              <p:nvPr/>
            </p:nvSpPr>
            <p:spPr>
              <a:xfrm>
                <a:off x="1" y="1"/>
                <a:ext cx="2233967" cy="1641880"/>
              </a:xfrm>
              <a:custGeom>
                <a:avLst/>
                <a:gdLst/>
                <a:ahLst/>
                <a:cxnLst/>
                <a:rect l="l" t="t" r="r" b="b"/>
                <a:pathLst>
                  <a:path w="2315912" h="4114368">
                    <a:moveTo>
                      <a:pt x="0" y="0"/>
                    </a:moveTo>
                    <a:lnTo>
                      <a:pt x="2315912" y="0"/>
                    </a:lnTo>
                    <a:lnTo>
                      <a:pt x="2315912" y="4114368"/>
                    </a:lnTo>
                    <a:lnTo>
                      <a:pt x="0" y="4114368"/>
                    </a:lnTo>
                    <a:close/>
                  </a:path>
                </a:pathLst>
              </a:custGeom>
              <a:solidFill>
                <a:srgbClr val="5AD4D8"/>
              </a:solidFill>
            </p:spPr>
          </p:sp>
        </p:grpSp>
        <p:sp>
          <p:nvSpPr>
            <p:cNvPr id="11" name="TextBox 11"/>
            <p:cNvSpPr txBox="1"/>
            <p:nvPr/>
          </p:nvSpPr>
          <p:spPr>
            <a:xfrm>
              <a:off x="317107" y="360001"/>
              <a:ext cx="3508158" cy="2051844"/>
            </a:xfrm>
            <a:prstGeom prst="rect">
              <a:avLst/>
            </a:prstGeom>
          </p:spPr>
          <p:txBody>
            <a:bodyPr lIns="0" tIns="0" rIns="0" bIns="0" rtlCol="0" anchor="t">
              <a:spAutoFit/>
            </a:bodyPr>
            <a:lstStyle/>
            <a:p>
              <a:pPr algn="ctr">
                <a:lnSpc>
                  <a:spcPts val="3000"/>
                </a:lnSpc>
              </a:pPr>
              <a:r>
                <a:rPr lang="ru-RU" sz="2300" dirty="0" smtClean="0">
                  <a:solidFill>
                    <a:srgbClr val="FFFFFF"/>
                  </a:solidFill>
                  <a:latin typeface="Franklin Gothic Book" panose="020B0503020102020204" pitchFamily="34" charset="0"/>
                </a:rPr>
                <a:t>Основой игрового процесса является выполнение заданий командами</a:t>
              </a:r>
            </a:p>
          </p:txBody>
        </p:sp>
      </p:grpSp>
      <p:grpSp>
        <p:nvGrpSpPr>
          <p:cNvPr id="13" name="Group 13"/>
          <p:cNvGrpSpPr/>
          <p:nvPr/>
        </p:nvGrpSpPr>
        <p:grpSpPr>
          <a:xfrm>
            <a:off x="5312419" y="3738902"/>
            <a:ext cx="3091540" cy="2202572"/>
            <a:chOff x="1" y="1"/>
            <a:chExt cx="2304551" cy="1641880"/>
          </a:xfrm>
        </p:grpSpPr>
        <p:sp>
          <p:nvSpPr>
            <p:cNvPr id="14" name="Freeform 14"/>
            <p:cNvSpPr/>
            <p:nvPr/>
          </p:nvSpPr>
          <p:spPr>
            <a:xfrm>
              <a:off x="1" y="1"/>
              <a:ext cx="2304551" cy="1641880"/>
            </a:xfrm>
            <a:custGeom>
              <a:avLst/>
              <a:gdLst/>
              <a:ahLst/>
              <a:cxnLst/>
              <a:rect l="l" t="t" r="r" b="b"/>
              <a:pathLst>
                <a:path w="2315912" h="4114368">
                  <a:moveTo>
                    <a:pt x="0" y="0"/>
                  </a:moveTo>
                  <a:lnTo>
                    <a:pt x="2315912" y="0"/>
                  </a:lnTo>
                  <a:lnTo>
                    <a:pt x="2315912" y="4114368"/>
                  </a:lnTo>
                  <a:lnTo>
                    <a:pt x="0" y="4114368"/>
                  </a:lnTo>
                  <a:close/>
                </a:path>
              </a:pathLst>
            </a:custGeom>
            <a:solidFill>
              <a:srgbClr val="5AD4D8"/>
            </a:solidFill>
          </p:spPr>
        </p:sp>
      </p:grpSp>
      <p:grpSp>
        <p:nvGrpSpPr>
          <p:cNvPr id="16" name="Group 16"/>
          <p:cNvGrpSpPr/>
          <p:nvPr/>
        </p:nvGrpSpPr>
        <p:grpSpPr>
          <a:xfrm>
            <a:off x="889348" y="4070746"/>
            <a:ext cx="7278233" cy="4926014"/>
            <a:chOff x="-11796117" y="442460"/>
            <a:chExt cx="9704312" cy="6568019"/>
          </a:xfrm>
        </p:grpSpPr>
        <p:grpSp>
          <p:nvGrpSpPr>
            <p:cNvPr id="17" name="Group 17"/>
            <p:cNvGrpSpPr/>
            <p:nvPr/>
          </p:nvGrpSpPr>
          <p:grpSpPr>
            <a:xfrm>
              <a:off x="-11796117" y="4073715"/>
              <a:ext cx="3995802" cy="2936764"/>
              <a:chOff x="-6594953" y="2277525"/>
              <a:chExt cx="2233966" cy="1641881"/>
            </a:xfrm>
          </p:grpSpPr>
          <p:sp>
            <p:nvSpPr>
              <p:cNvPr id="18" name="Freeform 18"/>
              <p:cNvSpPr/>
              <p:nvPr/>
            </p:nvSpPr>
            <p:spPr>
              <a:xfrm>
                <a:off x="-6594953" y="2277525"/>
                <a:ext cx="2233966" cy="1641881"/>
              </a:xfrm>
              <a:custGeom>
                <a:avLst/>
                <a:gdLst/>
                <a:ahLst/>
                <a:cxnLst/>
                <a:rect l="l" t="t" r="r" b="b"/>
                <a:pathLst>
                  <a:path w="2315912" h="4114368">
                    <a:moveTo>
                      <a:pt x="0" y="0"/>
                    </a:moveTo>
                    <a:lnTo>
                      <a:pt x="2315912" y="0"/>
                    </a:lnTo>
                    <a:lnTo>
                      <a:pt x="2315912" y="4114368"/>
                    </a:lnTo>
                    <a:lnTo>
                      <a:pt x="0" y="4114368"/>
                    </a:lnTo>
                    <a:close/>
                  </a:path>
                </a:pathLst>
              </a:custGeom>
              <a:solidFill>
                <a:srgbClr val="5AD4D8"/>
              </a:solidFill>
            </p:spPr>
          </p:sp>
        </p:grpSp>
        <p:sp>
          <p:nvSpPr>
            <p:cNvPr id="19" name="TextBox 19"/>
            <p:cNvSpPr txBox="1"/>
            <p:nvPr/>
          </p:nvSpPr>
          <p:spPr>
            <a:xfrm>
              <a:off x="-5599963" y="442460"/>
              <a:ext cx="3508158" cy="2051844"/>
            </a:xfrm>
            <a:prstGeom prst="rect">
              <a:avLst/>
            </a:prstGeom>
          </p:spPr>
          <p:txBody>
            <a:bodyPr lIns="0" tIns="0" rIns="0" bIns="0" rtlCol="0" anchor="t">
              <a:spAutoFit/>
            </a:bodyPr>
            <a:lstStyle/>
            <a:p>
              <a:pPr algn="ctr">
                <a:lnSpc>
                  <a:spcPts val="3000"/>
                </a:lnSpc>
              </a:pPr>
              <a:r>
                <a:rPr lang="ru-RU" sz="2300" dirty="0" smtClean="0">
                  <a:solidFill>
                    <a:srgbClr val="FFFFFF"/>
                  </a:solidFill>
                  <a:latin typeface="Franklin Gothic Book" panose="020B0503020102020204" pitchFamily="34" charset="0"/>
                </a:rPr>
                <a:t>Выполняя задания лучшим образом команды зарабатывают очки</a:t>
              </a:r>
              <a:endParaRPr lang="en-US" sz="2300" dirty="0">
                <a:solidFill>
                  <a:srgbClr val="FFFFFF"/>
                </a:solidFill>
                <a:latin typeface="Franklin Gothic Book" panose="020B0503020102020204" pitchFamily="34" charset="0"/>
              </a:endParaRPr>
            </a:p>
          </p:txBody>
        </p:sp>
      </p:grpSp>
      <p:grpSp>
        <p:nvGrpSpPr>
          <p:cNvPr id="20" name="Group 20"/>
          <p:cNvGrpSpPr/>
          <p:nvPr/>
        </p:nvGrpSpPr>
        <p:grpSpPr>
          <a:xfrm>
            <a:off x="5355358" y="6794185"/>
            <a:ext cx="3050815" cy="2202572"/>
            <a:chOff x="-11740128" y="4073714"/>
            <a:chExt cx="4067754" cy="2936764"/>
          </a:xfrm>
        </p:grpSpPr>
        <p:grpSp>
          <p:nvGrpSpPr>
            <p:cNvPr id="21" name="Group 21"/>
            <p:cNvGrpSpPr/>
            <p:nvPr/>
          </p:nvGrpSpPr>
          <p:grpSpPr>
            <a:xfrm>
              <a:off x="-11740128" y="4073714"/>
              <a:ext cx="4064801" cy="2936764"/>
              <a:chOff x="-6563651" y="2277525"/>
              <a:chExt cx="2272542" cy="1641881"/>
            </a:xfrm>
          </p:grpSpPr>
          <p:sp>
            <p:nvSpPr>
              <p:cNvPr id="22" name="Freeform 22"/>
              <p:cNvSpPr/>
              <p:nvPr/>
            </p:nvSpPr>
            <p:spPr>
              <a:xfrm>
                <a:off x="-6563651" y="2277525"/>
                <a:ext cx="2272542" cy="1641881"/>
              </a:xfrm>
              <a:custGeom>
                <a:avLst/>
                <a:gdLst/>
                <a:ahLst/>
                <a:cxnLst/>
                <a:rect l="l" t="t" r="r" b="b"/>
                <a:pathLst>
                  <a:path w="2315912" h="4114368">
                    <a:moveTo>
                      <a:pt x="0" y="0"/>
                    </a:moveTo>
                    <a:lnTo>
                      <a:pt x="2315912" y="0"/>
                    </a:lnTo>
                    <a:lnTo>
                      <a:pt x="2315912" y="4114368"/>
                    </a:lnTo>
                    <a:lnTo>
                      <a:pt x="0" y="4114368"/>
                    </a:lnTo>
                    <a:close/>
                  </a:path>
                </a:pathLst>
              </a:custGeom>
              <a:solidFill>
                <a:srgbClr val="5AD4D8"/>
              </a:solidFill>
            </p:spPr>
          </p:sp>
        </p:grpSp>
        <p:sp>
          <p:nvSpPr>
            <p:cNvPr id="23" name="TextBox 23"/>
            <p:cNvSpPr txBox="1"/>
            <p:nvPr/>
          </p:nvSpPr>
          <p:spPr>
            <a:xfrm>
              <a:off x="-11696152" y="4284870"/>
              <a:ext cx="4023778" cy="2514450"/>
            </a:xfrm>
            <a:prstGeom prst="rect">
              <a:avLst/>
            </a:prstGeom>
          </p:spPr>
          <p:txBody>
            <a:bodyPr wrap="square" lIns="0" tIns="0" rIns="0" bIns="0" rtlCol="0" anchor="t">
              <a:spAutoFit/>
            </a:bodyPr>
            <a:lstStyle/>
            <a:p>
              <a:pPr algn="ctr">
                <a:lnSpc>
                  <a:spcPts val="3000"/>
                </a:lnSpc>
              </a:pPr>
              <a:r>
                <a:rPr lang="ru-RU" sz="2300" dirty="0">
                  <a:solidFill>
                    <a:srgbClr val="FFFFFF"/>
                  </a:solidFill>
                  <a:latin typeface="Franklin Gothic Book" panose="020B0503020102020204" pitchFamily="34" charset="0"/>
                </a:rPr>
                <a:t>В игре принимают участие несколько команд с неограниченным количеством игроков</a:t>
              </a:r>
              <a:endParaRPr lang="en-US" sz="2300" dirty="0">
                <a:solidFill>
                  <a:srgbClr val="FFFFFF"/>
                </a:solidFill>
                <a:latin typeface="Franklin Gothic Book" panose="020B0503020102020204" pitchFamily="34" charset="0"/>
              </a:endParaRPr>
            </a:p>
          </p:txBody>
        </p:sp>
      </p:grpSp>
      <p:pic>
        <p:nvPicPr>
          <p:cNvPr id="27" name="Picture 27"/>
          <p:cNvPicPr>
            <a:picLocks noChangeAspect="1"/>
          </p:cNvPicPr>
          <p:nvPr/>
        </p:nvPicPr>
        <p:blipFill>
          <a:blip r:embed="rId3"/>
          <a:srcRect/>
          <a:stretch>
            <a:fillRect/>
          </a:stretch>
        </p:blipFill>
        <p:spPr>
          <a:xfrm>
            <a:off x="2848769" y="1608751"/>
            <a:ext cx="717819" cy="208820"/>
          </a:xfrm>
          <a:prstGeom prst="rect">
            <a:avLst/>
          </a:prstGeom>
        </p:spPr>
      </p:pic>
      <p:pic>
        <p:nvPicPr>
          <p:cNvPr id="28" name="Picture 28"/>
          <p:cNvPicPr>
            <a:picLocks noChangeAspect="1"/>
          </p:cNvPicPr>
          <p:nvPr/>
        </p:nvPicPr>
        <p:blipFill>
          <a:blip r:embed="rId3"/>
          <a:srcRect/>
          <a:stretch>
            <a:fillRect/>
          </a:stretch>
        </p:blipFill>
        <p:spPr>
          <a:xfrm>
            <a:off x="13135941" y="1796456"/>
            <a:ext cx="717819" cy="208820"/>
          </a:xfrm>
          <a:prstGeom prst="rect">
            <a:avLst/>
          </a:prstGeom>
        </p:spPr>
      </p:pic>
      <p:pic>
        <p:nvPicPr>
          <p:cNvPr id="29" name="Picture 29"/>
          <p:cNvPicPr>
            <a:picLocks noChangeAspect="1"/>
          </p:cNvPicPr>
          <p:nvPr/>
        </p:nvPicPr>
        <p:blipFill>
          <a:blip r:embed="rId3"/>
          <a:srcRect/>
          <a:stretch>
            <a:fillRect/>
          </a:stretch>
        </p:blipFill>
        <p:spPr>
          <a:xfrm>
            <a:off x="17406585" y="1976544"/>
            <a:ext cx="717819" cy="208820"/>
          </a:xfrm>
          <a:prstGeom prst="rect">
            <a:avLst/>
          </a:prstGeom>
        </p:spPr>
      </p:pic>
      <p:pic>
        <p:nvPicPr>
          <p:cNvPr id="30" name="Picture 30"/>
          <p:cNvPicPr>
            <a:picLocks noChangeAspect="1"/>
          </p:cNvPicPr>
          <p:nvPr/>
        </p:nvPicPr>
        <p:blipFill>
          <a:blip r:embed="rId3"/>
          <a:srcRect/>
          <a:stretch>
            <a:fillRect/>
          </a:stretch>
        </p:blipFill>
        <p:spPr>
          <a:xfrm>
            <a:off x="5214924" y="310992"/>
            <a:ext cx="717819" cy="208820"/>
          </a:xfrm>
          <a:prstGeom prst="rect">
            <a:avLst/>
          </a:prstGeom>
        </p:spPr>
      </p:pic>
      <p:pic>
        <p:nvPicPr>
          <p:cNvPr id="31" name="Picture 31"/>
          <p:cNvPicPr>
            <a:picLocks noChangeAspect="1"/>
          </p:cNvPicPr>
          <p:nvPr/>
        </p:nvPicPr>
        <p:blipFill>
          <a:blip r:embed="rId3"/>
          <a:srcRect/>
          <a:stretch>
            <a:fillRect/>
          </a:stretch>
        </p:blipFill>
        <p:spPr>
          <a:xfrm>
            <a:off x="0" y="844146"/>
            <a:ext cx="717819" cy="208820"/>
          </a:xfrm>
          <a:prstGeom prst="rect">
            <a:avLst/>
          </a:prstGeom>
        </p:spPr>
      </p:pic>
      <p:pic>
        <p:nvPicPr>
          <p:cNvPr id="32" name="Picture 32"/>
          <p:cNvPicPr>
            <a:picLocks noChangeAspect="1"/>
          </p:cNvPicPr>
          <p:nvPr/>
        </p:nvPicPr>
        <p:blipFill>
          <a:blip r:embed="rId3"/>
          <a:srcRect/>
          <a:stretch>
            <a:fillRect/>
          </a:stretch>
        </p:blipFill>
        <p:spPr>
          <a:xfrm>
            <a:off x="15132412" y="611060"/>
            <a:ext cx="717819" cy="208820"/>
          </a:xfrm>
          <a:prstGeom prst="rect">
            <a:avLst/>
          </a:prstGeom>
        </p:spPr>
      </p:pic>
      <p:grpSp>
        <p:nvGrpSpPr>
          <p:cNvPr id="33" name="Group 20"/>
          <p:cNvGrpSpPr/>
          <p:nvPr/>
        </p:nvGrpSpPr>
        <p:grpSpPr>
          <a:xfrm>
            <a:off x="9443711" y="3738901"/>
            <a:ext cx="7957094" cy="5257855"/>
            <a:chOff x="-11740128" y="4073714"/>
            <a:chExt cx="4064801" cy="2936764"/>
          </a:xfrm>
        </p:grpSpPr>
        <p:grpSp>
          <p:nvGrpSpPr>
            <p:cNvPr id="34" name="Group 21"/>
            <p:cNvGrpSpPr/>
            <p:nvPr/>
          </p:nvGrpSpPr>
          <p:grpSpPr>
            <a:xfrm>
              <a:off x="-11740128" y="4073714"/>
              <a:ext cx="4064801" cy="2936764"/>
              <a:chOff x="-6563651" y="2277525"/>
              <a:chExt cx="2272542" cy="1641881"/>
            </a:xfrm>
          </p:grpSpPr>
          <p:sp>
            <p:nvSpPr>
              <p:cNvPr id="36" name="Freeform 22"/>
              <p:cNvSpPr/>
              <p:nvPr/>
            </p:nvSpPr>
            <p:spPr>
              <a:xfrm>
                <a:off x="-6563651" y="2277525"/>
                <a:ext cx="2272542" cy="1641881"/>
              </a:xfrm>
              <a:custGeom>
                <a:avLst/>
                <a:gdLst/>
                <a:ahLst/>
                <a:cxnLst/>
                <a:rect l="l" t="t" r="r" b="b"/>
                <a:pathLst>
                  <a:path w="2315912" h="4114368">
                    <a:moveTo>
                      <a:pt x="0" y="0"/>
                    </a:moveTo>
                    <a:lnTo>
                      <a:pt x="2315912" y="0"/>
                    </a:lnTo>
                    <a:lnTo>
                      <a:pt x="2315912" y="4114368"/>
                    </a:lnTo>
                    <a:lnTo>
                      <a:pt x="0" y="4114368"/>
                    </a:lnTo>
                    <a:close/>
                  </a:path>
                </a:pathLst>
              </a:custGeom>
              <a:solidFill>
                <a:srgbClr val="5AD4D8"/>
              </a:solidFill>
            </p:spPr>
          </p:sp>
        </p:grpSp>
        <p:sp>
          <p:nvSpPr>
            <p:cNvPr id="35" name="TextBox 23"/>
            <p:cNvSpPr txBox="1"/>
            <p:nvPr/>
          </p:nvSpPr>
          <p:spPr>
            <a:xfrm>
              <a:off x="-11696151" y="4284870"/>
              <a:ext cx="3968002" cy="2347905"/>
            </a:xfrm>
            <a:prstGeom prst="rect">
              <a:avLst/>
            </a:prstGeom>
          </p:spPr>
          <p:txBody>
            <a:bodyPr wrap="square" lIns="0" tIns="0" rIns="0" bIns="0" rtlCol="0" anchor="t">
              <a:spAutoFit/>
            </a:bodyPr>
            <a:lstStyle/>
            <a:p>
              <a:pPr algn="ctr">
                <a:lnSpc>
                  <a:spcPts val="3000"/>
                </a:lnSpc>
              </a:pPr>
              <a:r>
                <a:rPr lang="ru-RU" sz="2400" dirty="0" smtClean="0">
                  <a:solidFill>
                    <a:srgbClr val="FFFFFF"/>
                  </a:solidFill>
                  <a:latin typeface="Franklin Gothic Book" panose="020B0503020102020204" pitchFamily="34" charset="0"/>
                </a:rPr>
                <a:t>ПРАВИЛА</a:t>
              </a:r>
            </a:p>
            <a:p>
              <a:pPr algn="just">
                <a:lnSpc>
                  <a:spcPts val="3000"/>
                </a:lnSpc>
              </a:pPr>
              <a:r>
                <a:rPr lang="ru-RU" sz="2400" dirty="0" smtClean="0">
                  <a:solidFill>
                    <a:srgbClr val="FFFFFF"/>
                  </a:solidFill>
                  <a:latin typeface="Franklin Gothic Book" panose="020B0503020102020204" pitchFamily="34" charset="0"/>
                </a:rPr>
                <a:t>В игре участвуют три команды, каждой из которых выдается по 19 двусторонних карточек дизайна. Во время игры команды должны наиболее точным образом выполнять задания из карт заданий, выкладывая на свой игровой стол карты дизайна и формируя с их помощь некую последовательность или композиционную комбинацию элементов. За каждое задание команды награждаются очками в зависимости от их успехов в осуществлении задания. Побеждает команда, набравшая по итогу игры наибольшее количество очков.</a:t>
              </a:r>
              <a:endParaRPr lang="en-US" sz="2400" dirty="0">
                <a:solidFill>
                  <a:srgbClr val="FFFFFF"/>
                </a:solidFill>
                <a:latin typeface="Franklin Gothic Book" panose="020B0503020102020204" pitchFamily="34" charset="0"/>
              </a:endParaRPr>
            </a:p>
          </p:txBody>
        </p:sp>
      </p:grpSp>
      <p:sp>
        <p:nvSpPr>
          <p:cNvPr id="37" name="TextBox 23"/>
          <p:cNvSpPr txBox="1"/>
          <p:nvPr/>
        </p:nvSpPr>
        <p:spPr>
          <a:xfrm>
            <a:off x="881101" y="6931512"/>
            <a:ext cx="2993832" cy="1895262"/>
          </a:xfrm>
          <a:prstGeom prst="rect">
            <a:avLst/>
          </a:prstGeom>
        </p:spPr>
        <p:txBody>
          <a:bodyPr wrap="square" lIns="0" tIns="0" rIns="0" bIns="0" rtlCol="0" anchor="t">
            <a:spAutoFit/>
          </a:bodyPr>
          <a:lstStyle/>
          <a:p>
            <a:pPr algn="ctr">
              <a:lnSpc>
                <a:spcPts val="3000"/>
              </a:lnSpc>
            </a:pPr>
            <a:r>
              <a:rPr lang="ru-RU" sz="2300" dirty="0" smtClean="0">
                <a:solidFill>
                  <a:srgbClr val="FFFFFF"/>
                </a:solidFill>
                <a:latin typeface="Franklin Gothic Book" panose="020B0503020102020204" pitchFamily="34" charset="0"/>
              </a:rPr>
              <a:t>Выполнение заданий осуществляется с помощью выкладывания двусторонних карточек</a:t>
            </a:r>
            <a:endParaRPr lang="en-US" sz="2300" dirty="0">
              <a:solidFill>
                <a:srgbClr val="FFFFFF"/>
              </a:solidFill>
              <a:latin typeface="Franklin Gothic Book" panose="020B0503020102020204"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AD4D8"/>
        </a:solidFill>
        <a:effectLst/>
      </p:bgPr>
    </p:bg>
    <p:spTree>
      <p:nvGrpSpPr>
        <p:cNvPr id="1" name=""/>
        <p:cNvGrpSpPr/>
        <p:nvPr/>
      </p:nvGrpSpPr>
      <p:grpSpPr>
        <a:xfrm>
          <a:off x="0" y="0"/>
          <a:ext cx="0" cy="0"/>
          <a:chOff x="0" y="0"/>
          <a:chExt cx="0" cy="0"/>
        </a:xfrm>
      </p:grpSpPr>
      <p:grpSp>
        <p:nvGrpSpPr>
          <p:cNvPr id="2" name="Group 2"/>
          <p:cNvGrpSpPr/>
          <p:nvPr/>
        </p:nvGrpSpPr>
        <p:grpSpPr>
          <a:xfrm>
            <a:off x="1800095" y="185329"/>
            <a:ext cx="15194201" cy="762753"/>
            <a:chOff x="0" y="0"/>
            <a:chExt cx="20258935" cy="1017004"/>
          </a:xfrm>
        </p:grpSpPr>
        <p:pic>
          <p:nvPicPr>
            <p:cNvPr id="3" name="Picture 3"/>
            <p:cNvPicPr>
              <a:picLocks noChangeAspect="1"/>
            </p:cNvPicPr>
            <p:nvPr/>
          </p:nvPicPr>
          <p:blipFill>
            <a:blip r:embed="rId2"/>
            <a:srcRect/>
            <a:stretch>
              <a:fillRect/>
            </a:stretch>
          </p:blipFill>
          <p:spPr>
            <a:xfrm>
              <a:off x="0" y="95208"/>
              <a:ext cx="20258935" cy="917524"/>
            </a:xfrm>
            <a:prstGeom prst="rect">
              <a:avLst/>
            </a:prstGeom>
          </p:spPr>
        </p:pic>
        <p:pic>
          <p:nvPicPr>
            <p:cNvPr id="4" name="Picture 4"/>
            <p:cNvPicPr>
              <a:picLocks noChangeAspect="1"/>
            </p:cNvPicPr>
            <p:nvPr/>
          </p:nvPicPr>
          <p:blipFill>
            <a:blip r:embed="rId3"/>
            <a:srcRect/>
            <a:stretch>
              <a:fillRect/>
            </a:stretch>
          </p:blipFill>
          <p:spPr>
            <a:xfrm>
              <a:off x="63473" y="0"/>
              <a:ext cx="985269" cy="985269"/>
            </a:xfrm>
            <a:prstGeom prst="rect">
              <a:avLst/>
            </a:prstGeom>
          </p:spPr>
        </p:pic>
        <p:pic>
          <p:nvPicPr>
            <p:cNvPr id="5" name="Picture 5"/>
            <p:cNvPicPr>
              <a:picLocks noChangeAspect="1"/>
            </p:cNvPicPr>
            <p:nvPr/>
          </p:nvPicPr>
          <p:blipFill>
            <a:blip r:embed="rId3"/>
            <a:srcRect/>
            <a:stretch>
              <a:fillRect/>
            </a:stretch>
          </p:blipFill>
          <p:spPr>
            <a:xfrm>
              <a:off x="4950787" y="0"/>
              <a:ext cx="985269" cy="985269"/>
            </a:xfrm>
            <a:prstGeom prst="rect">
              <a:avLst/>
            </a:prstGeom>
          </p:spPr>
        </p:pic>
        <p:pic>
          <p:nvPicPr>
            <p:cNvPr id="6" name="Picture 6"/>
            <p:cNvPicPr>
              <a:picLocks noChangeAspect="1"/>
            </p:cNvPicPr>
            <p:nvPr/>
          </p:nvPicPr>
          <p:blipFill>
            <a:blip r:embed="rId3"/>
            <a:srcRect/>
            <a:stretch>
              <a:fillRect/>
            </a:stretch>
          </p:blipFill>
          <p:spPr>
            <a:xfrm>
              <a:off x="14535000" y="0"/>
              <a:ext cx="985269" cy="985269"/>
            </a:xfrm>
            <a:prstGeom prst="rect">
              <a:avLst/>
            </a:prstGeom>
          </p:spPr>
        </p:pic>
        <p:pic>
          <p:nvPicPr>
            <p:cNvPr id="7" name="Picture 7"/>
            <p:cNvPicPr>
              <a:picLocks noChangeAspect="1"/>
            </p:cNvPicPr>
            <p:nvPr/>
          </p:nvPicPr>
          <p:blipFill>
            <a:blip r:embed="rId3"/>
            <a:srcRect/>
            <a:stretch>
              <a:fillRect/>
            </a:stretch>
          </p:blipFill>
          <p:spPr>
            <a:xfrm>
              <a:off x="9636833" y="0"/>
              <a:ext cx="985269" cy="985269"/>
            </a:xfrm>
            <a:prstGeom prst="rect">
              <a:avLst/>
            </a:prstGeom>
          </p:spPr>
        </p:pic>
        <p:pic>
          <p:nvPicPr>
            <p:cNvPr id="8" name="Picture 8"/>
            <p:cNvPicPr>
              <a:picLocks noChangeAspect="1"/>
            </p:cNvPicPr>
            <p:nvPr/>
          </p:nvPicPr>
          <p:blipFill>
            <a:blip r:embed="rId3"/>
            <a:srcRect/>
            <a:stretch>
              <a:fillRect/>
            </a:stretch>
          </p:blipFill>
          <p:spPr>
            <a:xfrm>
              <a:off x="19241930" y="31735"/>
              <a:ext cx="985269" cy="985269"/>
            </a:xfrm>
            <a:prstGeom prst="rect">
              <a:avLst/>
            </a:prstGeom>
          </p:spPr>
        </p:pic>
      </p:grpSp>
      <p:pic>
        <p:nvPicPr>
          <p:cNvPr id="9" name="Picture 9"/>
          <p:cNvPicPr>
            <a:picLocks noChangeAspect="1"/>
          </p:cNvPicPr>
          <p:nvPr/>
        </p:nvPicPr>
        <p:blipFill>
          <a:blip r:embed="rId4"/>
          <a:srcRect t="35952" r="40982"/>
          <a:stretch>
            <a:fillRect/>
          </a:stretch>
        </p:blipFill>
        <p:spPr>
          <a:xfrm rot="-10800000">
            <a:off x="898319" y="5592352"/>
            <a:ext cx="2298884" cy="2957220"/>
          </a:xfrm>
          <a:prstGeom prst="rect">
            <a:avLst/>
          </a:prstGeom>
        </p:spPr>
      </p:pic>
      <p:pic>
        <p:nvPicPr>
          <p:cNvPr id="10" name="Picture 10"/>
          <p:cNvPicPr>
            <a:picLocks noChangeAspect="1"/>
          </p:cNvPicPr>
          <p:nvPr/>
        </p:nvPicPr>
        <p:blipFill>
          <a:blip r:embed="rId4"/>
          <a:srcRect t="35952" r="40982"/>
          <a:stretch>
            <a:fillRect/>
          </a:stretch>
        </p:blipFill>
        <p:spPr>
          <a:xfrm>
            <a:off x="15112717" y="1333500"/>
            <a:ext cx="2169778" cy="2791142"/>
          </a:xfrm>
          <a:prstGeom prst="rect">
            <a:avLst/>
          </a:prstGeom>
        </p:spPr>
      </p:pic>
      <p:sp>
        <p:nvSpPr>
          <p:cNvPr id="11" name="TextBox 11"/>
          <p:cNvSpPr txBox="1"/>
          <p:nvPr/>
        </p:nvSpPr>
        <p:spPr>
          <a:xfrm>
            <a:off x="4353329" y="8720328"/>
            <a:ext cx="9944357" cy="1077218"/>
          </a:xfrm>
          <a:prstGeom prst="rect">
            <a:avLst/>
          </a:prstGeom>
        </p:spPr>
        <p:txBody>
          <a:bodyPr lIns="0" tIns="0" rIns="0" bIns="0" rtlCol="0" anchor="t">
            <a:spAutoFit/>
          </a:bodyPr>
          <a:lstStyle/>
          <a:p>
            <a:pPr algn="ctr">
              <a:lnSpc>
                <a:spcPts val="8400"/>
              </a:lnSpc>
              <a:spcBef>
                <a:spcPct val="0"/>
              </a:spcBef>
            </a:pPr>
            <a:r>
              <a:rPr lang="ru-RU" sz="6000" dirty="0" smtClean="0">
                <a:solidFill>
                  <a:srgbClr val="FFFA89"/>
                </a:solidFill>
                <a:latin typeface="Franklin Gothic Book" panose="020B0503020102020204" pitchFamily="34" charset="0"/>
              </a:rPr>
              <a:t>Карты заданий</a:t>
            </a:r>
            <a:endParaRPr lang="en-US" sz="6000" dirty="0">
              <a:solidFill>
                <a:srgbClr val="FFFA89"/>
              </a:solidFill>
              <a:latin typeface="Franklin Gothic Book" panose="020B0503020102020204" pitchFamily="34" charset="0"/>
            </a:endParaRPr>
          </a:p>
        </p:txBody>
      </p:sp>
      <p:grpSp>
        <p:nvGrpSpPr>
          <p:cNvPr id="12" name="Group 12"/>
          <p:cNvGrpSpPr/>
          <p:nvPr/>
        </p:nvGrpSpPr>
        <p:grpSpPr>
          <a:xfrm>
            <a:off x="749021" y="2422539"/>
            <a:ext cx="2522662" cy="1542357"/>
            <a:chOff x="0" y="-57150"/>
            <a:chExt cx="3363549" cy="2056476"/>
          </a:xfrm>
        </p:grpSpPr>
        <p:sp>
          <p:nvSpPr>
            <p:cNvPr id="13" name="TextBox 13"/>
            <p:cNvSpPr txBox="1"/>
            <p:nvPr/>
          </p:nvSpPr>
          <p:spPr>
            <a:xfrm>
              <a:off x="0" y="-57150"/>
              <a:ext cx="3363549" cy="529376"/>
            </a:xfrm>
            <a:prstGeom prst="rect">
              <a:avLst/>
            </a:prstGeom>
          </p:spPr>
          <p:txBody>
            <a:bodyPr lIns="0" tIns="0" rIns="0" bIns="0" rtlCol="0" anchor="t">
              <a:spAutoFit/>
            </a:bodyPr>
            <a:lstStyle/>
            <a:p>
              <a:pPr algn="ctr">
                <a:lnSpc>
                  <a:spcPts val="3359"/>
                </a:lnSpc>
                <a:spcBef>
                  <a:spcPct val="0"/>
                </a:spcBef>
              </a:pPr>
              <a:endParaRPr lang="en-US" sz="2400" dirty="0">
                <a:solidFill>
                  <a:srgbClr val="FFFA89"/>
                </a:solidFill>
                <a:latin typeface="VDS Bold Bold"/>
              </a:endParaRPr>
            </a:p>
          </p:txBody>
        </p:sp>
        <p:sp>
          <p:nvSpPr>
            <p:cNvPr id="14" name="TextBox 14"/>
            <p:cNvSpPr txBox="1"/>
            <p:nvPr/>
          </p:nvSpPr>
          <p:spPr>
            <a:xfrm>
              <a:off x="0" y="1545698"/>
              <a:ext cx="3363549" cy="453628"/>
            </a:xfrm>
            <a:prstGeom prst="rect">
              <a:avLst/>
            </a:prstGeom>
          </p:spPr>
          <p:txBody>
            <a:bodyPr lIns="0" tIns="0" rIns="0" bIns="0" rtlCol="0" anchor="t">
              <a:spAutoFit/>
            </a:bodyPr>
            <a:lstStyle/>
            <a:p>
              <a:pPr algn="ctr">
                <a:lnSpc>
                  <a:spcPts val="2940"/>
                </a:lnSpc>
                <a:spcBef>
                  <a:spcPct val="0"/>
                </a:spcBef>
              </a:pPr>
              <a:endParaRPr lang="en-US" sz="2100" dirty="0">
                <a:solidFill>
                  <a:srgbClr val="FFFFFF"/>
                </a:solidFill>
                <a:latin typeface="Arimo"/>
              </a:endParaRPr>
            </a:p>
          </p:txBody>
        </p:sp>
      </p:grpSp>
      <p:grpSp>
        <p:nvGrpSpPr>
          <p:cNvPr id="15" name="Group 15"/>
          <p:cNvGrpSpPr/>
          <p:nvPr/>
        </p:nvGrpSpPr>
        <p:grpSpPr>
          <a:xfrm>
            <a:off x="4359425" y="2422539"/>
            <a:ext cx="2522662" cy="1542357"/>
            <a:chOff x="0" y="-57150"/>
            <a:chExt cx="3363549" cy="2056476"/>
          </a:xfrm>
        </p:grpSpPr>
        <p:sp>
          <p:nvSpPr>
            <p:cNvPr id="16" name="TextBox 16"/>
            <p:cNvSpPr txBox="1"/>
            <p:nvPr/>
          </p:nvSpPr>
          <p:spPr>
            <a:xfrm>
              <a:off x="0" y="-57150"/>
              <a:ext cx="3363549" cy="529376"/>
            </a:xfrm>
            <a:prstGeom prst="rect">
              <a:avLst/>
            </a:prstGeom>
          </p:spPr>
          <p:txBody>
            <a:bodyPr lIns="0" tIns="0" rIns="0" bIns="0" rtlCol="0" anchor="t">
              <a:spAutoFit/>
            </a:bodyPr>
            <a:lstStyle/>
            <a:p>
              <a:pPr algn="ctr">
                <a:lnSpc>
                  <a:spcPts val="3359"/>
                </a:lnSpc>
                <a:spcBef>
                  <a:spcPct val="0"/>
                </a:spcBef>
              </a:pPr>
              <a:endParaRPr lang="en-US" sz="2400" dirty="0">
                <a:solidFill>
                  <a:srgbClr val="FFFA89"/>
                </a:solidFill>
                <a:latin typeface="VDS Bold Bold"/>
              </a:endParaRPr>
            </a:p>
          </p:txBody>
        </p:sp>
        <p:sp>
          <p:nvSpPr>
            <p:cNvPr id="17" name="TextBox 17"/>
            <p:cNvSpPr txBox="1"/>
            <p:nvPr/>
          </p:nvSpPr>
          <p:spPr>
            <a:xfrm>
              <a:off x="0" y="1545698"/>
              <a:ext cx="3363549" cy="453628"/>
            </a:xfrm>
            <a:prstGeom prst="rect">
              <a:avLst/>
            </a:prstGeom>
          </p:spPr>
          <p:txBody>
            <a:bodyPr lIns="0" tIns="0" rIns="0" bIns="0" rtlCol="0" anchor="t">
              <a:spAutoFit/>
            </a:bodyPr>
            <a:lstStyle/>
            <a:p>
              <a:pPr algn="ctr">
                <a:lnSpc>
                  <a:spcPts val="2940"/>
                </a:lnSpc>
                <a:spcBef>
                  <a:spcPct val="0"/>
                </a:spcBef>
              </a:pPr>
              <a:endParaRPr lang="en-US" sz="2100" dirty="0">
                <a:solidFill>
                  <a:srgbClr val="FFFFFF"/>
                </a:solidFill>
                <a:latin typeface="Arimo"/>
              </a:endParaRPr>
            </a:p>
          </p:txBody>
        </p:sp>
      </p:grpSp>
      <p:grpSp>
        <p:nvGrpSpPr>
          <p:cNvPr id="18" name="Group 18"/>
          <p:cNvGrpSpPr/>
          <p:nvPr/>
        </p:nvGrpSpPr>
        <p:grpSpPr>
          <a:xfrm>
            <a:off x="7882669" y="2422539"/>
            <a:ext cx="2522662" cy="1542357"/>
            <a:chOff x="0" y="-57150"/>
            <a:chExt cx="3363549" cy="2056476"/>
          </a:xfrm>
        </p:grpSpPr>
        <p:sp>
          <p:nvSpPr>
            <p:cNvPr id="19" name="TextBox 19"/>
            <p:cNvSpPr txBox="1"/>
            <p:nvPr/>
          </p:nvSpPr>
          <p:spPr>
            <a:xfrm>
              <a:off x="0" y="-57150"/>
              <a:ext cx="3363549" cy="529376"/>
            </a:xfrm>
            <a:prstGeom prst="rect">
              <a:avLst/>
            </a:prstGeom>
          </p:spPr>
          <p:txBody>
            <a:bodyPr lIns="0" tIns="0" rIns="0" bIns="0" rtlCol="0" anchor="t">
              <a:spAutoFit/>
            </a:bodyPr>
            <a:lstStyle/>
            <a:p>
              <a:pPr algn="ctr">
                <a:lnSpc>
                  <a:spcPts val="3359"/>
                </a:lnSpc>
                <a:spcBef>
                  <a:spcPct val="0"/>
                </a:spcBef>
              </a:pPr>
              <a:endParaRPr lang="en-US" sz="2400" dirty="0">
                <a:solidFill>
                  <a:srgbClr val="FFFA89"/>
                </a:solidFill>
                <a:latin typeface="VDS Bold Bold"/>
              </a:endParaRPr>
            </a:p>
          </p:txBody>
        </p:sp>
        <p:sp>
          <p:nvSpPr>
            <p:cNvPr id="20" name="TextBox 20"/>
            <p:cNvSpPr txBox="1"/>
            <p:nvPr/>
          </p:nvSpPr>
          <p:spPr>
            <a:xfrm>
              <a:off x="0" y="1545698"/>
              <a:ext cx="3363549" cy="453628"/>
            </a:xfrm>
            <a:prstGeom prst="rect">
              <a:avLst/>
            </a:prstGeom>
          </p:spPr>
          <p:txBody>
            <a:bodyPr lIns="0" tIns="0" rIns="0" bIns="0" rtlCol="0" anchor="t">
              <a:spAutoFit/>
            </a:bodyPr>
            <a:lstStyle/>
            <a:p>
              <a:pPr algn="ctr">
                <a:lnSpc>
                  <a:spcPts val="2940"/>
                </a:lnSpc>
                <a:spcBef>
                  <a:spcPct val="0"/>
                </a:spcBef>
              </a:pPr>
              <a:endParaRPr lang="en-US" sz="2100" dirty="0">
                <a:solidFill>
                  <a:srgbClr val="FFFFFF"/>
                </a:solidFill>
                <a:latin typeface="Arimo"/>
              </a:endParaRPr>
            </a:p>
          </p:txBody>
        </p:sp>
      </p:grpSp>
      <p:grpSp>
        <p:nvGrpSpPr>
          <p:cNvPr id="21" name="Group 21"/>
          <p:cNvGrpSpPr/>
          <p:nvPr/>
        </p:nvGrpSpPr>
        <p:grpSpPr>
          <a:xfrm>
            <a:off x="11593517" y="2422539"/>
            <a:ext cx="2522662" cy="1542357"/>
            <a:chOff x="0" y="-57150"/>
            <a:chExt cx="3363549" cy="2056476"/>
          </a:xfrm>
        </p:grpSpPr>
        <p:sp>
          <p:nvSpPr>
            <p:cNvPr id="22" name="TextBox 22"/>
            <p:cNvSpPr txBox="1"/>
            <p:nvPr/>
          </p:nvSpPr>
          <p:spPr>
            <a:xfrm>
              <a:off x="0" y="-57150"/>
              <a:ext cx="3363549" cy="529376"/>
            </a:xfrm>
            <a:prstGeom prst="rect">
              <a:avLst/>
            </a:prstGeom>
          </p:spPr>
          <p:txBody>
            <a:bodyPr lIns="0" tIns="0" rIns="0" bIns="0" rtlCol="0" anchor="t">
              <a:spAutoFit/>
            </a:bodyPr>
            <a:lstStyle/>
            <a:p>
              <a:pPr algn="ctr">
                <a:lnSpc>
                  <a:spcPts val="3359"/>
                </a:lnSpc>
                <a:spcBef>
                  <a:spcPct val="0"/>
                </a:spcBef>
              </a:pPr>
              <a:endParaRPr lang="en-US" sz="2400" dirty="0">
                <a:solidFill>
                  <a:srgbClr val="FFFA89"/>
                </a:solidFill>
                <a:latin typeface="VDS Bold Bold"/>
              </a:endParaRPr>
            </a:p>
          </p:txBody>
        </p:sp>
        <p:sp>
          <p:nvSpPr>
            <p:cNvPr id="23" name="TextBox 23"/>
            <p:cNvSpPr txBox="1"/>
            <p:nvPr/>
          </p:nvSpPr>
          <p:spPr>
            <a:xfrm>
              <a:off x="0" y="1545698"/>
              <a:ext cx="3363549" cy="453628"/>
            </a:xfrm>
            <a:prstGeom prst="rect">
              <a:avLst/>
            </a:prstGeom>
          </p:spPr>
          <p:txBody>
            <a:bodyPr lIns="0" tIns="0" rIns="0" bIns="0" rtlCol="0" anchor="t">
              <a:spAutoFit/>
            </a:bodyPr>
            <a:lstStyle/>
            <a:p>
              <a:pPr algn="ctr">
                <a:lnSpc>
                  <a:spcPts val="2940"/>
                </a:lnSpc>
                <a:spcBef>
                  <a:spcPct val="0"/>
                </a:spcBef>
              </a:pPr>
              <a:endParaRPr lang="en-US" sz="2100" dirty="0">
                <a:solidFill>
                  <a:srgbClr val="FFFFFF"/>
                </a:solidFill>
                <a:latin typeface="Arimo"/>
              </a:endParaRPr>
            </a:p>
          </p:txBody>
        </p:sp>
      </p:grpSp>
      <p:grpSp>
        <p:nvGrpSpPr>
          <p:cNvPr id="24" name="Group 24"/>
          <p:cNvGrpSpPr/>
          <p:nvPr/>
        </p:nvGrpSpPr>
        <p:grpSpPr>
          <a:xfrm>
            <a:off x="15051368" y="2422538"/>
            <a:ext cx="2522662" cy="1555451"/>
            <a:chOff x="0" y="-57151"/>
            <a:chExt cx="3363549" cy="2073934"/>
          </a:xfrm>
        </p:grpSpPr>
        <p:sp>
          <p:nvSpPr>
            <p:cNvPr id="25" name="TextBox 25"/>
            <p:cNvSpPr txBox="1"/>
            <p:nvPr/>
          </p:nvSpPr>
          <p:spPr>
            <a:xfrm>
              <a:off x="0" y="-57151"/>
              <a:ext cx="3363549" cy="529376"/>
            </a:xfrm>
            <a:prstGeom prst="rect">
              <a:avLst/>
            </a:prstGeom>
          </p:spPr>
          <p:txBody>
            <a:bodyPr lIns="0" tIns="0" rIns="0" bIns="0" rtlCol="0" anchor="t">
              <a:spAutoFit/>
            </a:bodyPr>
            <a:lstStyle/>
            <a:p>
              <a:pPr algn="ctr">
                <a:lnSpc>
                  <a:spcPts val="3359"/>
                </a:lnSpc>
                <a:spcBef>
                  <a:spcPct val="0"/>
                </a:spcBef>
              </a:pPr>
              <a:endParaRPr lang="en-US" sz="2400" dirty="0">
                <a:solidFill>
                  <a:srgbClr val="FFFA89"/>
                </a:solidFill>
                <a:latin typeface="VDS Bold Bold"/>
              </a:endParaRPr>
            </a:p>
          </p:txBody>
        </p:sp>
        <p:sp>
          <p:nvSpPr>
            <p:cNvPr id="26" name="TextBox 26"/>
            <p:cNvSpPr txBox="1"/>
            <p:nvPr/>
          </p:nvSpPr>
          <p:spPr>
            <a:xfrm>
              <a:off x="0" y="1545699"/>
              <a:ext cx="3363549" cy="471084"/>
            </a:xfrm>
            <a:prstGeom prst="rect">
              <a:avLst/>
            </a:prstGeom>
          </p:spPr>
          <p:txBody>
            <a:bodyPr lIns="0" tIns="0" rIns="0" bIns="0" rtlCol="0" anchor="t">
              <a:spAutoFit/>
            </a:bodyPr>
            <a:lstStyle/>
            <a:p>
              <a:pPr algn="ctr">
                <a:lnSpc>
                  <a:spcPts val="2940"/>
                </a:lnSpc>
                <a:spcBef>
                  <a:spcPct val="0"/>
                </a:spcBef>
              </a:pPr>
              <a:endParaRPr lang="en-US" sz="2100" dirty="0">
                <a:solidFill>
                  <a:srgbClr val="FFFFFF"/>
                </a:solidFill>
                <a:latin typeface="Arimo"/>
              </a:endParaRPr>
            </a:p>
          </p:txBody>
        </p:sp>
      </p:grpSp>
      <p:pic>
        <p:nvPicPr>
          <p:cNvPr id="3074" name="Picture 2" descr="C:\Users\КиСЯ\Desktop\колодез\Ax5o_tcoUO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9039" y="1333500"/>
            <a:ext cx="11933678" cy="72160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AD4D8"/>
        </a:solidFill>
        <a:effectLst/>
      </p:bgPr>
    </p:bg>
    <p:spTree>
      <p:nvGrpSpPr>
        <p:cNvPr id="1" name=""/>
        <p:cNvGrpSpPr/>
        <p:nvPr/>
      </p:nvGrpSpPr>
      <p:grpSpPr>
        <a:xfrm>
          <a:off x="0" y="0"/>
          <a:ext cx="0" cy="0"/>
          <a:chOff x="0" y="0"/>
          <a:chExt cx="0" cy="0"/>
        </a:xfrm>
      </p:grpSpPr>
      <p:grpSp>
        <p:nvGrpSpPr>
          <p:cNvPr id="2" name="Group 2"/>
          <p:cNvGrpSpPr/>
          <p:nvPr/>
        </p:nvGrpSpPr>
        <p:grpSpPr>
          <a:xfrm>
            <a:off x="1800095" y="185329"/>
            <a:ext cx="15194201" cy="762753"/>
            <a:chOff x="0" y="0"/>
            <a:chExt cx="20258935" cy="1017004"/>
          </a:xfrm>
        </p:grpSpPr>
        <p:pic>
          <p:nvPicPr>
            <p:cNvPr id="3" name="Picture 3"/>
            <p:cNvPicPr>
              <a:picLocks noChangeAspect="1"/>
            </p:cNvPicPr>
            <p:nvPr/>
          </p:nvPicPr>
          <p:blipFill>
            <a:blip r:embed="rId2"/>
            <a:srcRect/>
            <a:stretch>
              <a:fillRect/>
            </a:stretch>
          </p:blipFill>
          <p:spPr>
            <a:xfrm>
              <a:off x="0" y="95208"/>
              <a:ext cx="20258935" cy="917524"/>
            </a:xfrm>
            <a:prstGeom prst="rect">
              <a:avLst/>
            </a:prstGeom>
          </p:spPr>
        </p:pic>
        <p:pic>
          <p:nvPicPr>
            <p:cNvPr id="4" name="Picture 4"/>
            <p:cNvPicPr>
              <a:picLocks noChangeAspect="1"/>
            </p:cNvPicPr>
            <p:nvPr/>
          </p:nvPicPr>
          <p:blipFill>
            <a:blip r:embed="rId3"/>
            <a:srcRect/>
            <a:stretch>
              <a:fillRect/>
            </a:stretch>
          </p:blipFill>
          <p:spPr>
            <a:xfrm>
              <a:off x="63473" y="0"/>
              <a:ext cx="985269" cy="985269"/>
            </a:xfrm>
            <a:prstGeom prst="rect">
              <a:avLst/>
            </a:prstGeom>
          </p:spPr>
        </p:pic>
        <p:pic>
          <p:nvPicPr>
            <p:cNvPr id="5" name="Picture 5"/>
            <p:cNvPicPr>
              <a:picLocks noChangeAspect="1"/>
            </p:cNvPicPr>
            <p:nvPr/>
          </p:nvPicPr>
          <p:blipFill>
            <a:blip r:embed="rId3"/>
            <a:srcRect/>
            <a:stretch>
              <a:fillRect/>
            </a:stretch>
          </p:blipFill>
          <p:spPr>
            <a:xfrm>
              <a:off x="4950787" y="0"/>
              <a:ext cx="985269" cy="985269"/>
            </a:xfrm>
            <a:prstGeom prst="rect">
              <a:avLst/>
            </a:prstGeom>
          </p:spPr>
        </p:pic>
        <p:pic>
          <p:nvPicPr>
            <p:cNvPr id="6" name="Picture 6"/>
            <p:cNvPicPr>
              <a:picLocks noChangeAspect="1"/>
            </p:cNvPicPr>
            <p:nvPr/>
          </p:nvPicPr>
          <p:blipFill>
            <a:blip r:embed="rId3"/>
            <a:srcRect/>
            <a:stretch>
              <a:fillRect/>
            </a:stretch>
          </p:blipFill>
          <p:spPr>
            <a:xfrm>
              <a:off x="14535000" y="0"/>
              <a:ext cx="985269" cy="985269"/>
            </a:xfrm>
            <a:prstGeom prst="rect">
              <a:avLst/>
            </a:prstGeom>
          </p:spPr>
        </p:pic>
        <p:pic>
          <p:nvPicPr>
            <p:cNvPr id="7" name="Picture 7"/>
            <p:cNvPicPr>
              <a:picLocks noChangeAspect="1"/>
            </p:cNvPicPr>
            <p:nvPr/>
          </p:nvPicPr>
          <p:blipFill>
            <a:blip r:embed="rId3"/>
            <a:srcRect/>
            <a:stretch>
              <a:fillRect/>
            </a:stretch>
          </p:blipFill>
          <p:spPr>
            <a:xfrm>
              <a:off x="9636833" y="0"/>
              <a:ext cx="985269" cy="985269"/>
            </a:xfrm>
            <a:prstGeom prst="rect">
              <a:avLst/>
            </a:prstGeom>
          </p:spPr>
        </p:pic>
        <p:pic>
          <p:nvPicPr>
            <p:cNvPr id="8" name="Picture 8"/>
            <p:cNvPicPr>
              <a:picLocks noChangeAspect="1"/>
            </p:cNvPicPr>
            <p:nvPr/>
          </p:nvPicPr>
          <p:blipFill>
            <a:blip r:embed="rId3"/>
            <a:srcRect/>
            <a:stretch>
              <a:fillRect/>
            </a:stretch>
          </p:blipFill>
          <p:spPr>
            <a:xfrm>
              <a:off x="19241930" y="31735"/>
              <a:ext cx="985269" cy="985269"/>
            </a:xfrm>
            <a:prstGeom prst="rect">
              <a:avLst/>
            </a:prstGeom>
          </p:spPr>
        </p:pic>
      </p:grpSp>
      <p:pic>
        <p:nvPicPr>
          <p:cNvPr id="9" name="Picture 9"/>
          <p:cNvPicPr>
            <a:picLocks noChangeAspect="1"/>
          </p:cNvPicPr>
          <p:nvPr/>
        </p:nvPicPr>
        <p:blipFill>
          <a:blip r:embed="rId4"/>
          <a:srcRect t="35952" r="40982"/>
          <a:stretch>
            <a:fillRect/>
          </a:stretch>
        </p:blipFill>
        <p:spPr>
          <a:xfrm rot="-10800000">
            <a:off x="898319" y="5592352"/>
            <a:ext cx="2298884" cy="2957220"/>
          </a:xfrm>
          <a:prstGeom prst="rect">
            <a:avLst/>
          </a:prstGeom>
        </p:spPr>
      </p:pic>
      <p:pic>
        <p:nvPicPr>
          <p:cNvPr id="10" name="Picture 10"/>
          <p:cNvPicPr>
            <a:picLocks noChangeAspect="1"/>
          </p:cNvPicPr>
          <p:nvPr/>
        </p:nvPicPr>
        <p:blipFill>
          <a:blip r:embed="rId4"/>
          <a:srcRect t="35952" r="40982"/>
          <a:stretch>
            <a:fillRect/>
          </a:stretch>
        </p:blipFill>
        <p:spPr>
          <a:xfrm>
            <a:off x="15112717" y="1333500"/>
            <a:ext cx="2169778" cy="2791142"/>
          </a:xfrm>
          <a:prstGeom prst="rect">
            <a:avLst/>
          </a:prstGeom>
        </p:spPr>
      </p:pic>
      <p:sp>
        <p:nvSpPr>
          <p:cNvPr id="11" name="TextBox 11"/>
          <p:cNvSpPr txBox="1"/>
          <p:nvPr/>
        </p:nvSpPr>
        <p:spPr>
          <a:xfrm>
            <a:off x="4353329" y="8720328"/>
            <a:ext cx="9944357" cy="1077218"/>
          </a:xfrm>
          <a:prstGeom prst="rect">
            <a:avLst/>
          </a:prstGeom>
        </p:spPr>
        <p:txBody>
          <a:bodyPr lIns="0" tIns="0" rIns="0" bIns="0" rtlCol="0" anchor="t">
            <a:spAutoFit/>
          </a:bodyPr>
          <a:lstStyle/>
          <a:p>
            <a:pPr algn="ctr">
              <a:lnSpc>
                <a:spcPts val="8400"/>
              </a:lnSpc>
              <a:spcBef>
                <a:spcPct val="0"/>
              </a:spcBef>
            </a:pPr>
            <a:r>
              <a:rPr lang="ru-RU" sz="6000" dirty="0" smtClean="0">
                <a:solidFill>
                  <a:srgbClr val="FFFA89"/>
                </a:solidFill>
                <a:latin typeface="Franklin Gothic Book" panose="020B0503020102020204" pitchFamily="34" charset="0"/>
              </a:rPr>
              <a:t>Карты дизайна</a:t>
            </a:r>
            <a:endParaRPr lang="en-US" sz="6000" dirty="0">
              <a:solidFill>
                <a:srgbClr val="FFFA89"/>
              </a:solidFill>
              <a:latin typeface="Franklin Gothic Book" panose="020B0503020102020204" pitchFamily="34" charset="0"/>
            </a:endParaRPr>
          </a:p>
        </p:txBody>
      </p:sp>
      <p:grpSp>
        <p:nvGrpSpPr>
          <p:cNvPr id="12" name="Group 12"/>
          <p:cNvGrpSpPr/>
          <p:nvPr/>
        </p:nvGrpSpPr>
        <p:grpSpPr>
          <a:xfrm>
            <a:off x="749021" y="2422539"/>
            <a:ext cx="2522662" cy="1542357"/>
            <a:chOff x="0" y="-57150"/>
            <a:chExt cx="3363549" cy="2056476"/>
          </a:xfrm>
        </p:grpSpPr>
        <p:sp>
          <p:nvSpPr>
            <p:cNvPr id="13" name="TextBox 13"/>
            <p:cNvSpPr txBox="1"/>
            <p:nvPr/>
          </p:nvSpPr>
          <p:spPr>
            <a:xfrm>
              <a:off x="0" y="-57150"/>
              <a:ext cx="3363549" cy="529376"/>
            </a:xfrm>
            <a:prstGeom prst="rect">
              <a:avLst/>
            </a:prstGeom>
          </p:spPr>
          <p:txBody>
            <a:bodyPr lIns="0" tIns="0" rIns="0" bIns="0" rtlCol="0" anchor="t">
              <a:spAutoFit/>
            </a:bodyPr>
            <a:lstStyle/>
            <a:p>
              <a:pPr algn="ctr">
                <a:lnSpc>
                  <a:spcPts val="3359"/>
                </a:lnSpc>
                <a:spcBef>
                  <a:spcPct val="0"/>
                </a:spcBef>
              </a:pPr>
              <a:endParaRPr lang="en-US" sz="2400" dirty="0">
                <a:solidFill>
                  <a:srgbClr val="FFFA89"/>
                </a:solidFill>
                <a:latin typeface="VDS Bold Bold"/>
              </a:endParaRPr>
            </a:p>
          </p:txBody>
        </p:sp>
        <p:sp>
          <p:nvSpPr>
            <p:cNvPr id="14" name="TextBox 14"/>
            <p:cNvSpPr txBox="1"/>
            <p:nvPr/>
          </p:nvSpPr>
          <p:spPr>
            <a:xfrm>
              <a:off x="0" y="1545698"/>
              <a:ext cx="3363549" cy="453628"/>
            </a:xfrm>
            <a:prstGeom prst="rect">
              <a:avLst/>
            </a:prstGeom>
          </p:spPr>
          <p:txBody>
            <a:bodyPr lIns="0" tIns="0" rIns="0" bIns="0" rtlCol="0" anchor="t">
              <a:spAutoFit/>
            </a:bodyPr>
            <a:lstStyle/>
            <a:p>
              <a:pPr algn="ctr">
                <a:lnSpc>
                  <a:spcPts val="2940"/>
                </a:lnSpc>
                <a:spcBef>
                  <a:spcPct val="0"/>
                </a:spcBef>
              </a:pPr>
              <a:endParaRPr lang="en-US" sz="2100" dirty="0">
                <a:solidFill>
                  <a:srgbClr val="FFFFFF"/>
                </a:solidFill>
                <a:latin typeface="Arimo"/>
              </a:endParaRPr>
            </a:p>
          </p:txBody>
        </p:sp>
      </p:grpSp>
      <p:grpSp>
        <p:nvGrpSpPr>
          <p:cNvPr id="15" name="Group 15"/>
          <p:cNvGrpSpPr/>
          <p:nvPr/>
        </p:nvGrpSpPr>
        <p:grpSpPr>
          <a:xfrm>
            <a:off x="4359425" y="2422539"/>
            <a:ext cx="2522662" cy="1542357"/>
            <a:chOff x="0" y="-57150"/>
            <a:chExt cx="3363549" cy="2056476"/>
          </a:xfrm>
        </p:grpSpPr>
        <p:sp>
          <p:nvSpPr>
            <p:cNvPr id="16" name="TextBox 16"/>
            <p:cNvSpPr txBox="1"/>
            <p:nvPr/>
          </p:nvSpPr>
          <p:spPr>
            <a:xfrm>
              <a:off x="0" y="-57150"/>
              <a:ext cx="3363549" cy="529376"/>
            </a:xfrm>
            <a:prstGeom prst="rect">
              <a:avLst/>
            </a:prstGeom>
          </p:spPr>
          <p:txBody>
            <a:bodyPr lIns="0" tIns="0" rIns="0" bIns="0" rtlCol="0" anchor="t">
              <a:spAutoFit/>
            </a:bodyPr>
            <a:lstStyle/>
            <a:p>
              <a:pPr algn="ctr">
                <a:lnSpc>
                  <a:spcPts val="3359"/>
                </a:lnSpc>
                <a:spcBef>
                  <a:spcPct val="0"/>
                </a:spcBef>
              </a:pPr>
              <a:endParaRPr lang="en-US" sz="2400" dirty="0">
                <a:solidFill>
                  <a:srgbClr val="FFFA89"/>
                </a:solidFill>
                <a:latin typeface="VDS Bold Bold"/>
              </a:endParaRPr>
            </a:p>
          </p:txBody>
        </p:sp>
        <p:sp>
          <p:nvSpPr>
            <p:cNvPr id="17" name="TextBox 17"/>
            <p:cNvSpPr txBox="1"/>
            <p:nvPr/>
          </p:nvSpPr>
          <p:spPr>
            <a:xfrm>
              <a:off x="0" y="1545698"/>
              <a:ext cx="3363549" cy="453628"/>
            </a:xfrm>
            <a:prstGeom prst="rect">
              <a:avLst/>
            </a:prstGeom>
          </p:spPr>
          <p:txBody>
            <a:bodyPr lIns="0" tIns="0" rIns="0" bIns="0" rtlCol="0" anchor="t">
              <a:spAutoFit/>
            </a:bodyPr>
            <a:lstStyle/>
            <a:p>
              <a:pPr algn="ctr">
                <a:lnSpc>
                  <a:spcPts val="2940"/>
                </a:lnSpc>
                <a:spcBef>
                  <a:spcPct val="0"/>
                </a:spcBef>
              </a:pPr>
              <a:endParaRPr lang="en-US" sz="2100" dirty="0">
                <a:solidFill>
                  <a:srgbClr val="FFFFFF"/>
                </a:solidFill>
                <a:latin typeface="Arimo"/>
              </a:endParaRPr>
            </a:p>
          </p:txBody>
        </p:sp>
      </p:grpSp>
      <p:grpSp>
        <p:nvGrpSpPr>
          <p:cNvPr id="18" name="Group 18"/>
          <p:cNvGrpSpPr/>
          <p:nvPr/>
        </p:nvGrpSpPr>
        <p:grpSpPr>
          <a:xfrm>
            <a:off x="7882669" y="2422539"/>
            <a:ext cx="2522662" cy="1542357"/>
            <a:chOff x="0" y="-57150"/>
            <a:chExt cx="3363549" cy="2056476"/>
          </a:xfrm>
        </p:grpSpPr>
        <p:sp>
          <p:nvSpPr>
            <p:cNvPr id="19" name="TextBox 19"/>
            <p:cNvSpPr txBox="1"/>
            <p:nvPr/>
          </p:nvSpPr>
          <p:spPr>
            <a:xfrm>
              <a:off x="0" y="-57150"/>
              <a:ext cx="3363549" cy="529376"/>
            </a:xfrm>
            <a:prstGeom prst="rect">
              <a:avLst/>
            </a:prstGeom>
          </p:spPr>
          <p:txBody>
            <a:bodyPr lIns="0" tIns="0" rIns="0" bIns="0" rtlCol="0" anchor="t">
              <a:spAutoFit/>
            </a:bodyPr>
            <a:lstStyle/>
            <a:p>
              <a:pPr algn="ctr">
                <a:lnSpc>
                  <a:spcPts val="3359"/>
                </a:lnSpc>
                <a:spcBef>
                  <a:spcPct val="0"/>
                </a:spcBef>
              </a:pPr>
              <a:endParaRPr lang="en-US" sz="2400" dirty="0">
                <a:solidFill>
                  <a:srgbClr val="FFFA89"/>
                </a:solidFill>
                <a:latin typeface="VDS Bold Bold"/>
              </a:endParaRPr>
            </a:p>
          </p:txBody>
        </p:sp>
        <p:sp>
          <p:nvSpPr>
            <p:cNvPr id="20" name="TextBox 20"/>
            <p:cNvSpPr txBox="1"/>
            <p:nvPr/>
          </p:nvSpPr>
          <p:spPr>
            <a:xfrm>
              <a:off x="0" y="1545698"/>
              <a:ext cx="3363549" cy="453628"/>
            </a:xfrm>
            <a:prstGeom prst="rect">
              <a:avLst/>
            </a:prstGeom>
          </p:spPr>
          <p:txBody>
            <a:bodyPr lIns="0" tIns="0" rIns="0" bIns="0" rtlCol="0" anchor="t">
              <a:spAutoFit/>
            </a:bodyPr>
            <a:lstStyle/>
            <a:p>
              <a:pPr algn="ctr">
                <a:lnSpc>
                  <a:spcPts val="2940"/>
                </a:lnSpc>
                <a:spcBef>
                  <a:spcPct val="0"/>
                </a:spcBef>
              </a:pPr>
              <a:endParaRPr lang="en-US" sz="2100" dirty="0">
                <a:solidFill>
                  <a:srgbClr val="FFFFFF"/>
                </a:solidFill>
                <a:latin typeface="Arimo"/>
              </a:endParaRPr>
            </a:p>
          </p:txBody>
        </p:sp>
      </p:grpSp>
      <p:grpSp>
        <p:nvGrpSpPr>
          <p:cNvPr id="21" name="Group 21"/>
          <p:cNvGrpSpPr/>
          <p:nvPr/>
        </p:nvGrpSpPr>
        <p:grpSpPr>
          <a:xfrm>
            <a:off x="11593517" y="2422539"/>
            <a:ext cx="2522662" cy="1542357"/>
            <a:chOff x="0" y="-57150"/>
            <a:chExt cx="3363549" cy="2056476"/>
          </a:xfrm>
        </p:grpSpPr>
        <p:sp>
          <p:nvSpPr>
            <p:cNvPr id="22" name="TextBox 22"/>
            <p:cNvSpPr txBox="1"/>
            <p:nvPr/>
          </p:nvSpPr>
          <p:spPr>
            <a:xfrm>
              <a:off x="0" y="-57150"/>
              <a:ext cx="3363549" cy="529376"/>
            </a:xfrm>
            <a:prstGeom prst="rect">
              <a:avLst/>
            </a:prstGeom>
          </p:spPr>
          <p:txBody>
            <a:bodyPr lIns="0" tIns="0" rIns="0" bIns="0" rtlCol="0" anchor="t">
              <a:spAutoFit/>
            </a:bodyPr>
            <a:lstStyle/>
            <a:p>
              <a:pPr algn="ctr">
                <a:lnSpc>
                  <a:spcPts val="3359"/>
                </a:lnSpc>
                <a:spcBef>
                  <a:spcPct val="0"/>
                </a:spcBef>
              </a:pPr>
              <a:endParaRPr lang="en-US" sz="2400" dirty="0">
                <a:solidFill>
                  <a:srgbClr val="FFFA89"/>
                </a:solidFill>
                <a:latin typeface="VDS Bold Bold"/>
              </a:endParaRPr>
            </a:p>
          </p:txBody>
        </p:sp>
        <p:sp>
          <p:nvSpPr>
            <p:cNvPr id="23" name="TextBox 23"/>
            <p:cNvSpPr txBox="1"/>
            <p:nvPr/>
          </p:nvSpPr>
          <p:spPr>
            <a:xfrm>
              <a:off x="0" y="1545698"/>
              <a:ext cx="3363549" cy="453628"/>
            </a:xfrm>
            <a:prstGeom prst="rect">
              <a:avLst/>
            </a:prstGeom>
          </p:spPr>
          <p:txBody>
            <a:bodyPr lIns="0" tIns="0" rIns="0" bIns="0" rtlCol="0" anchor="t">
              <a:spAutoFit/>
            </a:bodyPr>
            <a:lstStyle/>
            <a:p>
              <a:pPr algn="ctr">
                <a:lnSpc>
                  <a:spcPts val="2940"/>
                </a:lnSpc>
                <a:spcBef>
                  <a:spcPct val="0"/>
                </a:spcBef>
              </a:pPr>
              <a:endParaRPr lang="en-US" sz="2100" dirty="0">
                <a:solidFill>
                  <a:srgbClr val="FFFFFF"/>
                </a:solidFill>
                <a:latin typeface="Arimo"/>
              </a:endParaRPr>
            </a:p>
          </p:txBody>
        </p:sp>
      </p:grpSp>
      <p:grpSp>
        <p:nvGrpSpPr>
          <p:cNvPr id="24" name="Group 24"/>
          <p:cNvGrpSpPr/>
          <p:nvPr/>
        </p:nvGrpSpPr>
        <p:grpSpPr>
          <a:xfrm>
            <a:off x="15051368" y="2422538"/>
            <a:ext cx="2522662" cy="1555451"/>
            <a:chOff x="0" y="-57151"/>
            <a:chExt cx="3363549" cy="2073934"/>
          </a:xfrm>
        </p:grpSpPr>
        <p:sp>
          <p:nvSpPr>
            <p:cNvPr id="25" name="TextBox 25"/>
            <p:cNvSpPr txBox="1"/>
            <p:nvPr/>
          </p:nvSpPr>
          <p:spPr>
            <a:xfrm>
              <a:off x="0" y="-57151"/>
              <a:ext cx="3363549" cy="529376"/>
            </a:xfrm>
            <a:prstGeom prst="rect">
              <a:avLst/>
            </a:prstGeom>
          </p:spPr>
          <p:txBody>
            <a:bodyPr lIns="0" tIns="0" rIns="0" bIns="0" rtlCol="0" anchor="t">
              <a:spAutoFit/>
            </a:bodyPr>
            <a:lstStyle/>
            <a:p>
              <a:pPr algn="ctr">
                <a:lnSpc>
                  <a:spcPts val="3359"/>
                </a:lnSpc>
                <a:spcBef>
                  <a:spcPct val="0"/>
                </a:spcBef>
              </a:pPr>
              <a:endParaRPr lang="en-US" sz="2400" dirty="0">
                <a:solidFill>
                  <a:srgbClr val="FFFA89"/>
                </a:solidFill>
                <a:latin typeface="VDS Bold Bold"/>
              </a:endParaRPr>
            </a:p>
          </p:txBody>
        </p:sp>
        <p:sp>
          <p:nvSpPr>
            <p:cNvPr id="26" name="TextBox 26"/>
            <p:cNvSpPr txBox="1"/>
            <p:nvPr/>
          </p:nvSpPr>
          <p:spPr>
            <a:xfrm>
              <a:off x="0" y="1545699"/>
              <a:ext cx="3363549" cy="471084"/>
            </a:xfrm>
            <a:prstGeom prst="rect">
              <a:avLst/>
            </a:prstGeom>
          </p:spPr>
          <p:txBody>
            <a:bodyPr lIns="0" tIns="0" rIns="0" bIns="0" rtlCol="0" anchor="t">
              <a:spAutoFit/>
            </a:bodyPr>
            <a:lstStyle/>
            <a:p>
              <a:pPr algn="ctr">
                <a:lnSpc>
                  <a:spcPts val="2940"/>
                </a:lnSpc>
                <a:spcBef>
                  <a:spcPct val="0"/>
                </a:spcBef>
              </a:pPr>
              <a:endParaRPr lang="en-US" sz="2100" dirty="0">
                <a:solidFill>
                  <a:srgbClr val="FFFFFF"/>
                </a:solidFill>
                <a:latin typeface="Arimo"/>
              </a:endParaRPr>
            </a:p>
          </p:txBody>
        </p:sp>
      </p:grpSp>
      <p:pic>
        <p:nvPicPr>
          <p:cNvPr id="27" name="Рисунок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6728" y="1412343"/>
            <a:ext cx="7903030" cy="6958814"/>
          </a:xfrm>
          <a:prstGeom prst="rect">
            <a:avLst/>
          </a:prstGeom>
        </p:spPr>
      </p:pic>
      <p:pic>
        <p:nvPicPr>
          <p:cNvPr id="28" name="Рисунок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29758" y="1980019"/>
            <a:ext cx="7342396" cy="5744662"/>
          </a:xfrm>
          <a:prstGeom prst="rect">
            <a:avLst/>
          </a:prstGeom>
        </p:spPr>
      </p:pic>
    </p:spTree>
    <p:extLst>
      <p:ext uri="{BB962C8B-B14F-4D97-AF65-F5344CB8AC3E}">
        <p14:creationId xmlns:p14="http://schemas.microsoft.com/office/powerpoint/2010/main" val="13059773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408</TotalTime>
  <Words>821</Words>
  <Application>Microsoft Office PowerPoint</Application>
  <PresentationFormat>Произвольный</PresentationFormat>
  <Paragraphs>48</Paragraphs>
  <Slides>13</Slides>
  <Notes>2</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13</vt:i4>
      </vt:variant>
    </vt:vector>
  </HeadingPairs>
  <TitlesOfParts>
    <vt:vector size="22" baseType="lpstr">
      <vt:lpstr>Arimo</vt:lpstr>
      <vt:lpstr>Calibri</vt:lpstr>
      <vt:lpstr>Antipasto Pro Extralight</vt:lpstr>
      <vt:lpstr>VDS Bold Bold</vt:lpstr>
      <vt:lpstr>VDS Bold</vt:lpstr>
      <vt:lpstr>Peace Sans Bold</vt:lpstr>
      <vt:lpstr>Arial</vt:lpstr>
      <vt:lpstr>Franklin Gothic Book</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Цветная презентация о семье с геометрическим рисунком</dc:title>
  <dc:creator>КиСЯ</dc:creator>
  <cp:lastModifiedBy>Анастасия Лужикова</cp:lastModifiedBy>
  <cp:revision>39</cp:revision>
  <dcterms:created xsi:type="dcterms:W3CDTF">2006-08-16T00:00:00Z</dcterms:created>
  <dcterms:modified xsi:type="dcterms:W3CDTF">2021-04-19T19:11:02Z</dcterms:modified>
  <dc:identifier>DAEPY_2PmBc</dc:identifier>
</cp:coreProperties>
</file>