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1322024" y="1514354"/>
            <a:ext cx="9422175" cy="19107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ПАZЛ: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интерактивный </a:t>
            </a:r>
            <a:r>
              <a:rPr lang="ru-RU" sz="3000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метапредметный</a:t>
            </a:r>
            <a:r>
              <a:rPr lang="ru-RU" sz="3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электронный журнал </a:t>
            </a:r>
            <a: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учащихся </a:t>
            </a:r>
            <a:r>
              <a:rPr lang="ru-RU" sz="3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начальных </a:t>
            </a:r>
            <a: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классов</a:t>
            </a:r>
            <a:endParaRPr lang="ru-RU" sz="30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/>
          <p:nvPr/>
        </p:nvSpPr>
        <p:spPr>
          <a:xfrm>
            <a:off x="3548502" y="361327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3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Начальное образование</a:t>
            </a:r>
            <a:endParaRPr lang="ru-RU" sz="30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181168"/>
            <a:ext cx="114252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Капитан: </a:t>
            </a:r>
            <a:r>
              <a:rPr lang="ru-RU" sz="2000" dirty="0">
                <a:cs typeface="Times New Roman" panose="02020603050405020304" pitchFamily="18" charset="0"/>
              </a:rPr>
              <a:t>Матюхина Виктория </a:t>
            </a:r>
            <a:r>
              <a:rPr lang="ru-RU" sz="2000" dirty="0" smtClean="0">
                <a:cs typeface="Times New Roman" panose="02020603050405020304" pitchFamily="18" charset="0"/>
              </a:rPr>
              <a:t>Викторовна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Участники</a:t>
            </a:r>
            <a:r>
              <a:rPr lang="ru-RU" sz="2000" b="1" dirty="0" smtClean="0">
                <a:cs typeface="Times New Roman" panose="02020603050405020304" pitchFamily="18" charset="0"/>
              </a:rPr>
              <a:t>: </a:t>
            </a:r>
            <a:r>
              <a:rPr lang="ru-RU" sz="2000" dirty="0">
                <a:cs typeface="Times New Roman" panose="02020603050405020304" pitchFamily="18" charset="0"/>
              </a:rPr>
              <a:t>Аракелян Медея </a:t>
            </a:r>
            <a:r>
              <a:rPr lang="ru-RU" sz="2000" dirty="0" err="1">
                <a:cs typeface="Times New Roman" panose="02020603050405020304" pitchFamily="18" charset="0"/>
              </a:rPr>
              <a:t>Араевна</a:t>
            </a:r>
            <a:r>
              <a:rPr lang="ru-RU" sz="2000" dirty="0"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cs typeface="Times New Roman" panose="02020603050405020304" pitchFamily="18" charset="0"/>
              </a:rPr>
              <a:t>Шарёнова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>
                <a:cs typeface="Times New Roman" panose="02020603050405020304" pitchFamily="18" charset="0"/>
              </a:rPr>
              <a:t>Елена Александровна, </a:t>
            </a:r>
          </a:p>
          <a:p>
            <a:pPr>
              <a:lnSpc>
                <a:spcPct val="150000"/>
              </a:lnSpc>
            </a:pPr>
            <a:r>
              <a:rPr lang="ru-RU" sz="2000" dirty="0" err="1">
                <a:cs typeface="Times New Roman" panose="02020603050405020304" pitchFamily="18" charset="0"/>
              </a:rPr>
              <a:t>Канаева</a:t>
            </a:r>
            <a:r>
              <a:rPr lang="ru-RU" sz="2000" dirty="0">
                <a:cs typeface="Times New Roman" panose="02020603050405020304" pitchFamily="18" charset="0"/>
              </a:rPr>
              <a:t> Виктория Сергеевна, </a:t>
            </a:r>
            <a:r>
              <a:rPr lang="ru-RU" sz="2000" dirty="0" err="1">
                <a:cs typeface="Times New Roman" panose="02020603050405020304" pitchFamily="18" charset="0"/>
              </a:rPr>
              <a:t>Шепелёва</a:t>
            </a:r>
            <a:r>
              <a:rPr lang="ru-RU" sz="2000" dirty="0">
                <a:cs typeface="Times New Roman" panose="02020603050405020304" pitchFamily="18" charset="0"/>
              </a:rPr>
              <a:t> Екатерина Сергеевна, Жилина Ульяна Сергеевна, студенты ФГБОУ ВО «Орловский государственный университет», г. Орёл;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Учитель: </a:t>
            </a:r>
            <a:r>
              <a:rPr lang="ru-RU" sz="2000" dirty="0">
                <a:cs typeface="Times New Roman" panose="02020603050405020304" pitchFamily="18" charset="0"/>
              </a:rPr>
              <a:t>Никулина Полина </a:t>
            </a:r>
            <a:r>
              <a:rPr lang="ru-RU" sz="2000" dirty="0" smtClean="0">
                <a:cs typeface="Times New Roman" panose="02020603050405020304" pitchFamily="18" charset="0"/>
              </a:rPr>
              <a:t>Александровна</a:t>
            </a:r>
            <a:r>
              <a:rPr lang="ru-RU" sz="2000" dirty="0"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cs typeface="Times New Roman" panose="02020603050405020304" pitchFamily="18" charset="0"/>
              </a:rPr>
              <a:t>учитель </a:t>
            </a:r>
            <a:r>
              <a:rPr lang="ru-RU" sz="2000" dirty="0">
                <a:cs typeface="Times New Roman" panose="02020603050405020304" pitchFamily="18" charset="0"/>
              </a:rPr>
              <a:t>начальных классов, </a:t>
            </a:r>
            <a:r>
              <a:rPr lang="ru-RU" sz="2000" dirty="0" err="1" smtClean="0">
                <a:cs typeface="Times New Roman" panose="02020603050405020304" pitchFamily="18" charset="0"/>
              </a:rPr>
              <a:t>тьютор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cs typeface="Times New Roman" panose="02020603050405020304" pitchFamily="18" charset="0"/>
              </a:rPr>
              <a:t> МОУ Школа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cs typeface="Times New Roman" panose="02020603050405020304" pitchFamily="18" charset="0"/>
              </a:rPr>
              <a:t>с. </a:t>
            </a:r>
            <a:r>
              <a:rPr lang="ru-RU" sz="2000" dirty="0" err="1" smtClean="0">
                <a:cs typeface="Times New Roman" panose="02020603050405020304" pitchFamily="18" charset="0"/>
              </a:rPr>
              <a:t>Аксарка</a:t>
            </a:r>
            <a:r>
              <a:rPr lang="ru-RU" sz="2000" dirty="0" smtClean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Методист</a:t>
            </a:r>
            <a:r>
              <a:rPr lang="ru-RU" sz="2000" b="1" dirty="0" smtClean="0">
                <a:cs typeface="Times New Roman" panose="02020603050405020304" pitchFamily="18" charset="0"/>
              </a:rPr>
              <a:t>: </a:t>
            </a:r>
            <a:r>
              <a:rPr lang="ru-RU" sz="2000" dirty="0">
                <a:cs typeface="Times New Roman" panose="02020603050405020304" pitchFamily="18" charset="0"/>
              </a:rPr>
              <a:t>Скворцова Марина </a:t>
            </a:r>
            <a:r>
              <a:rPr lang="ru-RU" sz="2000" dirty="0" smtClean="0">
                <a:cs typeface="Times New Roman" panose="02020603050405020304" pitchFamily="18" charset="0"/>
              </a:rPr>
              <a:t>Алексеевна</a:t>
            </a:r>
            <a:r>
              <a:rPr lang="ru-RU" sz="2000" dirty="0" smtClean="0">
                <a:cs typeface="Times New Roman" panose="02020603050405020304" pitchFamily="18" charset="0"/>
              </a:rPr>
              <a:t>, кандидат педагогических наук, доцент </a:t>
            </a:r>
            <a:r>
              <a:rPr lang="ru-RU" sz="2000" dirty="0">
                <a:cs typeface="Times New Roman" panose="02020603050405020304" pitchFamily="18" charset="0"/>
              </a:rPr>
              <a:t>кафедры педагогики и </a:t>
            </a:r>
            <a:r>
              <a:rPr lang="ru-RU" sz="2000" dirty="0" err="1">
                <a:cs typeface="Times New Roman" panose="02020603050405020304" pitchFamily="18" charset="0"/>
              </a:rPr>
              <a:t>акмеологии</a:t>
            </a:r>
            <a:r>
              <a:rPr lang="ru-RU" sz="2000" dirty="0">
                <a:cs typeface="Times New Roman" panose="02020603050405020304" pitchFamily="18" charset="0"/>
              </a:rPr>
              <a:t> личности ФГБОУ ВО Костромской государственный университет, </a:t>
            </a:r>
            <a:r>
              <a:rPr lang="ru-RU" sz="2000" dirty="0" smtClean="0">
                <a:cs typeface="Times New Roman" panose="02020603050405020304" pitchFamily="18" charset="0"/>
              </a:rPr>
              <a:t>г</a:t>
            </a:r>
            <a:r>
              <a:rPr lang="ru-RU" sz="2000" dirty="0">
                <a:cs typeface="Times New Roman" panose="02020603050405020304" pitchFamily="18" charset="0"/>
              </a:rPr>
              <a:t>. Кострома  </a:t>
            </a:r>
            <a:endParaRPr lang="ru-RU" sz="1050" dirty="0" smtClean="0"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30173"/>
            <a:ext cx="10873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cs typeface="Times New Roman" panose="02020603050405020304" pitchFamily="18" charset="0"/>
              </a:rPr>
              <a:t>Н</a:t>
            </a:r>
            <a:r>
              <a:rPr lang="ru-RU" sz="3200" i="1" dirty="0" smtClean="0">
                <a:cs typeface="Times New Roman" panose="02020603050405020304" pitchFamily="18" charset="0"/>
              </a:rPr>
              <a:t>изкий </a:t>
            </a:r>
            <a:r>
              <a:rPr lang="ru-RU" sz="3200" i="1" dirty="0">
                <a:cs typeface="Times New Roman" panose="02020603050405020304" pitchFamily="18" charset="0"/>
              </a:rPr>
              <a:t>уровень </a:t>
            </a:r>
            <a:r>
              <a:rPr lang="ru-RU" sz="3200" i="1" dirty="0" err="1">
                <a:cs typeface="Times New Roman" panose="02020603050405020304" pitchFamily="18" charset="0"/>
              </a:rPr>
              <a:t>сформированности</a:t>
            </a:r>
            <a:r>
              <a:rPr lang="ru-RU" sz="3200" i="1" dirty="0"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cs typeface="Times New Roman" panose="02020603050405020304" pitchFamily="18" charset="0"/>
              </a:rPr>
              <a:t>метапредметных</a:t>
            </a:r>
            <a:r>
              <a:rPr lang="ru-RU" sz="3200" i="1" dirty="0">
                <a:cs typeface="Times New Roman" panose="02020603050405020304" pitchFamily="18" charset="0"/>
              </a:rPr>
              <a:t> компетенций младших школьников</a:t>
            </a:r>
            <a:endParaRPr lang="ru-RU" sz="2400" i="1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1840632"/>
            <a:ext cx="116590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cs typeface="Times New Roman" panose="02020603050405020304" pitchFamily="18" charset="0"/>
              </a:rPr>
              <a:t>Противоречие между</a:t>
            </a:r>
            <a:r>
              <a:rPr lang="ru-RU" sz="2800" b="1" i="1" dirty="0" smtClean="0">
                <a:cs typeface="Times New Roman" panose="02020603050405020304" pitchFamily="18" charset="0"/>
              </a:rPr>
              <a:t> необходимостью </a:t>
            </a:r>
            <a:r>
              <a:rPr lang="ru-RU" sz="2800" i="1" dirty="0" smtClean="0">
                <a:cs typeface="Times New Roman" panose="02020603050405020304" pitchFamily="18" charset="0"/>
              </a:rPr>
              <a:t>сформировать метапредметных компетенций младших школьников и </a:t>
            </a:r>
            <a:r>
              <a:rPr lang="ru-RU" sz="2800" b="1" i="1" dirty="0" smtClean="0">
                <a:cs typeface="Times New Roman" panose="02020603050405020304" pitchFamily="18" charset="0"/>
              </a:rPr>
              <a:t>отсутствием </a:t>
            </a:r>
            <a:r>
              <a:rPr lang="ru-RU" sz="2800" i="1" dirty="0" smtClean="0">
                <a:cs typeface="Times New Roman" panose="02020603050405020304" pitchFamily="18" charset="0"/>
              </a:rPr>
              <a:t>разработанных </a:t>
            </a:r>
            <a:r>
              <a:rPr lang="ru-RU" sz="2800" i="1" dirty="0">
                <a:cs typeface="Times New Roman" panose="02020603050405020304" pitchFamily="18" charset="0"/>
              </a:rPr>
              <a:t>вариативных интегрированных тематических модулей</a:t>
            </a:r>
            <a:endParaRPr lang="ru-RU" sz="16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811" y="1761242"/>
            <a:ext cx="1082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cs typeface="Times New Roman" panose="02020603050405020304" pitchFamily="18" charset="0"/>
              </a:rPr>
              <a:t>Повышение уровня </a:t>
            </a:r>
            <a:r>
              <a:rPr lang="ru-RU" sz="3200" i="1" dirty="0" err="1">
                <a:cs typeface="Times New Roman" panose="02020603050405020304" pitchFamily="18" charset="0"/>
              </a:rPr>
              <a:t>сформированности</a:t>
            </a:r>
            <a:r>
              <a:rPr lang="ru-RU" sz="3200" i="1" dirty="0"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cs typeface="Times New Roman" panose="02020603050405020304" pitchFamily="18" charset="0"/>
              </a:rPr>
              <a:t>метапредметных</a:t>
            </a:r>
            <a:r>
              <a:rPr lang="ru-RU" sz="3200" i="1" dirty="0">
                <a:cs typeface="Times New Roman" panose="02020603050405020304" pitchFamily="18" charset="0"/>
              </a:rPr>
              <a:t> компетенций младших школьников посредствам использования вариативных интегрированных тематических модулей</a:t>
            </a:r>
            <a:endParaRPr lang="ru-RU" sz="2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8834" y="1533516"/>
            <a:ext cx="1131696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i="1" dirty="0">
                <a:solidFill>
                  <a:prstClr val="black"/>
                </a:solidFill>
                <a:cs typeface="Times New Roman" panose="02020603050405020304" pitchFamily="18" charset="0"/>
              </a:rPr>
              <a:t>Образовательный продукт ПАZЛ: Познавательная Аналитическая Занимательная Лаборатория – интерактивный </a:t>
            </a:r>
            <a:r>
              <a:rPr lang="ru-RU" sz="3000" i="1" dirty="0" err="1">
                <a:solidFill>
                  <a:prstClr val="black"/>
                </a:solidFill>
                <a:cs typeface="Times New Roman" panose="02020603050405020304" pitchFamily="18" charset="0"/>
              </a:rPr>
              <a:t>метапредметный</a:t>
            </a:r>
            <a:r>
              <a:rPr lang="ru-RU" sz="3000" i="1" dirty="0">
                <a:solidFill>
                  <a:prstClr val="black"/>
                </a:solidFill>
                <a:cs typeface="Times New Roman" panose="02020603050405020304" pitchFamily="18" charset="0"/>
              </a:rPr>
              <a:t> электронный журнал для </a:t>
            </a:r>
            <a:r>
              <a:rPr lang="ru-RU" sz="3000" i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повышения учебно-познавательной самостоятельности обучающихся начальных </a:t>
            </a:r>
            <a:r>
              <a:rPr lang="ru-RU" sz="3000" i="1" dirty="0">
                <a:solidFill>
                  <a:prstClr val="black"/>
                </a:solidFill>
                <a:cs typeface="Times New Roman" panose="02020603050405020304" pitchFamily="18" charset="0"/>
              </a:rPr>
              <a:t>классов.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170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64</cp:revision>
  <dcterms:created xsi:type="dcterms:W3CDTF">2021-03-02T07:04:14Z</dcterms:created>
  <dcterms:modified xsi:type="dcterms:W3CDTF">2021-11-16T05:01:27Z</dcterms:modified>
</cp:coreProperties>
</file>