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65" r:id="rId4"/>
    <p:sldId id="266" r:id="rId5"/>
    <p:sldId id="267" r:id="rId6"/>
    <p:sldId id="268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0059"/>
    <a:srgbClr val="6600CC"/>
    <a:srgbClr val="CC99FF"/>
    <a:srgbClr val="AB5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31" autoAdjust="0"/>
    <p:restoredTop sz="94660"/>
  </p:normalViewPr>
  <p:slideViewPr>
    <p:cSldViewPr snapToGrid="0">
      <p:cViewPr varScale="1">
        <p:scale>
          <a:sx n="76" d="100"/>
          <a:sy n="76" d="100"/>
        </p:scale>
        <p:origin x="96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1179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162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0036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91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9667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4788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7727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9537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2096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8279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362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893A5-8BF4-470E-A288-EBBDDAAF6710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6725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4"/>
          <p:cNvSpPr txBox="1">
            <a:spLocks/>
          </p:cNvSpPr>
          <p:nvPr/>
        </p:nvSpPr>
        <p:spPr>
          <a:xfrm>
            <a:off x="543806" y="1572420"/>
            <a:ext cx="11037764" cy="19962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altLang="ru-RU" sz="5000" b="1" dirty="0">
                <a:solidFill>
                  <a:srgbClr val="29005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pa Sans Pro Light"/>
                <a:ea typeface="Ropa Sans Pro Light"/>
                <a:cs typeface="Ropa Sans Pro Light"/>
              </a:rPr>
              <a:t>Учись, </a:t>
            </a:r>
            <a:r>
              <a:rPr lang="ru-RU" altLang="ru-RU" sz="50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pa Sans Pro Light"/>
                <a:ea typeface="Ropa Sans Pro Light"/>
                <a:cs typeface="Ropa Sans Pro Light"/>
              </a:rPr>
              <a:t>играя:</a:t>
            </a:r>
          </a:p>
          <a:p>
            <a:pPr algn="ctr"/>
            <a:r>
              <a:rPr lang="ru-RU" altLang="ru-RU" sz="32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pa Sans Pro Light"/>
                <a:ea typeface="Ropa Sans Pro Light"/>
                <a:cs typeface="Ropa Sans Pro Light"/>
              </a:rPr>
              <a:t>Рабочая </a:t>
            </a:r>
            <a:r>
              <a:rPr lang="ru-RU" altLang="ru-RU" sz="3200" b="1" dirty="0">
                <a:solidFill>
                  <a:srgbClr val="29005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pa Sans Pro Light"/>
                <a:ea typeface="Ropa Sans Pro Light"/>
                <a:cs typeface="Ropa Sans Pro Light"/>
              </a:rPr>
              <a:t>тетрадь по русскому языку </a:t>
            </a:r>
            <a:r>
              <a:rPr lang="ru-RU" altLang="ru-RU" sz="32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pa Sans Pro Light"/>
                <a:ea typeface="Ropa Sans Pro Light"/>
                <a:cs typeface="Ropa Sans Pro Light"/>
              </a:rPr>
              <a:t/>
            </a:r>
            <a:br>
              <a:rPr lang="ru-RU" altLang="ru-RU" sz="32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pa Sans Pro Light"/>
                <a:ea typeface="Ropa Sans Pro Light"/>
                <a:cs typeface="Ropa Sans Pro Light"/>
              </a:rPr>
            </a:br>
            <a:r>
              <a:rPr lang="ru-RU" altLang="ru-RU" sz="32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pa Sans Pro Light"/>
                <a:ea typeface="Ropa Sans Pro Light"/>
                <a:cs typeface="Ropa Sans Pro Light"/>
              </a:rPr>
              <a:t>для пятиклассников </a:t>
            </a:r>
            <a:br>
              <a:rPr lang="ru-RU" altLang="ru-RU" sz="32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pa Sans Pro Light"/>
                <a:ea typeface="Ropa Sans Pro Light"/>
                <a:cs typeface="Ropa Sans Pro Light"/>
              </a:rPr>
            </a:br>
            <a:r>
              <a:rPr lang="ru-RU" altLang="ru-RU" sz="32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pa Sans Pro Light"/>
                <a:ea typeface="Ropa Sans Pro Light"/>
                <a:cs typeface="Ropa Sans Pro Light"/>
              </a:rPr>
              <a:t>с </a:t>
            </a:r>
            <a:r>
              <a:rPr lang="ru-RU" altLang="ru-RU" sz="3200" b="1" dirty="0">
                <a:solidFill>
                  <a:srgbClr val="29005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pa Sans Pro Light"/>
                <a:ea typeface="Ropa Sans Pro Light"/>
                <a:cs typeface="Ropa Sans Pro Light"/>
              </a:rPr>
              <a:t>особыми образовательными </a:t>
            </a:r>
            <a:r>
              <a:rPr lang="ru-RU" altLang="ru-RU" sz="32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pa Sans Pro Light"/>
                <a:ea typeface="Ropa Sans Pro Light"/>
                <a:cs typeface="Ropa Sans Pro Light"/>
              </a:rPr>
              <a:t>потребностями</a:t>
            </a:r>
            <a:endParaRPr lang="en-US" sz="5000" b="1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89815" y="5184957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tabLst>
                <a:tab pos="531813" algn="l"/>
              </a:tabLst>
            </a:pP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Организатор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АНО ДПО «Межрегиональный центр </a:t>
            </a:r>
          </a:p>
          <a:p>
            <a:pPr>
              <a:tabLst>
                <a:tab pos="531813" algn="l"/>
              </a:tabLst>
            </a:pP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инновационных технологий в образовании»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4036" y="5195844"/>
            <a:ext cx="922670" cy="925353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585815" y="5243023"/>
            <a:ext cx="48057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Ключевой партнер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ФГБОУ ВО «Вятский государственный университет»</a:t>
            </a:r>
          </a:p>
          <a:p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Педагогический институт</a:t>
            </a:r>
          </a:p>
        </p:txBody>
      </p:sp>
      <p:sp>
        <p:nvSpPr>
          <p:cNvPr id="8" name="object 6"/>
          <p:cNvSpPr/>
          <p:nvPr/>
        </p:nvSpPr>
        <p:spPr>
          <a:xfrm>
            <a:off x="543805" y="5243023"/>
            <a:ext cx="778219" cy="76428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55242" y="488549"/>
            <a:ext cx="2926327" cy="102580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820" y="488549"/>
            <a:ext cx="3543999" cy="1030982"/>
          </a:xfrm>
          <a:prstGeom prst="rect">
            <a:avLst/>
          </a:prstGeom>
        </p:spPr>
      </p:pic>
      <p:sp>
        <p:nvSpPr>
          <p:cNvPr id="12" name="Заголовок 4"/>
          <p:cNvSpPr txBox="1">
            <a:spLocks/>
          </p:cNvSpPr>
          <p:nvPr/>
        </p:nvSpPr>
        <p:spPr>
          <a:xfrm>
            <a:off x="3472302" y="3842390"/>
            <a:ext cx="4682939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Предметная область: </a:t>
            </a:r>
          </a:p>
          <a:p>
            <a:pPr algn="ctr"/>
            <a: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Русский </a:t>
            </a:r>
            <a:r>
              <a:rPr lang="ru-RU" sz="2800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язык</a:t>
            </a:r>
          </a:p>
        </p:txBody>
      </p:sp>
    </p:spTree>
    <p:extLst>
      <p:ext uri="{BB962C8B-B14F-4D97-AF65-F5344CB8AC3E}">
        <p14:creationId xmlns:p14="http://schemas.microsoft.com/office/powerpoint/2010/main" val="3778291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Команда проекта</a:t>
            </a:r>
          </a:p>
          <a:p>
            <a:endParaRPr lang="ru-RU" dirty="0">
              <a:solidFill>
                <a:srgbClr val="FF0000"/>
              </a:solidFill>
            </a:endParaRP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0552" y="1135001"/>
            <a:ext cx="1087326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b="1" dirty="0"/>
              <a:t>Капитан: </a:t>
            </a:r>
            <a:r>
              <a:rPr lang="ru-RU" sz="2000" dirty="0"/>
              <a:t>Жданова Анна Николаевна, </a:t>
            </a:r>
          </a:p>
          <a:p>
            <a:pPr>
              <a:lnSpc>
                <a:spcPct val="150000"/>
              </a:lnSpc>
            </a:pPr>
            <a:r>
              <a:rPr lang="ru-RU" sz="2000" b="1" dirty="0"/>
              <a:t>Участники: </a:t>
            </a:r>
            <a:r>
              <a:rPr lang="ru-RU" sz="2000" dirty="0"/>
              <a:t>Ефремова Юлия Александровна, Колесник Валерия Сергеевна, Максимова Полина Сергеевна, Обухова Анна Сергеевна, Панкратова Мария Сергеевна,</a:t>
            </a:r>
          </a:p>
          <a:p>
            <a:pPr>
              <a:lnSpc>
                <a:spcPct val="150000"/>
              </a:lnSpc>
            </a:pPr>
            <a:r>
              <a:rPr lang="ru-RU" sz="2000" dirty="0"/>
              <a:t>студенты ФГБОУ ВО «Глазовский государственный педагогический институт им. В.Г. Короленко»,  г. Глазов, Удмуртская Республика</a:t>
            </a:r>
          </a:p>
          <a:p>
            <a:pPr>
              <a:lnSpc>
                <a:spcPct val="150000"/>
              </a:lnSpc>
            </a:pPr>
            <a:r>
              <a:rPr lang="ru-RU" sz="2000" b="1" dirty="0"/>
              <a:t>Учитель: </a:t>
            </a:r>
            <a:r>
              <a:rPr lang="ru-RU" sz="2000" dirty="0"/>
              <a:t>Шурыгина Ирина Владимировна, учитель русского языка и литературы МБОУ СОШ №14 г. Кирова	</a:t>
            </a:r>
          </a:p>
          <a:p>
            <a:pPr>
              <a:lnSpc>
                <a:spcPct val="150000"/>
              </a:lnSpc>
            </a:pPr>
            <a:r>
              <a:rPr lang="ru-RU" sz="2000" b="1" dirty="0"/>
              <a:t>Методист: </a:t>
            </a:r>
            <a:r>
              <a:rPr lang="ru-RU" sz="2000" dirty="0" err="1"/>
              <a:t>Овченкова</a:t>
            </a:r>
            <a:r>
              <a:rPr lang="ru-RU" sz="2000" dirty="0"/>
              <a:t> Ольга Юрьевна, кандидат педагогических наук, доцент кафедры русского языка и литературы ФГБОУ ВО «Глазовский государственный педагогический институт им. В.Г. Короленко»,  г. Глазов, Удмуртская </a:t>
            </a:r>
            <a:r>
              <a:rPr lang="ru-RU" sz="2000" dirty="0" smtClean="0"/>
              <a:t>Республика</a:t>
            </a:r>
            <a:endParaRPr lang="ru-RU" sz="10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964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Проблема, которую должен решать проект</a:t>
            </a:r>
          </a:p>
          <a:p>
            <a:endParaRPr lang="ru-RU" dirty="0">
              <a:solidFill>
                <a:srgbClr val="FF0000"/>
              </a:solidFill>
            </a:endParaRP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85973" y="2707002"/>
            <a:ext cx="1087326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/>
              <a:t>Низкий уровень сформированности навыков самостоятельной работы у детей с особыми образовательными </a:t>
            </a:r>
            <a:r>
              <a:rPr lang="ru-RU" sz="2800" i="1" dirty="0" smtClean="0"/>
              <a:t>потребностями</a:t>
            </a:r>
            <a:endParaRPr lang="ru-RU" sz="2800" i="1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086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90454" y="484593"/>
            <a:ext cx="108318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Противоречие, которое должен решать проект</a:t>
            </a:r>
          </a:p>
          <a:p>
            <a:endParaRPr lang="ru-RU" dirty="0">
              <a:solidFill>
                <a:srgbClr val="FF0000"/>
              </a:solidFill>
            </a:endParaRP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0093" y="2305616"/>
            <a:ext cx="1083181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/>
              <a:t>Противоречие между </a:t>
            </a:r>
            <a:r>
              <a:rPr lang="ru-RU" sz="2800" b="1" i="1" dirty="0"/>
              <a:t>необходимостью</a:t>
            </a:r>
            <a:r>
              <a:rPr lang="ru-RU" sz="2800" i="1" dirty="0"/>
              <a:t> формирования у детей с особыми образовательными потребностями навыков самостоятельной работы и </a:t>
            </a:r>
            <a:r>
              <a:rPr lang="ru-RU" sz="2800" b="1" i="1" dirty="0"/>
              <a:t>отсутствием</a:t>
            </a:r>
            <a:r>
              <a:rPr lang="ru-RU" sz="2800" i="1" dirty="0"/>
              <a:t> дидактических условий для формирования данных навыков</a:t>
            </a:r>
          </a:p>
          <a:p>
            <a:r>
              <a:rPr lang="ru-RU" sz="2800" i="1" dirty="0">
                <a:solidFill>
                  <a:srgbClr val="FF0000"/>
                </a:solidFill>
              </a:rPr>
              <a:t> </a:t>
            </a:r>
          </a:p>
        </p:txBody>
      </p:sp>
      <p:grpSp>
        <p:nvGrpSpPr>
          <p:cNvPr id="2" name="Группа 1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xmlns="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32128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6432" y="517585"/>
            <a:ext cx="10829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 проекта</a:t>
            </a:r>
          </a:p>
          <a:p>
            <a:endParaRPr lang="ru-RU" dirty="0">
              <a:solidFill>
                <a:srgbClr val="FF0000"/>
              </a:solidFill>
            </a:endParaRP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85973" y="2824839"/>
            <a:ext cx="10829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/>
              <a:t>Создание условий для формирования навыков самостоятельной работы у детей с особыми образовательными потребностями</a:t>
            </a: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xmlns="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14332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1" y="534837"/>
            <a:ext cx="108175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Ожидаемый результат (продукт, ресурс)</a:t>
            </a:r>
          </a:p>
          <a:p>
            <a:endParaRPr lang="ru-RU" dirty="0">
              <a:solidFill>
                <a:srgbClr val="FF0000"/>
              </a:solidFill>
            </a:endParaRPr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687238" y="2521059"/>
            <a:ext cx="1081752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/>
              <a:t>Рабочая тетрадь по русскому языку для детей с особыми образовательными потребностями с разноуровневыми заданиями, которую можно использовать как в обычном режиме обучения, так и в дистанционном</a:t>
            </a: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xmlns="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012804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</TotalTime>
  <Words>181</Words>
  <Application>Microsoft Office PowerPoint</Application>
  <PresentationFormat>Широкоэкранный</PresentationFormat>
  <Paragraphs>23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Khmer UI</vt:lpstr>
      <vt:lpstr>Ropa Sans Pro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</dc:creator>
  <cp:lastModifiedBy>Елена</cp:lastModifiedBy>
  <cp:revision>47</cp:revision>
  <dcterms:created xsi:type="dcterms:W3CDTF">2021-03-02T07:04:14Z</dcterms:created>
  <dcterms:modified xsi:type="dcterms:W3CDTF">2021-11-16T05:45:41Z</dcterms:modified>
</cp:coreProperties>
</file>