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490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427291" y="2497773"/>
            <a:ext cx="10892982" cy="10006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«</a:t>
            </a:r>
            <a:r>
              <a:rPr lang="ru-RU" sz="2800" b="1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Школа безопасного </a:t>
            </a:r>
            <a:r>
              <a:rPr lang="ru-RU" sz="2800" b="1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поведения»: программа </a:t>
            </a:r>
            <a:r>
              <a:rPr lang="ru-RU" sz="2800" b="1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курса внеурочной деятельности и интерактивная рабочая тетрадь</a:t>
            </a:r>
          </a:p>
          <a:p>
            <a:pPr algn="ctr"/>
            <a:r>
              <a:rPr lang="ru-RU" sz="2800" b="1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обучающихся 4 класса</a:t>
            </a:r>
          </a:p>
          <a:p>
            <a:pPr algn="ctr"/>
            <a:endParaRPr lang="ru-RU" sz="48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32312" y="339568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«Начальное образование»</a:t>
            </a: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438772" y="4147590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«Достойная смена»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647626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293957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Ван Дмитрий </a:t>
            </a:r>
            <a:r>
              <a:rPr lang="ru-RU" sz="2000" dirty="0" err="1"/>
              <a:t>Цзиминович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Ван Валерия Александровна, Демьяненко Екатерина Леонидовна,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«Благовещенский государственный педагогический университет»,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г. Благовещенск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Власова Екатерина Ивановна, учитель начальных классов МКОУ ШР "Начальная школа-детский сад №14" г. Шелехов, Иркутская область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Жуйкова Наталия Сергеевна, кандидат педагогических наук., преподаватель кафедры педагогики и методики дошкольного и начального образования ФГБОУ ВО «Вятский государственный университет» г. Киров</a:t>
            </a:r>
            <a:r>
              <a:rPr lang="ru-RU" sz="10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105" y="1897754"/>
            <a:ext cx="10873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 smtClean="0"/>
              <a:t>Недостаточный уровень </a:t>
            </a:r>
            <a:r>
              <a:rPr lang="ru-RU" sz="2000" b="1" i="1" dirty="0"/>
              <a:t>развития </a:t>
            </a:r>
            <a:r>
              <a:rPr lang="ru-RU" sz="2000" i="1" dirty="0"/>
              <a:t>у обучающихся четвертых </a:t>
            </a:r>
            <a:r>
              <a:rPr lang="ru-RU" sz="2000" i="1" dirty="0" smtClean="0"/>
              <a:t>классов </a:t>
            </a:r>
            <a:r>
              <a:rPr lang="ru-RU" sz="2000" b="1" i="1" dirty="0" smtClean="0"/>
              <a:t>навыков </a:t>
            </a:r>
            <a:r>
              <a:rPr lang="ru-RU" sz="2000" b="1" i="1" dirty="0"/>
              <a:t>безопасного поведения</a:t>
            </a:r>
            <a:r>
              <a:rPr lang="ru-RU" sz="2000" i="1" dirty="0"/>
              <a:t>, </a:t>
            </a:r>
            <a:r>
              <a:rPr lang="ru-RU" sz="2000" i="1" dirty="0" smtClean="0">
                <a:solidFill>
                  <a:srgbClr val="000000"/>
                </a:solidFill>
              </a:rPr>
              <a:t>способствующих сохранению здоровья и жизни в неблагоприятных и чрезвычайных ситуациях</a:t>
            </a:r>
            <a:r>
              <a:rPr lang="ru-RU" sz="2000" i="1" dirty="0" smtClean="0"/>
              <a:t>.</a:t>
            </a:r>
            <a:endParaRPr lang="ru-RU" sz="20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893" y="672375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586" y="1971520"/>
            <a:ext cx="10831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Противоречие</a:t>
            </a:r>
            <a:r>
              <a:rPr lang="ru-RU" sz="2000" dirty="0"/>
              <a:t> между </a:t>
            </a:r>
            <a:r>
              <a:rPr lang="ru-RU" sz="2000" b="1" dirty="0"/>
              <a:t>необходимостью</a:t>
            </a:r>
            <a:r>
              <a:rPr lang="ru-RU" sz="2000" dirty="0"/>
              <a:t> </a:t>
            </a:r>
            <a:r>
              <a:rPr lang="ru-RU" sz="2000" b="0" dirty="0" smtClean="0">
                <a:solidFill>
                  <a:srgbClr val="000000"/>
                </a:solidFill>
                <a:effectLst/>
              </a:rPr>
              <a:t>развития </a:t>
            </a:r>
            <a:r>
              <a:rPr lang="ru-RU" sz="2000" dirty="0"/>
              <a:t>у обучающихся четвертых классов </a:t>
            </a:r>
            <a:r>
              <a:rPr lang="ru-RU" sz="2000" b="1" dirty="0"/>
              <a:t>навыков безопасного поведения</a:t>
            </a:r>
            <a:r>
              <a:rPr lang="ru-RU" sz="2000" dirty="0"/>
              <a:t>, </a:t>
            </a:r>
            <a:r>
              <a:rPr lang="ru-RU" sz="2000" dirty="0">
                <a:solidFill>
                  <a:srgbClr val="000000"/>
                </a:solidFill>
              </a:rPr>
              <a:t>способствующих сохранению здоровья и жизни в неблагоприятных и чрезвычайных </a:t>
            </a:r>
            <a:r>
              <a:rPr lang="ru-RU" sz="2000" dirty="0" smtClean="0">
                <a:solidFill>
                  <a:srgbClr val="000000"/>
                </a:solidFill>
              </a:rPr>
              <a:t>ситуациях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/>
              <a:t>и </a:t>
            </a:r>
            <a:r>
              <a:rPr lang="ru-RU" sz="2000" b="1" dirty="0"/>
              <a:t>недостаточным количеством современных образовательных  </a:t>
            </a:r>
            <a:r>
              <a:rPr lang="ru-RU" sz="2000" b="1" dirty="0" smtClean="0"/>
              <a:t>инструментов</a:t>
            </a:r>
            <a:r>
              <a:rPr lang="ru-RU" sz="2000" dirty="0" smtClean="0"/>
              <a:t>,</a:t>
            </a:r>
            <a:r>
              <a:rPr lang="ru-RU" sz="2000" b="1" dirty="0" smtClean="0"/>
              <a:t> </a:t>
            </a:r>
            <a:r>
              <a:rPr lang="ru-RU" sz="2000" dirty="0" smtClean="0"/>
              <a:t>обеспечивающих эффективность этого процесса.</a:t>
            </a:r>
            <a:r>
              <a:rPr lang="ru-RU" sz="2000" dirty="0" smtClean="0">
                <a:solidFill>
                  <a:srgbClr val="000000"/>
                </a:solidFill>
                <a:effectLst/>
              </a:rPr>
              <a:t> </a:t>
            </a:r>
          </a:p>
          <a:p>
            <a:pPr algn="just"/>
            <a:endParaRPr lang="ru-RU" sz="2000" dirty="0">
              <a:solidFill>
                <a:srgbClr val="000000"/>
              </a:solidFill>
            </a:endParaRPr>
          </a:p>
          <a:p>
            <a:pPr algn="just"/>
            <a:endParaRPr lang="ru-RU" sz="2000" dirty="0" smtClean="0">
              <a:solidFill>
                <a:srgbClr val="000000"/>
              </a:solidFill>
            </a:endParaRPr>
          </a:p>
          <a:p>
            <a:pPr algn="just"/>
            <a:endParaRPr lang="ru-RU" sz="20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090139"/>
            <a:ext cx="1082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dirty="0" smtClean="0">
                <a:solidFill>
                  <a:srgbClr val="000000"/>
                </a:solidFill>
              </a:rPr>
              <a:t>Развитие </a:t>
            </a:r>
            <a:r>
              <a:rPr lang="ru-RU" sz="2000" dirty="0"/>
              <a:t>у обучающихся четвертых классов </a:t>
            </a:r>
            <a:r>
              <a:rPr lang="ru-RU" sz="2000" b="1" dirty="0"/>
              <a:t>навыков безопасного поведения</a:t>
            </a:r>
            <a:r>
              <a:rPr lang="ru-RU" sz="2000" dirty="0"/>
              <a:t>, </a:t>
            </a:r>
            <a:r>
              <a:rPr lang="ru-RU" sz="2000" dirty="0">
                <a:solidFill>
                  <a:srgbClr val="000000"/>
                </a:solidFill>
              </a:rPr>
              <a:t>способствующих сохранению здоровья и жизни в неблагоприятных и чрезвычайных </a:t>
            </a:r>
            <a:r>
              <a:rPr lang="ru-RU" sz="2000" dirty="0" smtClean="0">
                <a:solidFill>
                  <a:srgbClr val="000000"/>
                </a:solidFill>
              </a:rPr>
              <a:t>ситуациях.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5821" y="2070815"/>
            <a:ext cx="113351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Программа курса внеурочной </a:t>
            </a:r>
            <a:r>
              <a:rPr lang="ru-RU" sz="2000" b="1" dirty="0" smtClean="0"/>
              <a:t>деятельности и интерактивная рабочая тетрадь «Школа безопасного поведения» </a:t>
            </a:r>
            <a:r>
              <a:rPr lang="ru-RU" sz="2000" dirty="0" smtClean="0"/>
              <a:t>для </a:t>
            </a:r>
            <a:r>
              <a:rPr lang="ru-RU" sz="2000" dirty="0"/>
              <a:t>обучающихся 4 класса, направленные на </a:t>
            </a:r>
            <a:r>
              <a:rPr lang="ru-RU" sz="2000" dirty="0" smtClean="0">
                <a:solidFill>
                  <a:srgbClr val="000000"/>
                </a:solidFill>
              </a:rPr>
              <a:t>развитие </a:t>
            </a:r>
            <a:r>
              <a:rPr lang="ru-RU" sz="2000" dirty="0"/>
              <a:t>у обучающихся </a:t>
            </a:r>
            <a:r>
              <a:rPr lang="ru-RU" sz="2000" b="1" dirty="0" smtClean="0"/>
              <a:t>навыков </a:t>
            </a:r>
            <a:r>
              <a:rPr lang="ru-RU" sz="2000" b="1" dirty="0"/>
              <a:t>безопасного поведения</a:t>
            </a:r>
            <a:r>
              <a:rPr lang="ru-RU" sz="2000" dirty="0"/>
              <a:t>, </a:t>
            </a:r>
            <a:r>
              <a:rPr lang="ru-RU" sz="2000" dirty="0">
                <a:solidFill>
                  <a:srgbClr val="000000"/>
                </a:solidFill>
              </a:rPr>
              <a:t>способствующих сохранению здоровья и жизни в неблагоприятных и чрезвычайных ситуациях</a:t>
            </a:r>
            <a:r>
              <a:rPr lang="ru-RU" sz="2400" i="1" dirty="0" smtClean="0"/>
              <a:t> 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250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Наталия Жуйкова</cp:lastModifiedBy>
  <cp:revision>56</cp:revision>
  <dcterms:created xsi:type="dcterms:W3CDTF">2021-03-02T07:04:14Z</dcterms:created>
  <dcterms:modified xsi:type="dcterms:W3CDTF">2021-11-11T14:08:45Z</dcterms:modified>
</cp:coreProperties>
</file>