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1" r:id="rId17"/>
    <p:sldId id="272" r:id="rId18"/>
    <p:sldId id="270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T Runs Black" panose="020B0604020202020204" charset="0"/>
      <p:regular r:id="rId27"/>
    </p:embeddedFont>
    <p:embeddedFont>
      <p:font typeface="TT Runs" panose="020B0604020202020204" charset="0"/>
      <p:regular r:id="rId28"/>
    </p:embeddedFont>
    <p:embeddedFont>
      <p:font typeface="TT Backwards Script" panose="020B0604020202020204" charset="-5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1116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.sv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97357" y="3019513"/>
            <a:ext cx="7523061" cy="3624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284" t="9435"/>
          <a:stretch>
            <a:fillRect/>
          </a:stretch>
        </p:blipFill>
        <p:spPr>
          <a:xfrm>
            <a:off x="0" y="0"/>
            <a:ext cx="7507305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215159" y="2682286"/>
            <a:ext cx="13634703" cy="411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7"/>
              </a:lnSpc>
            </a:pPr>
            <a:r>
              <a:rPr lang="en-US" sz="12161">
                <a:solidFill>
                  <a:srgbClr val="000000"/>
                </a:solidFill>
                <a:latin typeface="TT Runs Black"/>
              </a:rPr>
              <a:t>УИЛЬЯМ ГОЛДИНГ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11968" y="6686212"/>
            <a:ext cx="5893841" cy="102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72"/>
              </a:lnSpc>
            </a:pPr>
            <a:r>
              <a:rPr lang="en-US" sz="5980">
                <a:solidFill>
                  <a:srgbClr val="000000"/>
                </a:solidFill>
                <a:latin typeface="TT Runs Black"/>
              </a:rPr>
              <a:t>(1911-1993)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267607">
            <a:off x="6854819" y="7845746"/>
            <a:ext cx="2391364" cy="12782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210537">
            <a:off x="6774296" y="984578"/>
            <a:ext cx="2552410" cy="775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739" y="212262"/>
            <a:ext cx="12493691" cy="64030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6997915"/>
            <a:ext cx="17259300" cy="311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3"/>
              </a:lnSpc>
              <a:spcBef>
                <a:spcPct val="0"/>
              </a:spcBef>
            </a:pPr>
            <a:r>
              <a:rPr lang="en-US" sz="5902">
                <a:solidFill>
                  <a:srgbClr val="000000"/>
                </a:solidFill>
                <a:latin typeface="TT Backwards Script"/>
              </a:rPr>
              <a:t>"Мы ж теперь  можем всех созвать. </a:t>
            </a:r>
          </a:p>
          <a:p>
            <a:pPr algn="ctr">
              <a:lnSpc>
                <a:spcPts val="8263"/>
              </a:lnSpc>
              <a:spcBef>
                <a:spcPct val="0"/>
              </a:spcBef>
            </a:pPr>
            <a:r>
              <a:rPr lang="en-US" sz="5902">
                <a:solidFill>
                  <a:srgbClr val="000000"/>
                </a:solidFill>
                <a:latin typeface="TT Backwards Script"/>
              </a:rPr>
              <a:t>Сбор устроить. Они услышат и прибегут…..."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130239" flipH="1">
            <a:off x="12969285" y="4172889"/>
            <a:ext cx="4215159" cy="2253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293" y="7927690"/>
            <a:ext cx="17182881" cy="197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7107" lvl="1" indent="-618554" algn="l">
              <a:lnSpc>
                <a:spcPts val="8022"/>
              </a:lnSpc>
              <a:buFont typeface="Arial"/>
              <a:buChar char="•"/>
            </a:pPr>
            <a:r>
              <a:rPr lang="en-US" sz="5730" dirty="0" err="1">
                <a:solidFill>
                  <a:srgbClr val="000000"/>
                </a:solidFill>
                <a:latin typeface="TT Runs"/>
              </a:rPr>
              <a:t>Подчинение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правилам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основанным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на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рациональности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адекватности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;</a:t>
            </a:r>
            <a:r>
              <a:rPr lang="en-US" sz="3799" dirty="0">
                <a:solidFill>
                  <a:srgbClr val="000000"/>
                </a:solidFill>
                <a:latin typeface="TT Runs Black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1003852" y="4133850"/>
            <a:ext cx="1741547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37107" lvl="1" indent="-618554" algn="ctr">
              <a:lnSpc>
                <a:spcPts val="8022"/>
              </a:lnSpc>
              <a:buFont typeface="Arial"/>
              <a:buChar char="•"/>
            </a:pPr>
            <a:r>
              <a:rPr lang="en-US" sz="5730" dirty="0">
                <a:solidFill>
                  <a:srgbClr val="000000"/>
                </a:solidFill>
                <a:latin typeface="TT Runs"/>
              </a:rPr>
              <a:t>Распределение обязанностей;</a:t>
            </a:r>
            <a:r>
              <a:rPr lang="en-US" sz="3799" dirty="0">
                <a:solidFill>
                  <a:srgbClr val="000000"/>
                </a:solidFill>
                <a:latin typeface="TT Runs Black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8325" y="2705100"/>
            <a:ext cx="17415474" cy="166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7107" lvl="1" indent="-618554">
              <a:lnSpc>
                <a:spcPts val="8022"/>
              </a:lnSpc>
              <a:buFont typeface="Arial"/>
              <a:buChar char="•"/>
            </a:pPr>
            <a:r>
              <a:rPr lang="en-US" sz="5730" dirty="0" err="1">
                <a:solidFill>
                  <a:srgbClr val="000000"/>
                </a:solidFill>
                <a:latin typeface="TT Runs"/>
              </a:rPr>
              <a:t>Принятие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важных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решений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сообща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; </a:t>
            </a:r>
          </a:p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TT Runs Black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8325" y="5448300"/>
            <a:ext cx="17871422" cy="197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7107" lvl="1" indent="-618554">
              <a:lnSpc>
                <a:spcPts val="8022"/>
              </a:lnSpc>
              <a:buFont typeface="Arial"/>
              <a:buChar char="•"/>
            </a:pPr>
            <a:r>
              <a:rPr lang="en-US" sz="5730" dirty="0" err="1">
                <a:solidFill>
                  <a:srgbClr val="000000"/>
                </a:solidFill>
                <a:latin typeface="TT Runs"/>
              </a:rPr>
              <a:t>Лидер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–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избранный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большинством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наиболее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достойный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член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0" dirty="0" err="1">
                <a:solidFill>
                  <a:srgbClr val="000000"/>
                </a:solidFill>
                <a:latin typeface="TT Runs"/>
              </a:rPr>
              <a:t>коллектива</a:t>
            </a:r>
            <a:r>
              <a:rPr lang="en-US" sz="5730" dirty="0">
                <a:solidFill>
                  <a:srgbClr val="000000"/>
                </a:solidFill>
                <a:latin typeface="TT Runs"/>
              </a:rPr>
              <a:t>;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6578" y="398852"/>
            <a:ext cx="17871422" cy="199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8262" lvl="1" indent="-619131">
              <a:lnSpc>
                <a:spcPts val="8029"/>
              </a:lnSpc>
              <a:buFont typeface="Arial"/>
              <a:buChar char="•"/>
            </a:pPr>
            <a:r>
              <a:rPr lang="en-US" sz="5735" dirty="0" err="1">
                <a:solidFill>
                  <a:srgbClr val="000000"/>
                </a:solidFill>
                <a:latin typeface="TT Runs"/>
              </a:rPr>
              <a:t>Опора</a:t>
            </a:r>
            <a:r>
              <a:rPr lang="en-US" sz="5735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5" dirty="0" err="1">
                <a:solidFill>
                  <a:srgbClr val="000000"/>
                </a:solidFill>
                <a:latin typeface="TT Runs"/>
              </a:rPr>
              <a:t>на</a:t>
            </a:r>
            <a:r>
              <a:rPr lang="en-US" sz="5735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5" dirty="0" err="1">
                <a:solidFill>
                  <a:srgbClr val="000000"/>
                </a:solidFill>
                <a:latin typeface="TT Runs"/>
              </a:rPr>
              <a:t>разумное</a:t>
            </a:r>
            <a:r>
              <a:rPr lang="en-US" sz="5735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5735" dirty="0" err="1">
                <a:solidFill>
                  <a:srgbClr val="000000"/>
                </a:solidFill>
                <a:latin typeface="TT Runs"/>
              </a:rPr>
              <a:t>начало</a:t>
            </a:r>
            <a:r>
              <a:rPr lang="en-US" sz="5735" dirty="0">
                <a:solidFill>
                  <a:srgbClr val="000000"/>
                </a:solidFill>
                <a:latin typeface="TT Runs"/>
              </a:rPr>
              <a:t> в </a:t>
            </a:r>
            <a:r>
              <a:rPr lang="en-US" sz="5735" dirty="0" err="1">
                <a:solidFill>
                  <a:srgbClr val="000000"/>
                </a:solidFill>
                <a:latin typeface="TT Runs"/>
              </a:rPr>
              <a:t>человеке</a:t>
            </a:r>
            <a:r>
              <a:rPr lang="en-US" sz="5735" dirty="0">
                <a:solidFill>
                  <a:srgbClr val="000000"/>
                </a:solidFill>
                <a:latin typeface="TT Runs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86148" y="1866900"/>
            <a:ext cx="18860296" cy="374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3"/>
              </a:lnSpc>
              <a:spcBef>
                <a:spcPct val="0"/>
              </a:spcBef>
            </a:pP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"Я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ухожу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.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Один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.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Пускай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он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сам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свиней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половит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.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Кто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захочет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охотиться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вместе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со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мной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 – </a:t>
            </a:r>
            <a:r>
              <a:rPr lang="en-US" sz="7138" dirty="0" err="1">
                <a:solidFill>
                  <a:srgbClr val="000000"/>
                </a:solidFill>
                <a:latin typeface="TT Backwards Script"/>
              </a:rPr>
              <a:t>пожалуйста</a:t>
            </a:r>
            <a:r>
              <a:rPr lang="en-US" sz="7138" dirty="0">
                <a:solidFill>
                  <a:srgbClr val="000000"/>
                </a:solidFill>
                <a:latin typeface="TT Backwards Script"/>
              </a:rPr>
              <a:t>!"</a:t>
            </a:r>
          </a:p>
        </p:txBody>
      </p:sp>
      <p:pic>
        <p:nvPicPr>
          <p:cNvPr id="2050" name="Picture 2" descr="C:\Users\Катя\Downloads\pngwing.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767">
            <a:off x="5544121" y="4406796"/>
            <a:ext cx="6740080" cy="69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886833" y="3658953"/>
            <a:ext cx="8385125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45"/>
              </a:lnSpc>
            </a:pPr>
            <a:r>
              <a:rPr lang="en-US" sz="7389" dirty="0">
                <a:solidFill>
                  <a:srgbClr val="000000"/>
                </a:solidFill>
                <a:latin typeface="TT Runs Black"/>
              </a:rPr>
              <a:t>Задание №2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14808" flipV="1">
            <a:off x="11407509" y="5869414"/>
            <a:ext cx="3503634" cy="106383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392" r="539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89105653_456239518_list=8ef490101919659b9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4013536" y="-4009524"/>
            <a:ext cx="10264943" cy="18283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053" y="601048"/>
            <a:ext cx="17195894" cy="899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21"/>
              </a:lnSpc>
              <a:spcBef>
                <a:spcPct val="0"/>
              </a:spcBef>
            </a:pPr>
            <a:r>
              <a:rPr lang="en-US" sz="4229" dirty="0">
                <a:solidFill>
                  <a:srgbClr val="000000"/>
                </a:solidFill>
                <a:latin typeface="TT Runs"/>
              </a:rPr>
              <a:t>"...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Камень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прошелся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Хрюше с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головы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до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колен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;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рог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разлетелся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на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тысячу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белых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осколков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и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перестал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существовать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. Хрюша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без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слова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без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звука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полетел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боком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с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обрыва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переворачиваясь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на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лету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.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Камень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дважды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подпрыгнул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и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скрылся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в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лесу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. Хрюша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пролетел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сорок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футов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и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упал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спиной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на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ту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самую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красную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квадратную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глыбу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в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море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.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Голова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раскроилась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и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содержимое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вывалилось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и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стало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красным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.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Руки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и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ноги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Хрюши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немного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подергались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как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у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свиньи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когда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ее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только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убьют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.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Потом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море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снова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медленно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тяжко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вздохнуло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вскипело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над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глыбой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белой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розовой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пеной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; а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когда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оно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снова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отхлынуло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, Хрюши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уже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не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229" dirty="0" err="1">
                <a:solidFill>
                  <a:srgbClr val="000000"/>
                </a:solidFill>
                <a:latin typeface="TT Runs"/>
              </a:rPr>
              <a:t>было</a:t>
            </a:r>
            <a:r>
              <a:rPr lang="en-US" sz="4229" dirty="0">
                <a:solidFill>
                  <a:srgbClr val="000000"/>
                </a:solidFill>
                <a:latin typeface="TT Runs"/>
              </a:rPr>
              <a:t>..."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147" t="20560" r="1079" b="23979"/>
          <a:stretch>
            <a:fillRect/>
          </a:stretch>
        </p:blipFill>
        <p:spPr>
          <a:xfrm>
            <a:off x="0" y="0"/>
            <a:ext cx="11805904" cy="781584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52265" y="6596942"/>
            <a:ext cx="13635450" cy="3062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dirty="0">
                <a:solidFill>
                  <a:srgbClr val="000000"/>
                </a:solidFill>
                <a:latin typeface="TT Backwards Script"/>
              </a:rPr>
              <a:t>...</a:t>
            </a:r>
            <a:r>
              <a:rPr lang="en-US" sz="5799" dirty="0" err="1">
                <a:solidFill>
                  <a:srgbClr val="000000"/>
                </a:solidFill>
                <a:latin typeface="TT Backwards Script"/>
              </a:rPr>
              <a:t>рог</a:t>
            </a:r>
            <a:r>
              <a:rPr lang="en-US" sz="5799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ru-RU" sz="5799" dirty="0" smtClean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5799" dirty="0" err="1" smtClean="0">
                <a:solidFill>
                  <a:srgbClr val="000000"/>
                </a:solidFill>
                <a:latin typeface="TT Backwards Script"/>
              </a:rPr>
              <a:t>разлетелся</a:t>
            </a:r>
            <a:r>
              <a:rPr lang="en-US" sz="5799" dirty="0" smtClean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T Backwards Script"/>
              </a:rPr>
              <a:t>на</a:t>
            </a:r>
            <a:r>
              <a:rPr lang="en-US" sz="5799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T Backwards Script"/>
              </a:rPr>
              <a:t>тысячу</a:t>
            </a:r>
            <a:r>
              <a:rPr lang="en-US" sz="5799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T Backwards Script"/>
              </a:rPr>
              <a:t>белых</a:t>
            </a:r>
            <a:r>
              <a:rPr lang="en-US" sz="5799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T Backwards Script"/>
              </a:rPr>
              <a:t>осколков</a:t>
            </a:r>
            <a:r>
              <a:rPr lang="en-US" sz="5799" dirty="0">
                <a:solidFill>
                  <a:srgbClr val="000000"/>
                </a:solidFill>
                <a:latin typeface="TT Backwards Script"/>
              </a:rPr>
              <a:t> и </a:t>
            </a:r>
            <a:r>
              <a:rPr lang="en-US" sz="5799" dirty="0" err="1">
                <a:solidFill>
                  <a:srgbClr val="000000"/>
                </a:solidFill>
                <a:latin typeface="TT Backwards Script"/>
              </a:rPr>
              <a:t>перестал</a:t>
            </a:r>
            <a:r>
              <a:rPr lang="en-US" sz="5799" dirty="0">
                <a:solidFill>
                  <a:srgbClr val="000000"/>
                </a:solidFill>
                <a:latin typeface="TT Backwards Script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TT Backwards Script"/>
              </a:rPr>
              <a:t>существовать</a:t>
            </a:r>
            <a:r>
              <a:rPr lang="en-US" sz="5799" dirty="0">
                <a:solidFill>
                  <a:srgbClr val="000000"/>
                </a:solidFill>
                <a:latin typeface="TT Backwards Script"/>
              </a:rPr>
              <a:t>...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130239" flipH="1">
            <a:off x="12692199" y="4001835"/>
            <a:ext cx="3291228" cy="1759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89105653_456239519_list=b9c2359bc801dd7fa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 rot="16200000">
            <a:off x="4000499" y="-4000501"/>
            <a:ext cx="10287005" cy="18287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467" y="647700"/>
            <a:ext cx="17754600" cy="4128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T Runs"/>
              </a:rPr>
              <a:t>«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Повелитель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мух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» —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это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просто-напросто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книга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которую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я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счел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разумным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написать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после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войны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когда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все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вокруг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благодарили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бога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за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то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что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они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—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не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нацисты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. А я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достаточно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к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тому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времени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повидал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и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достаточно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передумал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»</a:t>
            </a:r>
          </a:p>
          <a:p>
            <a:pPr algn="r">
              <a:lnSpc>
                <a:spcPts val="5350"/>
              </a:lnSpc>
              <a:spcBef>
                <a:spcPct val="0"/>
              </a:spcBef>
            </a:pPr>
            <a:endParaRPr lang="en-US" sz="3822" dirty="0">
              <a:solidFill>
                <a:srgbClr val="000000"/>
              </a:solidFill>
              <a:latin typeface="TT Ru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6798" y="7429500"/>
            <a:ext cx="17929937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T Runs"/>
              </a:rPr>
              <a:t>«В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человеке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больше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зла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чем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можно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объяснить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одним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только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давлением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социальных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механизмов</a:t>
            </a:r>
            <a:r>
              <a:rPr lang="en-US" sz="4400" dirty="0" smtClean="0">
                <a:solidFill>
                  <a:srgbClr val="000000"/>
                </a:solidFill>
                <a:latin typeface="TT Runs"/>
              </a:rPr>
              <a:t>»</a:t>
            </a:r>
            <a:endParaRPr lang="ru-RU" sz="4400" dirty="0" smtClean="0">
              <a:solidFill>
                <a:srgbClr val="000000"/>
              </a:solidFill>
              <a:latin typeface="TT Runs"/>
            </a:endParaRPr>
          </a:p>
          <a:p>
            <a:pPr algn="ctr">
              <a:lnSpc>
                <a:spcPts val="5347"/>
              </a:lnSpc>
              <a:spcBef>
                <a:spcPct val="0"/>
              </a:spcBef>
            </a:pPr>
            <a:endParaRPr lang="ru-RU" sz="4400" dirty="0">
              <a:solidFill>
                <a:srgbClr val="000000"/>
              </a:solidFill>
              <a:latin typeface="TT Runs"/>
            </a:endParaRPr>
          </a:p>
          <a:p>
            <a:pPr algn="r">
              <a:lnSpc>
                <a:spcPts val="5347"/>
              </a:lnSpc>
              <a:spcBef>
                <a:spcPct val="0"/>
              </a:spcBef>
            </a:pPr>
            <a:r>
              <a:rPr lang="ru-RU" sz="4400" dirty="0">
                <a:solidFill>
                  <a:srgbClr val="000000"/>
                </a:solidFill>
                <a:latin typeface="TT Runs"/>
              </a:rPr>
              <a:t>У. Голдинг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8372" y="5278295"/>
            <a:ext cx="17722932" cy="133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T Runs"/>
              </a:rPr>
              <a:t>«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Может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зверь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этот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и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есть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...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Может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...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это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мы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T Runs"/>
              </a:rPr>
              <a:t>сами</a:t>
            </a:r>
            <a:r>
              <a:rPr lang="en-US" sz="4400" dirty="0">
                <a:solidFill>
                  <a:srgbClr val="000000"/>
                </a:solidFill>
                <a:latin typeface="TT Runs"/>
              </a:rPr>
              <a:t>».</a:t>
            </a:r>
          </a:p>
          <a:p>
            <a:pPr algn="r">
              <a:lnSpc>
                <a:spcPts val="5347"/>
              </a:lnSpc>
              <a:spcBef>
                <a:spcPct val="0"/>
              </a:spcBef>
            </a:pPr>
            <a:endParaRPr lang="en-US" sz="3819" dirty="0">
              <a:solidFill>
                <a:srgbClr val="000000"/>
              </a:solidFill>
              <a:latin typeface="TT Ru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829918" y="1163900"/>
            <a:ext cx="8094432" cy="809440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9071" b="-24111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78737" y="2083587"/>
            <a:ext cx="8891362" cy="603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7"/>
              </a:lnSpc>
            </a:pPr>
            <a:r>
              <a:rPr lang="en-US" sz="4933">
                <a:solidFill>
                  <a:srgbClr val="000000"/>
                </a:solidFill>
                <a:latin typeface="TT Runs"/>
              </a:rPr>
              <a:t>Родился </a:t>
            </a:r>
            <a:r>
              <a:rPr lang="en-US" sz="4933">
                <a:solidFill>
                  <a:srgbClr val="FFD352"/>
                </a:solidFill>
                <a:latin typeface="TT Runs"/>
              </a:rPr>
              <a:t>английский </a:t>
            </a:r>
            <a:r>
              <a:rPr lang="en-US" sz="4933">
                <a:solidFill>
                  <a:srgbClr val="000000"/>
                </a:solidFill>
                <a:latin typeface="TT Runs"/>
              </a:rPr>
              <a:t>писатель Уильям Джеральд Голдинг в</a:t>
            </a:r>
          </a:p>
          <a:p>
            <a:pPr algn="ctr">
              <a:lnSpc>
                <a:spcPts val="6857"/>
              </a:lnSpc>
            </a:pPr>
            <a:r>
              <a:rPr lang="en-US" sz="4933">
                <a:solidFill>
                  <a:srgbClr val="000000"/>
                </a:solidFill>
                <a:latin typeface="TT Runs"/>
              </a:rPr>
              <a:t>1911 году </a:t>
            </a:r>
          </a:p>
          <a:p>
            <a:pPr algn="ctr">
              <a:lnSpc>
                <a:spcPts val="6857"/>
              </a:lnSpc>
            </a:pPr>
            <a:r>
              <a:rPr lang="en-US" sz="4933">
                <a:solidFill>
                  <a:srgbClr val="000000"/>
                </a:solidFill>
                <a:latin typeface="TT Runs"/>
              </a:rPr>
              <a:t>в графстве Корнуолл в семье школьного преподавателя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83629" y="3069380"/>
            <a:ext cx="2092579" cy="1057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50570" y="3126501"/>
            <a:ext cx="7504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latin typeface="TT Runs Black" panose="020B0604020202020204" charset="0"/>
              </a:rPr>
              <a:t>Домашнее задание</a:t>
            </a:r>
            <a:endParaRPr lang="ru-RU" sz="7200" dirty="0">
              <a:latin typeface="TT Runs Black" panose="020B060402020202020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11545" flipH="1">
            <a:off x="11169157" y="5038139"/>
            <a:ext cx="4145628" cy="447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9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0.userapi.com/impg/MDnd3OJxnBi8kWjdZSne0VVSd0ctn1-UA3TppA/eSunoZF1yV4.jpg?size=863x611&amp;quality=96&amp;sign=32b328666186dca5202494e43f7b1c0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r="-3278" b="1038"/>
          <a:stretch/>
        </p:blipFill>
        <p:spPr bwMode="auto">
          <a:xfrm>
            <a:off x="0" y="-2"/>
            <a:ext cx="15163800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9000" y="3314700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T Runs Black" panose="020B0604020202020204" charset="0"/>
              </a:rPr>
              <a:t>Вариант заполненной карты</a:t>
            </a:r>
            <a:endParaRPr lang="ru-RU" sz="2800" dirty="0">
              <a:latin typeface="TT Runs Black" panose="020B060402020202020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1075">
            <a:off x="14555821" y="4699695"/>
            <a:ext cx="3139605" cy="335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6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80022" y="307339"/>
            <a:ext cx="7277279" cy="72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</a:pPr>
            <a:r>
              <a:rPr lang="en-US" sz="4224">
                <a:solidFill>
                  <a:srgbClr val="000000"/>
                </a:solidFill>
                <a:latin typeface="TT Runs"/>
              </a:rPr>
              <a:t>"Повелитель мух" 1954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131020" y="1335365"/>
            <a:ext cx="6575284" cy="72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</a:pPr>
            <a:r>
              <a:rPr lang="en-US" sz="4224">
                <a:solidFill>
                  <a:srgbClr val="000000"/>
                </a:solidFill>
                <a:latin typeface="TT Runs"/>
              </a:rPr>
              <a:t>"Наследники" 1955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17002" y="2694769"/>
            <a:ext cx="5603321" cy="730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4249">
                <a:solidFill>
                  <a:srgbClr val="000000"/>
                </a:solidFill>
                <a:latin typeface="TT Runs"/>
              </a:rPr>
              <a:t>"Шпиль" 1964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88669" flipH="1">
            <a:off x="6707202" y="7765322"/>
            <a:ext cx="2691817" cy="14388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05975" flipV="1">
            <a:off x="6584533" y="1641110"/>
            <a:ext cx="2737593" cy="8312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3466403"/>
            <a:ext cx="9960373" cy="3335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4"/>
              </a:lnSpc>
            </a:pPr>
            <a:r>
              <a:rPr lang="en-US" sz="7134">
                <a:solidFill>
                  <a:srgbClr val="000000"/>
                </a:solidFill>
                <a:latin typeface="TT Runs Black"/>
              </a:rPr>
              <a:t>Произведения Уильяма Голдинга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66008" y="4021071"/>
            <a:ext cx="8705308" cy="558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"/>
              </a:lnSpc>
            </a:pPr>
            <a:r>
              <a:rPr lang="en-US" sz="4240">
                <a:solidFill>
                  <a:srgbClr val="000000"/>
                </a:solidFill>
                <a:latin typeface="TT Runs"/>
              </a:rPr>
              <a:t>"Пирамида" 1967</a:t>
            </a:r>
          </a:p>
          <a:p>
            <a:pPr algn="ctr">
              <a:lnSpc>
                <a:spcPts val="4876"/>
              </a:lnSpc>
            </a:pPr>
            <a:endParaRPr lang="en-US" sz="4240">
              <a:solidFill>
                <a:srgbClr val="000000"/>
              </a:solidFill>
              <a:latin typeface="TT Runs"/>
            </a:endParaRPr>
          </a:p>
          <a:p>
            <a:pPr algn="ctr">
              <a:lnSpc>
                <a:spcPts val="4876"/>
              </a:lnSpc>
            </a:pPr>
            <a:r>
              <a:rPr lang="en-US" sz="4240">
                <a:solidFill>
                  <a:srgbClr val="000000"/>
                </a:solidFill>
                <a:latin typeface="TT Runs"/>
              </a:rPr>
              <a:t>"Бронзовая бабочка" 1958 -</a:t>
            </a:r>
          </a:p>
          <a:p>
            <a:pPr algn="ctr">
              <a:lnSpc>
                <a:spcPts val="4876"/>
              </a:lnSpc>
            </a:pPr>
            <a:r>
              <a:rPr lang="en-US" sz="4240">
                <a:solidFill>
                  <a:srgbClr val="000000"/>
                </a:solidFill>
                <a:latin typeface="TT Runs"/>
              </a:rPr>
              <a:t> пьеса</a:t>
            </a:r>
          </a:p>
          <a:p>
            <a:pPr algn="ctr">
              <a:lnSpc>
                <a:spcPts val="4876"/>
              </a:lnSpc>
            </a:pPr>
            <a:endParaRPr lang="en-US" sz="4240">
              <a:solidFill>
                <a:srgbClr val="000000"/>
              </a:solidFill>
              <a:latin typeface="TT Runs"/>
            </a:endParaRPr>
          </a:p>
          <a:p>
            <a:pPr algn="ctr">
              <a:lnSpc>
                <a:spcPts val="4876"/>
              </a:lnSpc>
            </a:pPr>
            <a:r>
              <a:rPr lang="en-US" sz="4240">
                <a:solidFill>
                  <a:srgbClr val="000000"/>
                </a:solidFill>
                <a:latin typeface="TT Runs"/>
              </a:rPr>
              <a:t>"Черезвычайный </a:t>
            </a:r>
          </a:p>
          <a:p>
            <a:pPr algn="ctr">
              <a:lnSpc>
                <a:spcPts val="4876"/>
              </a:lnSpc>
            </a:pPr>
            <a:r>
              <a:rPr lang="en-US" sz="4240">
                <a:solidFill>
                  <a:srgbClr val="000000"/>
                </a:solidFill>
                <a:latin typeface="TT Runs"/>
              </a:rPr>
              <a:t>посол" 1957 - повесть</a:t>
            </a:r>
          </a:p>
          <a:p>
            <a:pPr algn="ctr">
              <a:lnSpc>
                <a:spcPts val="4876"/>
              </a:lnSpc>
            </a:pPr>
            <a:endParaRPr lang="en-US" sz="4240">
              <a:solidFill>
                <a:srgbClr val="000000"/>
              </a:solidFill>
              <a:latin typeface="TT Runs"/>
            </a:endParaRPr>
          </a:p>
          <a:p>
            <a:pPr algn="ctr">
              <a:lnSpc>
                <a:spcPts val="4876"/>
              </a:lnSpc>
            </a:pPr>
            <a:r>
              <a:rPr lang="en-US" sz="4240">
                <a:solidFill>
                  <a:srgbClr val="000000"/>
                </a:solidFill>
                <a:latin typeface="TT Runs"/>
              </a:rPr>
              <a:t>"Двойной смысл"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3564" y="1028700"/>
            <a:ext cx="5626270" cy="550321"/>
            <a:chOff x="0" y="0"/>
            <a:chExt cx="3952468" cy="386602"/>
          </a:xfrm>
        </p:grpSpPr>
        <p:sp>
          <p:nvSpPr>
            <p:cNvPr id="3" name="Freeform 3"/>
            <p:cNvSpPr/>
            <p:nvPr/>
          </p:nvSpPr>
          <p:spPr>
            <a:xfrm>
              <a:off x="-5132" y="-4759"/>
              <a:ext cx="3962749" cy="391476"/>
            </a:xfrm>
            <a:custGeom>
              <a:avLst/>
              <a:gdLst/>
              <a:ahLst/>
              <a:cxnLst/>
              <a:rect l="l" t="t" r="r" b="b"/>
              <a:pathLst>
                <a:path w="3962749" h="391476">
                  <a:moveTo>
                    <a:pt x="6350" y="391361"/>
                  </a:moveTo>
                  <a:cubicBezTo>
                    <a:pt x="0" y="391477"/>
                    <a:pt x="20437" y="341135"/>
                    <a:pt x="22582" y="336305"/>
                  </a:cubicBezTo>
                  <a:cubicBezTo>
                    <a:pt x="40804" y="295284"/>
                    <a:pt x="62669" y="255714"/>
                    <a:pt x="85101" y="216858"/>
                  </a:cubicBezTo>
                  <a:cubicBezTo>
                    <a:pt x="107423" y="178197"/>
                    <a:pt x="130951" y="139128"/>
                    <a:pt x="157286" y="102991"/>
                  </a:cubicBezTo>
                  <a:cubicBezTo>
                    <a:pt x="161009" y="97882"/>
                    <a:pt x="183473" y="61647"/>
                    <a:pt x="196850" y="61405"/>
                  </a:cubicBezTo>
                  <a:cubicBezTo>
                    <a:pt x="521233" y="55531"/>
                    <a:pt x="845471" y="44469"/>
                    <a:pt x="1169704" y="33260"/>
                  </a:cubicBezTo>
                  <a:cubicBezTo>
                    <a:pt x="1675610" y="15770"/>
                    <a:pt x="2114478" y="0"/>
                    <a:pt x="2588664" y="6092"/>
                  </a:cubicBezTo>
                  <a:cubicBezTo>
                    <a:pt x="3044674" y="11580"/>
                    <a:pt x="3500293" y="20798"/>
                    <a:pt x="3956373" y="13899"/>
                  </a:cubicBezTo>
                  <a:cubicBezTo>
                    <a:pt x="3962749" y="13803"/>
                    <a:pt x="3942288" y="64121"/>
                    <a:pt x="3940141" y="68955"/>
                  </a:cubicBezTo>
                  <a:cubicBezTo>
                    <a:pt x="3921919" y="109976"/>
                    <a:pt x="3900054" y="149547"/>
                    <a:pt x="3877622" y="188402"/>
                  </a:cubicBezTo>
                  <a:cubicBezTo>
                    <a:pt x="3855300" y="227064"/>
                    <a:pt x="3831771" y="266133"/>
                    <a:pt x="3805438" y="302269"/>
                  </a:cubicBezTo>
                  <a:cubicBezTo>
                    <a:pt x="3801756" y="307321"/>
                    <a:pt x="3779221" y="343653"/>
                    <a:pt x="3765875" y="343855"/>
                  </a:cubicBezTo>
                  <a:cubicBezTo>
                    <a:pt x="3483809" y="348121"/>
                    <a:pt x="3201746" y="348049"/>
                    <a:pt x="2919677" y="344146"/>
                  </a:cubicBezTo>
                  <a:cubicBezTo>
                    <a:pt x="2484848" y="338130"/>
                    <a:pt x="2114478" y="331143"/>
                    <a:pt x="1714993" y="340936"/>
                  </a:cubicBezTo>
                  <a:cubicBezTo>
                    <a:pt x="1145324" y="353765"/>
                    <a:pt x="576087" y="381045"/>
                    <a:pt x="6350" y="391361"/>
                  </a:cubicBezTo>
                  <a:lnTo>
                    <a:pt x="6350" y="391361"/>
                  </a:lnTo>
                  <a:close/>
                </a:path>
              </a:pathLst>
            </a:custGeom>
            <a:solidFill>
              <a:srgbClr val="FFD35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31366" y="2188592"/>
            <a:ext cx="5626270" cy="550321"/>
            <a:chOff x="0" y="0"/>
            <a:chExt cx="3952468" cy="386602"/>
          </a:xfrm>
        </p:grpSpPr>
        <p:sp>
          <p:nvSpPr>
            <p:cNvPr id="5" name="Freeform 5"/>
            <p:cNvSpPr/>
            <p:nvPr/>
          </p:nvSpPr>
          <p:spPr>
            <a:xfrm>
              <a:off x="-5132" y="-4759"/>
              <a:ext cx="3962749" cy="391476"/>
            </a:xfrm>
            <a:custGeom>
              <a:avLst/>
              <a:gdLst/>
              <a:ahLst/>
              <a:cxnLst/>
              <a:rect l="l" t="t" r="r" b="b"/>
              <a:pathLst>
                <a:path w="3962749" h="391476">
                  <a:moveTo>
                    <a:pt x="6350" y="391361"/>
                  </a:moveTo>
                  <a:cubicBezTo>
                    <a:pt x="0" y="391477"/>
                    <a:pt x="20437" y="341135"/>
                    <a:pt x="22582" y="336305"/>
                  </a:cubicBezTo>
                  <a:cubicBezTo>
                    <a:pt x="40804" y="295284"/>
                    <a:pt x="62669" y="255714"/>
                    <a:pt x="85101" y="216858"/>
                  </a:cubicBezTo>
                  <a:cubicBezTo>
                    <a:pt x="107423" y="178197"/>
                    <a:pt x="130951" y="139128"/>
                    <a:pt x="157286" y="102991"/>
                  </a:cubicBezTo>
                  <a:cubicBezTo>
                    <a:pt x="161009" y="97882"/>
                    <a:pt x="183473" y="61647"/>
                    <a:pt x="196850" y="61405"/>
                  </a:cubicBezTo>
                  <a:cubicBezTo>
                    <a:pt x="521233" y="55531"/>
                    <a:pt x="845471" y="44469"/>
                    <a:pt x="1169704" y="33260"/>
                  </a:cubicBezTo>
                  <a:cubicBezTo>
                    <a:pt x="1675610" y="15770"/>
                    <a:pt x="2114478" y="0"/>
                    <a:pt x="2588664" y="6092"/>
                  </a:cubicBezTo>
                  <a:cubicBezTo>
                    <a:pt x="3044674" y="11580"/>
                    <a:pt x="3500293" y="20798"/>
                    <a:pt x="3956373" y="13899"/>
                  </a:cubicBezTo>
                  <a:cubicBezTo>
                    <a:pt x="3962749" y="13803"/>
                    <a:pt x="3942288" y="64121"/>
                    <a:pt x="3940141" y="68955"/>
                  </a:cubicBezTo>
                  <a:cubicBezTo>
                    <a:pt x="3921919" y="109976"/>
                    <a:pt x="3900054" y="149547"/>
                    <a:pt x="3877622" y="188402"/>
                  </a:cubicBezTo>
                  <a:cubicBezTo>
                    <a:pt x="3855300" y="227064"/>
                    <a:pt x="3831771" y="266133"/>
                    <a:pt x="3805438" y="302269"/>
                  </a:cubicBezTo>
                  <a:cubicBezTo>
                    <a:pt x="3801756" y="307321"/>
                    <a:pt x="3779221" y="343653"/>
                    <a:pt x="3765875" y="343855"/>
                  </a:cubicBezTo>
                  <a:cubicBezTo>
                    <a:pt x="3483809" y="348121"/>
                    <a:pt x="3201746" y="348049"/>
                    <a:pt x="2919677" y="344146"/>
                  </a:cubicBezTo>
                  <a:cubicBezTo>
                    <a:pt x="2484848" y="338130"/>
                    <a:pt x="2114478" y="331143"/>
                    <a:pt x="1714993" y="340936"/>
                  </a:cubicBezTo>
                  <a:cubicBezTo>
                    <a:pt x="1145324" y="353765"/>
                    <a:pt x="576087" y="381045"/>
                    <a:pt x="6350" y="391361"/>
                  </a:cubicBezTo>
                  <a:lnTo>
                    <a:pt x="6350" y="391361"/>
                  </a:lnTo>
                  <a:close/>
                </a:path>
              </a:pathLst>
            </a:custGeom>
            <a:solidFill>
              <a:srgbClr val="FFD35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35153" flipV="1">
            <a:off x="8336774" y="581721"/>
            <a:ext cx="2944171" cy="8939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1549563"/>
            <a:ext cx="8788142" cy="718787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2601" y="626521"/>
            <a:ext cx="7857778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9"/>
              </a:lnSpc>
            </a:pPr>
            <a:r>
              <a:rPr lang="en-US" sz="6199" dirty="0" err="1">
                <a:solidFill>
                  <a:srgbClr val="000000"/>
                </a:solidFill>
                <a:latin typeface="TT Runs Black"/>
              </a:rPr>
              <a:t>Нобелевская</a:t>
            </a:r>
            <a:r>
              <a:rPr lang="en-US" sz="6199" dirty="0">
                <a:solidFill>
                  <a:srgbClr val="000000"/>
                </a:solidFill>
                <a:latin typeface="TT Runs Black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TT Runs Black"/>
              </a:rPr>
              <a:t>премия</a:t>
            </a:r>
            <a:endParaRPr lang="en-US" sz="6199" dirty="0">
              <a:solidFill>
                <a:srgbClr val="000000"/>
              </a:solidFill>
              <a:latin typeface="TT Runs Black"/>
            </a:endParaRPr>
          </a:p>
          <a:p>
            <a:pPr algn="ctr">
              <a:lnSpc>
                <a:spcPts val="6240"/>
              </a:lnSpc>
            </a:pPr>
            <a:r>
              <a:rPr lang="en-US" sz="5200" dirty="0">
                <a:solidFill>
                  <a:srgbClr val="000000"/>
                </a:solidFill>
                <a:latin typeface="TT Runs Black"/>
              </a:rPr>
              <a:t>(1983)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3679" y="3632978"/>
            <a:ext cx="9167679" cy="53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1"/>
              </a:lnSpc>
            </a:pPr>
            <a:r>
              <a:rPr lang="en-US" sz="3815">
                <a:solidFill>
                  <a:srgbClr val="000000"/>
                </a:solidFill>
                <a:latin typeface="TT Runs"/>
              </a:rPr>
              <a:t>"За романы, которые с ясностью реалистического искусства, сочетающегося </a:t>
            </a:r>
          </a:p>
          <a:p>
            <a:pPr algn="ctr">
              <a:lnSpc>
                <a:spcPts val="5341"/>
              </a:lnSpc>
            </a:pPr>
            <a:r>
              <a:rPr lang="en-US" sz="3815">
                <a:solidFill>
                  <a:srgbClr val="000000"/>
                </a:solidFill>
                <a:latin typeface="TT Runs"/>
              </a:rPr>
              <a:t>с многообразием и универсальностью мифа, помогают постичь условия человеческого существования в современном мире"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511551" flipH="1">
            <a:off x="1961867" y="1891037"/>
            <a:ext cx="1955345" cy="10452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8313018" y="2778884"/>
            <a:ext cx="1472537" cy="283971"/>
            <a:chOff x="0" y="0"/>
            <a:chExt cx="2994890" cy="577549"/>
          </a:xfrm>
        </p:grpSpPr>
        <p:sp>
          <p:nvSpPr>
            <p:cNvPr id="4" name="Freeform 4"/>
            <p:cNvSpPr/>
            <p:nvPr/>
          </p:nvSpPr>
          <p:spPr>
            <a:xfrm>
              <a:off x="-32193" y="-26797"/>
              <a:ext cx="3033197" cy="642041"/>
            </a:xfrm>
            <a:custGeom>
              <a:avLst/>
              <a:gdLst/>
              <a:ahLst/>
              <a:cxnLst/>
              <a:rect l="l" t="t" r="r" b="b"/>
              <a:pathLst>
                <a:path w="3033197" h="642041">
                  <a:moveTo>
                    <a:pt x="3014086" y="368169"/>
                  </a:moveTo>
                  <a:cubicBezTo>
                    <a:pt x="3010930" y="378701"/>
                    <a:pt x="3005663" y="388638"/>
                    <a:pt x="2998185" y="397059"/>
                  </a:cubicBezTo>
                  <a:cubicBezTo>
                    <a:pt x="2931498" y="472176"/>
                    <a:pt x="2836975" y="522827"/>
                    <a:pt x="2763775" y="591867"/>
                  </a:cubicBezTo>
                  <a:cubicBezTo>
                    <a:pt x="2710575" y="642041"/>
                    <a:pt x="2663525" y="527415"/>
                    <a:pt x="2706916" y="486490"/>
                  </a:cubicBezTo>
                  <a:cubicBezTo>
                    <a:pt x="2743045" y="452415"/>
                    <a:pt x="2784379" y="422807"/>
                    <a:pt x="2824999" y="392527"/>
                  </a:cubicBezTo>
                  <a:cubicBezTo>
                    <a:pt x="2362933" y="384081"/>
                    <a:pt x="2016353" y="379346"/>
                    <a:pt x="1592345" y="378908"/>
                  </a:cubicBezTo>
                  <a:cubicBezTo>
                    <a:pt x="1095019" y="378438"/>
                    <a:pt x="596257" y="375898"/>
                    <a:pt x="100811" y="424981"/>
                  </a:cubicBezTo>
                  <a:cubicBezTo>
                    <a:pt x="28227" y="432172"/>
                    <a:pt x="0" y="337039"/>
                    <a:pt x="82377" y="328879"/>
                  </a:cubicBezTo>
                  <a:cubicBezTo>
                    <a:pt x="577823" y="279797"/>
                    <a:pt x="1076585" y="282336"/>
                    <a:pt x="1573912" y="282806"/>
                  </a:cubicBezTo>
                  <a:cubicBezTo>
                    <a:pt x="2016353" y="283254"/>
                    <a:pt x="2364985" y="288153"/>
                    <a:pt x="2837288" y="296965"/>
                  </a:cubicBezTo>
                  <a:cubicBezTo>
                    <a:pt x="2776337" y="238209"/>
                    <a:pt x="2709547" y="184033"/>
                    <a:pt x="2641499" y="137691"/>
                  </a:cubicBezTo>
                  <a:cubicBezTo>
                    <a:pt x="2584967" y="99191"/>
                    <a:pt x="2661474" y="0"/>
                    <a:pt x="2710886" y="33652"/>
                  </a:cubicBezTo>
                  <a:cubicBezTo>
                    <a:pt x="2821363" y="108890"/>
                    <a:pt x="2929555" y="199696"/>
                    <a:pt x="3016535" y="301696"/>
                  </a:cubicBezTo>
                  <a:cubicBezTo>
                    <a:pt x="3033197" y="321235"/>
                    <a:pt x="3028400" y="347199"/>
                    <a:pt x="3014086" y="36816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20304" flipV="1">
            <a:off x="14297200" y="1863858"/>
            <a:ext cx="2112678" cy="6414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12480" y="3975484"/>
            <a:ext cx="4073614" cy="63115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447779" y="3482201"/>
            <a:ext cx="3811521" cy="59580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3413" y="3657138"/>
            <a:ext cx="3821679" cy="595377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23413" y="249995"/>
            <a:ext cx="16041174" cy="193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4"/>
              </a:lnSpc>
            </a:pPr>
            <a:r>
              <a:rPr lang="en-US" sz="6831">
                <a:solidFill>
                  <a:srgbClr val="000000"/>
                </a:solidFill>
                <a:latin typeface="TT Runs Black"/>
              </a:rPr>
              <a:t>"В чём существо человеческое?"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76741" y="2118543"/>
            <a:ext cx="5102312" cy="78677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48338" y="295458"/>
            <a:ext cx="4829171" cy="70591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49789" y="7525766"/>
            <a:ext cx="5626270" cy="550321"/>
            <a:chOff x="0" y="0"/>
            <a:chExt cx="3952468" cy="386602"/>
          </a:xfrm>
        </p:grpSpPr>
        <p:sp>
          <p:nvSpPr>
            <p:cNvPr id="5" name="Freeform 5"/>
            <p:cNvSpPr/>
            <p:nvPr/>
          </p:nvSpPr>
          <p:spPr>
            <a:xfrm>
              <a:off x="-5132" y="-4759"/>
              <a:ext cx="3962749" cy="391476"/>
            </a:xfrm>
            <a:custGeom>
              <a:avLst/>
              <a:gdLst/>
              <a:ahLst/>
              <a:cxnLst/>
              <a:rect l="l" t="t" r="r" b="b"/>
              <a:pathLst>
                <a:path w="3962749" h="391476">
                  <a:moveTo>
                    <a:pt x="6350" y="391361"/>
                  </a:moveTo>
                  <a:cubicBezTo>
                    <a:pt x="0" y="391477"/>
                    <a:pt x="20437" y="341135"/>
                    <a:pt x="22582" y="336305"/>
                  </a:cubicBezTo>
                  <a:cubicBezTo>
                    <a:pt x="40804" y="295284"/>
                    <a:pt x="62669" y="255714"/>
                    <a:pt x="85101" y="216858"/>
                  </a:cubicBezTo>
                  <a:cubicBezTo>
                    <a:pt x="107423" y="178197"/>
                    <a:pt x="130951" y="139128"/>
                    <a:pt x="157286" y="102991"/>
                  </a:cubicBezTo>
                  <a:cubicBezTo>
                    <a:pt x="161009" y="97882"/>
                    <a:pt x="183473" y="61647"/>
                    <a:pt x="196850" y="61405"/>
                  </a:cubicBezTo>
                  <a:cubicBezTo>
                    <a:pt x="521233" y="55531"/>
                    <a:pt x="845471" y="44469"/>
                    <a:pt x="1169704" y="33260"/>
                  </a:cubicBezTo>
                  <a:cubicBezTo>
                    <a:pt x="1675610" y="15770"/>
                    <a:pt x="2114478" y="0"/>
                    <a:pt x="2588664" y="6092"/>
                  </a:cubicBezTo>
                  <a:cubicBezTo>
                    <a:pt x="3044674" y="11580"/>
                    <a:pt x="3500293" y="20798"/>
                    <a:pt x="3956373" y="13899"/>
                  </a:cubicBezTo>
                  <a:cubicBezTo>
                    <a:pt x="3962749" y="13803"/>
                    <a:pt x="3942288" y="64121"/>
                    <a:pt x="3940141" y="68955"/>
                  </a:cubicBezTo>
                  <a:cubicBezTo>
                    <a:pt x="3921919" y="109976"/>
                    <a:pt x="3900054" y="149547"/>
                    <a:pt x="3877622" y="188402"/>
                  </a:cubicBezTo>
                  <a:cubicBezTo>
                    <a:pt x="3855300" y="227064"/>
                    <a:pt x="3831771" y="266133"/>
                    <a:pt x="3805438" y="302269"/>
                  </a:cubicBezTo>
                  <a:cubicBezTo>
                    <a:pt x="3801756" y="307321"/>
                    <a:pt x="3779221" y="343653"/>
                    <a:pt x="3765875" y="343855"/>
                  </a:cubicBezTo>
                  <a:cubicBezTo>
                    <a:pt x="3483809" y="348121"/>
                    <a:pt x="3201746" y="348049"/>
                    <a:pt x="2919677" y="344146"/>
                  </a:cubicBezTo>
                  <a:cubicBezTo>
                    <a:pt x="2484848" y="338130"/>
                    <a:pt x="2114478" y="331143"/>
                    <a:pt x="1714993" y="340936"/>
                  </a:cubicBezTo>
                  <a:cubicBezTo>
                    <a:pt x="1145324" y="353765"/>
                    <a:pt x="576087" y="381045"/>
                    <a:pt x="6350" y="391361"/>
                  </a:cubicBezTo>
                  <a:lnTo>
                    <a:pt x="6350" y="391361"/>
                  </a:lnTo>
                  <a:close/>
                </a:path>
              </a:pathLst>
            </a:custGeom>
            <a:solidFill>
              <a:srgbClr val="FFD352">
                <a:alpha val="8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28095" y="7278370"/>
            <a:ext cx="7269659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TT Runs Black"/>
              </a:rPr>
              <a:t>Р.М. Баллантайн 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TT Runs Black"/>
              </a:rPr>
              <a:t>"Коралловый остров" 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TT Runs Black"/>
              </a:rPr>
              <a:t>1858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214762" y="478379"/>
            <a:ext cx="5626270" cy="550321"/>
            <a:chOff x="0" y="0"/>
            <a:chExt cx="3952468" cy="386602"/>
          </a:xfrm>
        </p:grpSpPr>
        <p:sp>
          <p:nvSpPr>
            <p:cNvPr id="8" name="Freeform 8"/>
            <p:cNvSpPr/>
            <p:nvPr/>
          </p:nvSpPr>
          <p:spPr>
            <a:xfrm>
              <a:off x="-5132" y="-4759"/>
              <a:ext cx="3962749" cy="391476"/>
            </a:xfrm>
            <a:custGeom>
              <a:avLst/>
              <a:gdLst/>
              <a:ahLst/>
              <a:cxnLst/>
              <a:rect l="l" t="t" r="r" b="b"/>
              <a:pathLst>
                <a:path w="3962749" h="391476">
                  <a:moveTo>
                    <a:pt x="6350" y="391361"/>
                  </a:moveTo>
                  <a:cubicBezTo>
                    <a:pt x="0" y="391477"/>
                    <a:pt x="20437" y="341135"/>
                    <a:pt x="22582" y="336305"/>
                  </a:cubicBezTo>
                  <a:cubicBezTo>
                    <a:pt x="40804" y="295284"/>
                    <a:pt x="62669" y="255714"/>
                    <a:pt x="85101" y="216858"/>
                  </a:cubicBezTo>
                  <a:cubicBezTo>
                    <a:pt x="107423" y="178197"/>
                    <a:pt x="130951" y="139128"/>
                    <a:pt x="157286" y="102991"/>
                  </a:cubicBezTo>
                  <a:cubicBezTo>
                    <a:pt x="161009" y="97882"/>
                    <a:pt x="183473" y="61647"/>
                    <a:pt x="196850" y="61405"/>
                  </a:cubicBezTo>
                  <a:cubicBezTo>
                    <a:pt x="521233" y="55531"/>
                    <a:pt x="845471" y="44469"/>
                    <a:pt x="1169704" y="33260"/>
                  </a:cubicBezTo>
                  <a:cubicBezTo>
                    <a:pt x="1675610" y="15770"/>
                    <a:pt x="2114478" y="0"/>
                    <a:pt x="2588664" y="6092"/>
                  </a:cubicBezTo>
                  <a:cubicBezTo>
                    <a:pt x="3044674" y="11580"/>
                    <a:pt x="3500293" y="20798"/>
                    <a:pt x="3956373" y="13899"/>
                  </a:cubicBezTo>
                  <a:cubicBezTo>
                    <a:pt x="3962749" y="13803"/>
                    <a:pt x="3942288" y="64121"/>
                    <a:pt x="3940141" y="68955"/>
                  </a:cubicBezTo>
                  <a:cubicBezTo>
                    <a:pt x="3921919" y="109976"/>
                    <a:pt x="3900054" y="149547"/>
                    <a:pt x="3877622" y="188402"/>
                  </a:cubicBezTo>
                  <a:cubicBezTo>
                    <a:pt x="3855300" y="227064"/>
                    <a:pt x="3831771" y="266133"/>
                    <a:pt x="3805438" y="302269"/>
                  </a:cubicBezTo>
                  <a:cubicBezTo>
                    <a:pt x="3801756" y="307321"/>
                    <a:pt x="3779221" y="343653"/>
                    <a:pt x="3765875" y="343855"/>
                  </a:cubicBezTo>
                  <a:cubicBezTo>
                    <a:pt x="3483809" y="348121"/>
                    <a:pt x="3201746" y="348049"/>
                    <a:pt x="2919677" y="344146"/>
                  </a:cubicBezTo>
                  <a:cubicBezTo>
                    <a:pt x="2484848" y="338130"/>
                    <a:pt x="2114478" y="331143"/>
                    <a:pt x="1714993" y="340936"/>
                  </a:cubicBezTo>
                  <a:cubicBezTo>
                    <a:pt x="1145324" y="353765"/>
                    <a:pt x="576087" y="381045"/>
                    <a:pt x="6350" y="391361"/>
                  </a:cubicBezTo>
                  <a:lnTo>
                    <a:pt x="6350" y="391361"/>
                  </a:lnTo>
                  <a:close/>
                </a:path>
              </a:pathLst>
            </a:custGeom>
            <a:solidFill>
              <a:srgbClr val="FFD352">
                <a:alpha val="72941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1184224" y="219258"/>
            <a:ext cx="5656808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TT Runs Black"/>
              </a:rPr>
              <a:t>У.Голдинг 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TT Runs Black"/>
              </a:rPr>
              <a:t>"Повелитель мух" 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TT Runs Black"/>
              </a:rPr>
              <a:t>1954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88669" flipH="1">
            <a:off x="7648587" y="4344134"/>
            <a:ext cx="2990826" cy="1598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79358"/>
            <a:ext cx="10207642" cy="1020764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07642" y="3783804"/>
            <a:ext cx="7723383" cy="126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5"/>
              </a:lnSpc>
            </a:pPr>
            <a:r>
              <a:rPr lang="en-US" sz="7389" dirty="0">
                <a:solidFill>
                  <a:srgbClr val="000000"/>
                </a:solidFill>
                <a:latin typeface="TT Runs Black"/>
              </a:rPr>
              <a:t>Задание №1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14808" flipV="1">
            <a:off x="10955709" y="6321256"/>
            <a:ext cx="3503634" cy="1063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66" b="2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851" y="9047162"/>
            <a:ext cx="1264149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700" y="0"/>
            <a:ext cx="4953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3847" y="2420235"/>
            <a:ext cx="16930144" cy="55548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8019" flipH="1">
            <a:off x="15346526" y="374644"/>
            <a:ext cx="3181892" cy="17008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18485" flipV="1">
            <a:off x="-96371" y="299366"/>
            <a:ext cx="2980643" cy="9050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706756" flipV="1">
            <a:off x="15265929" y="8838964"/>
            <a:ext cx="3008376" cy="913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8019" flipV="1">
            <a:off x="-78432" y="8426801"/>
            <a:ext cx="3224851" cy="1723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392</Words>
  <Application>Microsoft Office PowerPoint</Application>
  <PresentationFormat>Произвольный</PresentationFormat>
  <Paragraphs>49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TT Runs Black</vt:lpstr>
      <vt:lpstr>TT Runs</vt:lpstr>
      <vt:lpstr>TT Backwards Script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Уильям Голдинг: Grant Writer</dc:title>
  <cp:lastModifiedBy>Катя</cp:lastModifiedBy>
  <cp:revision>10</cp:revision>
  <dcterms:created xsi:type="dcterms:W3CDTF">2006-08-16T00:00:00Z</dcterms:created>
  <dcterms:modified xsi:type="dcterms:W3CDTF">2021-10-17T17:44:09Z</dcterms:modified>
  <dc:identifier>DAEstdzshe0</dc:identifier>
</cp:coreProperties>
</file>