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543805" y="1632238"/>
            <a:ext cx="11152895" cy="2369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ru-RU" sz="5000" b="1" dirty="0" smtClean="0">
                <a:solidFill>
                  <a:srgbClr val="290059"/>
                </a:solidFill>
                <a:latin typeface="Ropa Sans Pro" panose="020B0504020101010102" pitchFamily="34" charset="0"/>
                <a:ea typeface="+mn-ea"/>
                <a:cs typeface="Ropa Sans Pro" panose="020B0504020101010102" pitchFamily="34" charset="0"/>
              </a:rPr>
              <a:t>Тайные </a:t>
            </a:r>
            <a:r>
              <a:rPr lang="ru-RU" sz="5000" b="1" dirty="0" smtClean="0">
                <a:solidFill>
                  <a:srgbClr val="290059"/>
                </a:solidFill>
                <a:latin typeface="Ropa Sans Pro" panose="020B0504020101010102" pitchFamily="34" charset="0"/>
                <a:ea typeface="+mn-ea"/>
                <a:cs typeface="Ropa Sans Pro" panose="020B0504020101010102" pitchFamily="34" charset="0"/>
              </a:rPr>
              <a:t>комнаты </a:t>
            </a:r>
            <a:r>
              <a:rPr lang="ru-RU" sz="5000" b="1" dirty="0" smtClean="0">
                <a:solidFill>
                  <a:srgbClr val="290059"/>
                </a:solidFill>
                <a:latin typeface="Ropa Sans Pro" panose="020B0504020101010102" pitchFamily="34" charset="0"/>
                <a:ea typeface="+mn-ea"/>
                <a:cs typeface="Ropa Sans Pro" panose="020B0504020101010102" pitchFamily="34" charset="0"/>
              </a:rPr>
              <a:t>Грамматики: </a:t>
            </a:r>
            <a:r>
              <a:rPr lang="ru-RU" sz="3200" b="1" dirty="0" smtClean="0">
                <a:solidFill>
                  <a:srgbClr val="290059"/>
                </a:solidFill>
                <a:latin typeface="Ropa Sans Pro" panose="020B0504020101010102" pitchFamily="34" charset="0"/>
                <a:ea typeface="+mn-ea"/>
                <a:cs typeface="Ropa Sans Pro" panose="020B0504020101010102" pitchFamily="34" charset="0"/>
              </a:rPr>
              <a:t/>
            </a:r>
            <a:br>
              <a:rPr lang="ru-RU" sz="3200" b="1" dirty="0" smtClean="0">
                <a:solidFill>
                  <a:srgbClr val="290059"/>
                </a:solidFill>
                <a:latin typeface="Ropa Sans Pro" panose="020B0504020101010102" pitchFamily="34" charset="0"/>
                <a:ea typeface="+mn-ea"/>
                <a:cs typeface="Ropa Sans Pro" panose="020B0504020101010102" pitchFamily="34" charset="0"/>
              </a:rPr>
            </a:br>
            <a:r>
              <a:rPr lang="ru-RU" sz="3200" b="1" dirty="0" smtClean="0">
                <a:solidFill>
                  <a:srgbClr val="290059"/>
                </a:solidFill>
                <a:latin typeface="Ropa Sans Pro" panose="020B0504020101010102" pitchFamily="34" charset="0"/>
                <a:ea typeface="+mn-ea"/>
                <a:cs typeface="Ropa Sans Pro" panose="020B0504020101010102" pitchFamily="34" charset="0"/>
              </a:rPr>
              <a:t>С</a:t>
            </a:r>
            <a:r>
              <a:rPr lang="ru-RU" sz="3200" b="1" dirty="0" smtClean="0">
                <a:solidFill>
                  <a:srgbClr val="290059"/>
                </a:solidFill>
                <a:latin typeface="Ropa Sans Pro" panose="020B0504020101010102" pitchFamily="34" charset="0"/>
                <a:ea typeface="+mn-ea"/>
                <a:cs typeface="Ropa Sans Pro" panose="020B0504020101010102" pitchFamily="34" charset="0"/>
              </a:rPr>
              <a:t>ерия </a:t>
            </a:r>
            <a:r>
              <a:rPr lang="ru-RU" sz="3200" b="1" dirty="0" smtClean="0">
                <a:solidFill>
                  <a:srgbClr val="290059"/>
                </a:solidFill>
                <a:latin typeface="Ropa Sans Pro" panose="020B0504020101010102" pitchFamily="34" charset="0"/>
                <a:ea typeface="+mn-ea"/>
                <a:cs typeface="Ropa Sans Pro" panose="020B0504020101010102" pitchFamily="34" charset="0"/>
              </a:rPr>
              <a:t>веб-</a:t>
            </a:r>
            <a:r>
              <a:rPr lang="ru-RU" sz="3200" b="1" dirty="0" err="1" smtClean="0">
                <a:solidFill>
                  <a:srgbClr val="290059"/>
                </a:solidFill>
                <a:latin typeface="Ropa Sans Pro" panose="020B0504020101010102" pitchFamily="34" charset="0"/>
                <a:ea typeface="+mn-ea"/>
                <a:cs typeface="Ropa Sans Pro" panose="020B0504020101010102" pitchFamily="34" charset="0"/>
              </a:rPr>
              <a:t>квестов</a:t>
            </a:r>
            <a:r>
              <a:rPr lang="ru-RU" sz="3200" b="1" dirty="0" smtClean="0">
                <a:solidFill>
                  <a:srgbClr val="290059"/>
                </a:solidFill>
                <a:latin typeface="Ropa Sans Pro" panose="020B0504020101010102" pitchFamily="34" charset="0"/>
                <a:ea typeface="+mn-ea"/>
                <a:cs typeface="Ropa Sans Pro" panose="020B0504020101010102" pitchFamily="34" charset="0"/>
              </a:rPr>
              <a:t> для проведения уроков </a:t>
            </a:r>
            <a:r>
              <a:rPr lang="ru-RU" sz="3200" b="1" dirty="0" smtClean="0">
                <a:solidFill>
                  <a:srgbClr val="290059"/>
                </a:solidFill>
                <a:latin typeface="Ropa Sans Pro" panose="020B0504020101010102" pitchFamily="34" charset="0"/>
                <a:ea typeface="+mn-ea"/>
                <a:cs typeface="Ropa Sans Pro" panose="020B0504020101010102" pitchFamily="34" charset="0"/>
              </a:rPr>
              <a:t/>
            </a:r>
            <a:br>
              <a:rPr lang="ru-RU" sz="3200" b="1" dirty="0" smtClean="0">
                <a:solidFill>
                  <a:srgbClr val="290059"/>
                </a:solidFill>
                <a:latin typeface="Ropa Sans Pro" panose="020B0504020101010102" pitchFamily="34" charset="0"/>
                <a:ea typeface="+mn-ea"/>
                <a:cs typeface="Ropa Sans Pro" panose="020B0504020101010102" pitchFamily="34" charset="0"/>
              </a:rPr>
            </a:br>
            <a:r>
              <a:rPr lang="ru-RU" sz="3200" b="1" dirty="0" smtClean="0">
                <a:solidFill>
                  <a:srgbClr val="290059"/>
                </a:solidFill>
                <a:latin typeface="Ropa Sans Pro" panose="020B0504020101010102" pitchFamily="34" charset="0"/>
                <a:ea typeface="+mn-ea"/>
                <a:cs typeface="Ropa Sans Pro" panose="020B0504020101010102" pitchFamily="34" charset="0"/>
              </a:rPr>
              <a:t>обобщения </a:t>
            </a:r>
            <a:r>
              <a:rPr lang="ru-RU" sz="3200" b="1" dirty="0" smtClean="0">
                <a:solidFill>
                  <a:srgbClr val="290059"/>
                </a:solidFill>
                <a:latin typeface="Ropa Sans Pro" panose="020B0504020101010102" pitchFamily="34" charset="0"/>
                <a:ea typeface="+mn-ea"/>
                <a:cs typeface="Ropa Sans Pro" panose="020B0504020101010102" pitchFamily="34" charset="0"/>
              </a:rPr>
              <a:t>и систематизации знаний по русскому языку в 4 классе</a:t>
            </a:r>
            <a:endParaRPr lang="ru-RU" sz="3200" b="1" dirty="0">
              <a:solidFill>
                <a:srgbClr val="290059"/>
              </a:solidFill>
              <a:latin typeface="Ropa Sans Pro" panose="020B0504020101010102" pitchFamily="34" charset="0"/>
              <a:ea typeface="+mn-ea"/>
              <a:cs typeface="Ropa Sans Pro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085937" y="4014351"/>
            <a:ext cx="5172931" cy="1234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Русский язык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2" y="1491285"/>
            <a:ext cx="112298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/>
              <a:t>Капитан: </a:t>
            </a:r>
            <a:r>
              <a:rPr lang="ru-RU" sz="2000" dirty="0" smtClean="0"/>
              <a:t>Груздева Екатерина Николаевна, студент </a:t>
            </a:r>
            <a:r>
              <a:rPr lang="ru-RU" sz="2000" dirty="0"/>
              <a:t>ФГБОУ ВО «Вятский государственный университет», г. Киров</a:t>
            </a:r>
            <a:endParaRPr lang="ru-RU" sz="2000" dirty="0" smtClean="0"/>
          </a:p>
          <a:p>
            <a:pPr algn="just">
              <a:lnSpc>
                <a:spcPct val="150000"/>
              </a:lnSpc>
            </a:pPr>
            <a:r>
              <a:rPr lang="ru-RU" sz="2000" b="1" dirty="0" smtClean="0"/>
              <a:t>Участники: </a:t>
            </a:r>
            <a:r>
              <a:rPr lang="ru-RU" sz="2000" dirty="0" err="1" smtClean="0"/>
              <a:t>Пагачева</a:t>
            </a:r>
            <a:r>
              <a:rPr lang="ru-RU" sz="2000" dirty="0" smtClean="0"/>
              <a:t> Карина Александровна, студент ФГБОУ ВО «Вятский государственный университет», г. Киров</a:t>
            </a:r>
          </a:p>
          <a:p>
            <a:pPr algn="just">
              <a:lnSpc>
                <a:spcPct val="150000"/>
              </a:lnSpc>
            </a:pPr>
            <a:r>
              <a:rPr lang="ru-RU" sz="2000" b="1" dirty="0" smtClean="0"/>
              <a:t>Учитель: </a:t>
            </a:r>
            <a:r>
              <a:rPr lang="ru-RU" sz="2000" dirty="0" smtClean="0"/>
              <a:t>Миролюбова Ольга Николаевна, учитель начальных классов МАОУ «СОШ № </a:t>
            </a:r>
            <a:r>
              <a:rPr lang="en-US" sz="2000" dirty="0" smtClean="0"/>
              <a:t>91</a:t>
            </a:r>
            <a:r>
              <a:rPr lang="ru-RU" sz="2000" dirty="0" smtClean="0"/>
              <a:t>», г. Пермь	</a:t>
            </a:r>
          </a:p>
          <a:p>
            <a:pPr algn="just">
              <a:lnSpc>
                <a:spcPct val="150000"/>
              </a:lnSpc>
            </a:pPr>
            <a:r>
              <a:rPr lang="ru-RU" sz="2000" b="1" dirty="0" smtClean="0"/>
              <a:t>Методист: </a:t>
            </a:r>
            <a:r>
              <a:rPr lang="ru-RU" sz="2000" dirty="0" err="1" smtClean="0"/>
              <a:t>Коврова</a:t>
            </a:r>
            <a:r>
              <a:rPr lang="ru-RU" sz="2000" dirty="0" smtClean="0"/>
              <a:t> Мария Александровна, кандидат педагогических наук, доцент кафедры педагогики и методики дошкольного и начального образования ФГБОУ </a:t>
            </a:r>
            <a:r>
              <a:rPr lang="ru-RU" sz="2000" dirty="0"/>
              <a:t>ВО </a:t>
            </a:r>
            <a:r>
              <a:rPr lang="ru-RU" sz="2000" dirty="0" smtClean="0"/>
              <a:t>«Вятский </a:t>
            </a:r>
            <a:r>
              <a:rPr lang="ru-RU" sz="2000" dirty="0"/>
              <a:t>государственный </a:t>
            </a:r>
            <a:r>
              <a:rPr lang="ru-RU" sz="2000" dirty="0" smtClean="0"/>
              <a:t>университет» </a:t>
            </a:r>
            <a:r>
              <a:rPr lang="ru-RU" sz="1000" dirty="0"/>
              <a:t>	</a:t>
            </a:r>
            <a:endParaRPr lang="ru-RU" sz="10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7055" y="2312276"/>
            <a:ext cx="111733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 smtClean="0"/>
              <a:t>Низкий </a:t>
            </a:r>
            <a:r>
              <a:rPr lang="ru-RU" sz="3000" i="1" dirty="0"/>
              <a:t>познавательный интерес  к урокам </a:t>
            </a:r>
            <a:r>
              <a:rPr lang="ru-RU" sz="3000" i="1" dirty="0" smtClean="0"/>
              <a:t>русского языка </a:t>
            </a:r>
            <a:r>
              <a:rPr lang="ru-RU" sz="3000" i="1" dirty="0" smtClean="0"/>
              <a:t/>
            </a:r>
            <a:br>
              <a:rPr lang="ru-RU" sz="3000" i="1" dirty="0" smtClean="0"/>
            </a:br>
            <a:r>
              <a:rPr lang="ru-RU" sz="3000" i="1" dirty="0" smtClean="0"/>
              <a:t>из-за </a:t>
            </a:r>
            <a:r>
              <a:rPr lang="ru-RU" sz="3000" i="1" dirty="0"/>
              <a:t>однотипности </a:t>
            </a:r>
            <a:r>
              <a:rPr lang="ru-RU" sz="3000" i="1" dirty="0" smtClean="0"/>
              <a:t>предлагаемых </a:t>
            </a:r>
            <a:r>
              <a:rPr lang="ru-RU" sz="3000" i="1" dirty="0"/>
              <a:t>в </a:t>
            </a:r>
            <a:r>
              <a:rPr lang="ru-RU" sz="3000" i="1" dirty="0" smtClean="0"/>
              <a:t>учебниках заданий </a:t>
            </a:r>
            <a:r>
              <a:rPr lang="ru-RU" sz="3000" i="1" dirty="0" smtClean="0"/>
              <a:t/>
            </a:r>
            <a:br>
              <a:rPr lang="ru-RU" sz="3000" i="1" dirty="0" smtClean="0"/>
            </a:br>
            <a:r>
              <a:rPr lang="ru-RU" sz="3000" i="1" dirty="0" smtClean="0"/>
              <a:t>и </a:t>
            </a:r>
            <a:r>
              <a:rPr lang="ru-RU" sz="3000" i="1" dirty="0" smtClean="0"/>
              <a:t>используемых традиционных форм проведения уроков</a:t>
            </a:r>
            <a:r>
              <a:rPr lang="ru-RU" sz="3000" i="1" dirty="0" smtClean="0">
                <a:cs typeface="Times New Roman" pitchFamily="18" charset="0"/>
              </a:rPr>
              <a:t>.</a:t>
            </a:r>
            <a:endParaRPr lang="ru-RU" sz="3000" i="1" dirty="0"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5973" y="2076015"/>
            <a:ext cx="1083181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 smtClean="0"/>
              <a:t>Противоречие между </a:t>
            </a:r>
            <a:r>
              <a:rPr lang="ru-RU" sz="3000" b="1" i="1" dirty="0" smtClean="0"/>
              <a:t>требованиями ФГОС НОО к развитию </a:t>
            </a:r>
            <a:r>
              <a:rPr lang="ru-RU" sz="3000" i="1" dirty="0" smtClean="0"/>
              <a:t>у учащихся начальной школы познавательного интереса как личностного результата освоения основной образовательной программы начального общего образования и </a:t>
            </a:r>
            <a:r>
              <a:rPr lang="ru-RU" sz="3000" b="1" i="1" dirty="0" smtClean="0"/>
              <a:t>недостатком </a:t>
            </a:r>
            <a:r>
              <a:rPr lang="ru-RU" sz="3000" b="1" i="1" dirty="0" smtClean="0">
                <a:cs typeface="Times New Roman" pitchFamily="18" charset="0"/>
              </a:rPr>
              <a:t>практических разработок </a:t>
            </a:r>
            <a:r>
              <a:rPr lang="ru-RU" sz="3000" i="1" dirty="0" smtClean="0">
                <a:cs typeface="Times New Roman" pitchFamily="18" charset="0"/>
              </a:rPr>
              <a:t>нетрадиционных форм проведения уроков обобщения и систематизации знаний по русскому языку в 4 классе, в том числе с использованием </a:t>
            </a:r>
            <a:r>
              <a:rPr lang="ru-RU" sz="3000" i="1" dirty="0" err="1" smtClean="0">
                <a:cs typeface="Times New Roman" pitchFamily="18" charset="0"/>
              </a:rPr>
              <a:t>веб-квестов</a:t>
            </a:r>
            <a:r>
              <a:rPr lang="ru-RU" sz="3000" i="1" dirty="0" smtClean="0">
                <a:cs typeface="Times New Roman" pitchFamily="18" charset="0"/>
              </a:rPr>
              <a:t>.</a:t>
            </a:r>
            <a:endParaRPr lang="ru-RU" sz="3000" i="1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2045" y="2257554"/>
            <a:ext cx="10829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000" i="1" dirty="0" smtClean="0"/>
              <a:t>Развитие у </a:t>
            </a:r>
            <a:r>
              <a:rPr lang="ru-RU" sz="3000" i="1" dirty="0" err="1" smtClean="0">
                <a:cs typeface="Times New Roman" pitchFamily="18" charset="0"/>
              </a:rPr>
              <a:t>уобучающихся</a:t>
            </a:r>
            <a:r>
              <a:rPr lang="ru-RU" sz="3000" i="1" dirty="0" smtClean="0">
                <a:cs typeface="Times New Roman" pitchFamily="18" charset="0"/>
              </a:rPr>
              <a:t> </a:t>
            </a:r>
            <a:r>
              <a:rPr lang="ru-RU" sz="3000" i="1" dirty="0" smtClean="0">
                <a:cs typeface="Times New Roman" pitchFamily="18" charset="0"/>
              </a:rPr>
              <a:t>4 класса познавательного интереса к </a:t>
            </a:r>
            <a:r>
              <a:rPr lang="ru-RU" sz="3000" i="1" dirty="0">
                <a:cs typeface="Times New Roman" pitchFamily="18" charset="0"/>
              </a:rPr>
              <a:t>урокам русского </a:t>
            </a:r>
            <a:r>
              <a:rPr lang="ru-RU" sz="3000" i="1" dirty="0" smtClean="0">
                <a:cs typeface="Times New Roman" pitchFamily="18" charset="0"/>
              </a:rPr>
              <a:t>языка через проведение уроков обобщения и систематизации знаний с использованием </a:t>
            </a:r>
            <a:r>
              <a:rPr lang="ru-RU" sz="3000" i="1" dirty="0" smtClean="0">
                <a:cs typeface="Times New Roman" pitchFamily="18" charset="0"/>
              </a:rPr>
              <a:t>веб-</a:t>
            </a:r>
            <a:r>
              <a:rPr lang="ru-RU" sz="3000" i="1" dirty="0" err="1" smtClean="0">
                <a:cs typeface="Times New Roman" pitchFamily="18" charset="0"/>
              </a:rPr>
              <a:t>квестов</a:t>
            </a:r>
            <a:r>
              <a:rPr lang="ru-RU" sz="3000" i="1" dirty="0" smtClean="0"/>
              <a:t> </a:t>
            </a:r>
            <a:endParaRPr lang="ru-RU" sz="30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85973" y="2402577"/>
            <a:ext cx="108175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 smtClean="0"/>
              <a:t>Серия </a:t>
            </a:r>
            <a:r>
              <a:rPr lang="ru-RU" sz="3000" i="1" dirty="0" err="1" smtClean="0"/>
              <a:t>веб-квестов</a:t>
            </a:r>
            <a:r>
              <a:rPr lang="ru-RU" sz="3000" i="1" dirty="0" smtClean="0"/>
              <a:t> </a:t>
            </a:r>
            <a:r>
              <a:rPr lang="ru-RU" sz="3000" i="1" dirty="0">
                <a:cs typeface="Times New Roman" pitchFamily="18" charset="0"/>
              </a:rPr>
              <a:t>для проведения </a:t>
            </a:r>
            <a:r>
              <a:rPr lang="ru-RU" sz="3000" i="1" dirty="0" smtClean="0">
                <a:cs typeface="Times New Roman" pitchFamily="18" charset="0"/>
              </a:rPr>
              <a:t>уроков обобщения </a:t>
            </a:r>
            <a:r>
              <a:rPr lang="ru-RU" sz="3000" i="1" dirty="0">
                <a:cs typeface="Times New Roman" pitchFamily="18" charset="0"/>
              </a:rPr>
              <a:t>и систематизации знаний по русскому языку в </a:t>
            </a:r>
            <a:r>
              <a:rPr lang="ru-RU" sz="3000" i="1" dirty="0" smtClean="0">
                <a:cs typeface="Times New Roman" pitchFamily="18" charset="0"/>
              </a:rPr>
              <a:t>4 классе и методические рекомендации по их организации и проведению.</a:t>
            </a:r>
            <a:endParaRPr lang="ru-RU" sz="30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188</Words>
  <Application>Microsoft Office PowerPoint</Application>
  <PresentationFormat>Широкоэкранный</PresentationFormat>
  <Paragraphs>20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Khmer UI</vt:lpstr>
      <vt:lpstr>Ropa Sans Pro</vt:lpstr>
      <vt:lpstr>Ropa Sans Pro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63</cp:revision>
  <dcterms:created xsi:type="dcterms:W3CDTF">2021-03-02T07:04:14Z</dcterms:created>
  <dcterms:modified xsi:type="dcterms:W3CDTF">2021-11-16T05:50:45Z</dcterms:modified>
</cp:coreProperties>
</file>