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153212" y="2400970"/>
            <a:ext cx="9805521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Пропедевтический элективный курс по геометрии </a:t>
            </a:r>
            <a:b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«Живая геометрия» для школьников 5-6 классов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76637" y="3625068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математика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785160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735166"/>
            <a:ext cx="108732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</a:t>
            </a:r>
            <a:r>
              <a:rPr lang="ru-RU" sz="2000" b="1" dirty="0"/>
              <a:t>: </a:t>
            </a:r>
            <a:r>
              <a:rPr lang="ru-RU" sz="2000" dirty="0"/>
              <a:t>Кулакова Лидия Александровна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Мамедова Нармин Асиф кызы, Абрамова Ульяна Алексеевна, Кушева Татьяна Александровна, Ножнина Алина Викторовна, Гусева Софья Романовна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«Череповецкий государственный университет», г. Череповец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err="1" smtClean="0"/>
              <a:t>Логиновская</a:t>
            </a:r>
            <a:r>
              <a:rPr lang="ru-RU" sz="2000" dirty="0" smtClean="0"/>
              <a:t> Наталья </a:t>
            </a:r>
            <a:r>
              <a:rPr lang="ru-RU" sz="2000" dirty="0" err="1" smtClean="0"/>
              <a:t>Равилевна</a:t>
            </a:r>
            <a:r>
              <a:rPr lang="ru-RU" sz="2000" dirty="0" smtClean="0"/>
              <a:t>, учитель математики МБОУ СОШ № 1, г. Микунь	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/>
              <a:t>Зеленина Наталья </a:t>
            </a:r>
            <a:r>
              <a:rPr lang="ru-RU" sz="2000" dirty="0" smtClean="0"/>
              <a:t>Алексеевна, кандидат педагогических наук, доцент кафедры </a:t>
            </a:r>
            <a:r>
              <a:rPr lang="ru-RU" sz="2000" dirty="0"/>
              <a:t>фундаментальной </a:t>
            </a:r>
            <a:r>
              <a:rPr lang="ru-RU" sz="2000" dirty="0" smtClean="0"/>
              <a:t>математики ФГБОУ </a:t>
            </a:r>
            <a:r>
              <a:rPr lang="ru-RU" sz="2000" dirty="0"/>
              <a:t>ВО </a:t>
            </a:r>
            <a:r>
              <a:rPr lang="ru-RU" sz="2000" dirty="0" smtClean="0"/>
              <a:t>«Вятский </a:t>
            </a:r>
            <a:r>
              <a:rPr lang="ru-RU" sz="2000" dirty="0"/>
              <a:t>государственный </a:t>
            </a:r>
            <a:r>
              <a:rPr lang="ru-RU" sz="2000" dirty="0" smtClean="0"/>
              <a:t>университет» </a:t>
            </a: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9364" y="1831515"/>
            <a:ext cx="10873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i="1" dirty="0"/>
              <a:t>Низкий уровень мотивации учащихся 5-6 классов, связанная с недостаточным уровнем развития пространственного и логического мышления в цикле изучения предмета «Геометрия».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(Между требованиями к образовательному процессу / результату и реальной ситуацией)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889" y="2298833"/>
            <a:ext cx="108318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Противоречие </a:t>
            </a:r>
            <a:r>
              <a:rPr lang="ru-RU" sz="2400" i="1" dirty="0"/>
              <a:t>между необходимостью активного развития логического и геометрического мышления учащихся 5-6 классов и недостаточной проработанностью учебных материалов по геометрии, которые кроме того способствуют повышению уровня мотивации учащихся к </a:t>
            </a:r>
            <a:r>
              <a:rPr lang="ru-RU" sz="2400" i="1" dirty="0" smtClean="0"/>
              <a:t>последующему </a:t>
            </a:r>
            <a:r>
              <a:rPr lang="ru-RU" sz="2400" i="1" dirty="0"/>
              <a:t>изучению </a:t>
            </a:r>
            <a:r>
              <a:rPr lang="ru-RU" sz="2400" i="1" dirty="0" smtClean="0"/>
              <a:t>геометрии.</a:t>
            </a:r>
            <a:endParaRPr lang="ru-RU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440117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Повышение уровня мотивации у учащихся 5-6 классов, связанный с недостаточным уровнем развития пространственного и логического мышления в цикле изучения предмета «Геометри</a:t>
            </a:r>
            <a:r>
              <a:rPr lang="ru-RU" sz="2400" i="1" dirty="0"/>
              <a:t>я</a:t>
            </a:r>
            <a:r>
              <a:rPr lang="ru-RU" sz="2400" i="1" dirty="0" smtClean="0"/>
              <a:t>».</a:t>
            </a: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(Какой ресурс для достижения поставленной цели </a:t>
            </a:r>
            <a:r>
              <a:rPr lang="ru-RU" dirty="0">
                <a:solidFill>
                  <a:srgbClr val="FF0000"/>
                </a:solidFill>
              </a:rPr>
              <a:t>вам хотелось </a:t>
            </a:r>
            <a:r>
              <a:rPr lang="ru-RU" dirty="0" smtClean="0">
                <a:solidFill>
                  <a:srgbClr val="FF0000"/>
                </a:solidFill>
              </a:rPr>
              <a:t>бы получить?)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Пример:</a:t>
            </a:r>
          </a:p>
          <a:p>
            <a:r>
              <a:rPr lang="ru-RU" sz="2400" i="1" dirty="0" smtClean="0"/>
              <a:t>«Живая геометрия»: серия….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82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проекта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(В формате «Краткое название (бренд): длинное название (какой продукт и для кого/чего)»)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1" y="3375352"/>
            <a:ext cx="108820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Пример:</a:t>
            </a:r>
          </a:p>
          <a:p>
            <a:r>
              <a:rPr lang="ru-RU" sz="2400" i="1" dirty="0"/>
              <a:t>Учимся спасать: цикл мультимедийных занятий </a:t>
            </a:r>
            <a:r>
              <a:rPr lang="ru-RU" sz="2400" i="1" dirty="0" smtClean="0"/>
              <a:t>для </a:t>
            </a:r>
            <a:r>
              <a:rPr lang="ru-RU" sz="2400" i="1" dirty="0"/>
              <a:t>учащихся основной школы по оказанию первой помощи</a:t>
            </a:r>
            <a:endParaRPr lang="ru-RU" sz="2400" i="1" dirty="0">
              <a:effectLst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978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237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Мамедова Нармин Асиф кызы</cp:lastModifiedBy>
  <cp:revision>45</cp:revision>
  <dcterms:created xsi:type="dcterms:W3CDTF">2021-03-02T07:04:14Z</dcterms:created>
  <dcterms:modified xsi:type="dcterms:W3CDTF">2021-11-09T08:19:24Z</dcterms:modified>
</cp:coreProperties>
</file>