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96" y="1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89331" y="541731"/>
            <a:ext cx="11413337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290058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290058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290058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290058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39415" y="1395806"/>
            <a:ext cx="7313168" cy="2846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1" i="0">
                <a:solidFill>
                  <a:srgbClr val="290058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39415" y="1395806"/>
            <a:ext cx="7313168" cy="2846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1" i="0">
                <a:solidFill>
                  <a:srgbClr val="290058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544068" y="1598023"/>
            <a:ext cx="10809732" cy="216790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" algn="ctr">
              <a:spcBef>
                <a:spcPts val="105"/>
              </a:spcBef>
            </a:pPr>
            <a:r>
              <a:rPr spc="-50" dirty="0" err="1" smtClean="0">
                <a:latin typeface="Ropa Sans Pro" panose="020B0504020101010102" pitchFamily="34" charset="0"/>
                <a:cs typeface="Ropa Sans Pro" panose="020B0504020101010102" pitchFamily="34" charset="0"/>
              </a:rPr>
              <a:t>Суперморфемы</a:t>
            </a:r>
            <a:r>
              <a:rPr spc="-50" dirty="0" smtClean="0">
                <a:latin typeface="Ropa Sans Pro" panose="020B0504020101010102" pitchFamily="34" charset="0"/>
                <a:cs typeface="Ropa Sans Pro" panose="020B0504020101010102" pitchFamily="34" charset="0"/>
              </a:rPr>
              <a:t>:</a:t>
            </a:r>
            <a:r>
              <a:rPr lang="ru-RU" spc="-50" dirty="0">
                <a:latin typeface="Ropa Sans Pro" panose="020B0504020101010102" pitchFamily="34" charset="0"/>
                <a:cs typeface="Ropa Sans Pro" panose="020B0504020101010102" pitchFamily="34" charset="0"/>
              </a:rPr>
              <a:t> </a:t>
            </a:r>
            <a:r>
              <a:rPr lang="ru-RU" spc="-50" dirty="0" smtClean="0">
                <a:latin typeface="Ropa Sans Pro" panose="020B0504020101010102" pitchFamily="34" charset="0"/>
                <a:cs typeface="Ropa Sans Pro" panose="020B0504020101010102" pitchFamily="34" charset="0"/>
              </a:rPr>
              <a:t/>
            </a:r>
            <a:br>
              <a:rPr lang="ru-RU" spc="-50" dirty="0" smtClean="0"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3000" spc="-50" dirty="0">
                <a:latin typeface="Ropa Sans Pro" panose="020B0504020101010102" pitchFamily="34" charset="0"/>
                <a:cs typeface="Ropa Sans Pro" panose="020B0504020101010102" pitchFamily="34" charset="0"/>
              </a:rPr>
              <a:t>Цикл </a:t>
            </a:r>
            <a:r>
              <a:rPr lang="ru-RU" sz="3000" spc="-50" dirty="0" smtClean="0">
                <a:latin typeface="Ropa Sans Pro" panose="020B0504020101010102" pitchFamily="34" charset="0"/>
                <a:cs typeface="Ropa Sans Pro" panose="020B0504020101010102" pitchFamily="34" charset="0"/>
              </a:rPr>
              <a:t>занятий в формате </a:t>
            </a:r>
            <a:r>
              <a:rPr lang="ru-RU" sz="3000" spc="-50" dirty="0">
                <a:latin typeface="Ropa Sans Pro" panose="020B0504020101010102" pitchFamily="34" charset="0"/>
                <a:cs typeface="Ropa Sans Pro" panose="020B0504020101010102" pitchFamily="34" charset="0"/>
              </a:rPr>
              <a:t>сюжетно-ролевой </a:t>
            </a:r>
            <a:r>
              <a:rPr lang="ru-RU" sz="3000" spc="-50" dirty="0" smtClean="0">
                <a:latin typeface="Ropa Sans Pro" panose="020B0504020101010102" pitchFamily="34" charset="0"/>
                <a:cs typeface="Ropa Sans Pro" panose="020B0504020101010102" pitchFamily="34" charset="0"/>
              </a:rPr>
              <a:t>игры </a:t>
            </a:r>
            <a:br>
              <a:rPr lang="ru-RU" sz="3000" spc="-50" dirty="0" smtClean="0"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3000" spc="-50" dirty="0" smtClean="0">
                <a:latin typeface="Ropa Sans Pro" panose="020B0504020101010102" pitchFamily="34" charset="0"/>
                <a:cs typeface="Ropa Sans Pro" panose="020B0504020101010102" pitchFamily="34" charset="0"/>
              </a:rPr>
              <a:t>для </a:t>
            </a:r>
            <a:r>
              <a:rPr lang="ru-RU" sz="3000" spc="-50" dirty="0">
                <a:latin typeface="Ropa Sans Pro" panose="020B0504020101010102" pitchFamily="34" charset="0"/>
                <a:cs typeface="Ropa Sans Pro" panose="020B0504020101010102" pitchFamily="34" charset="0"/>
              </a:rPr>
              <a:t>обучающихся 6 классов</a:t>
            </a:r>
            <a:r>
              <a:rPr lang="ru-RU" sz="3000" spc="-50" dirty="0" smtClean="0">
                <a:latin typeface="Ropa Sans Pro" panose="020B0504020101010102" pitchFamily="34" charset="0"/>
                <a:cs typeface="Ropa Sans Pro" panose="020B0504020101010102" pitchFamily="34" charset="0"/>
              </a:rPr>
              <a:t>, </a:t>
            </a:r>
            <a:br>
              <a:rPr lang="ru-RU" sz="3000" spc="-50" dirty="0" smtClean="0"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3000" spc="-50" dirty="0" smtClean="0">
                <a:latin typeface="Ropa Sans Pro" panose="020B0504020101010102" pitchFamily="34" charset="0"/>
                <a:cs typeface="Ropa Sans Pro" panose="020B0504020101010102" pitchFamily="34" charset="0"/>
              </a:rPr>
              <a:t>посвященный </a:t>
            </a:r>
            <a:r>
              <a:rPr lang="ru-RU" sz="3000" spc="-50" dirty="0" err="1" smtClean="0">
                <a:latin typeface="Ropa Sans Pro" panose="020B0504020101010102" pitchFamily="34" charset="0"/>
                <a:cs typeface="Ropa Sans Pro" panose="020B0504020101010102" pitchFamily="34" charset="0"/>
              </a:rPr>
              <a:t>морфемике</a:t>
            </a:r>
            <a:endParaRPr lang="ru-RU" sz="3000" spc="-50" dirty="0">
              <a:latin typeface="Ropa Sans Pro" panose="020B0504020101010102" pitchFamily="34" charset="0"/>
              <a:cs typeface="Ropa Sans Pro" panose="020B0504020101010102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68958" y="5206695"/>
            <a:ext cx="387667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1F3863"/>
                </a:solidFill>
                <a:latin typeface="Calibri"/>
                <a:cs typeface="Calibri"/>
              </a:rPr>
              <a:t>Организатор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1F3863"/>
                </a:solidFill>
                <a:latin typeface="Calibri"/>
                <a:cs typeface="Calibri"/>
              </a:rPr>
              <a:t>АНО ДПО</a:t>
            </a:r>
            <a:r>
              <a:rPr sz="1600" spc="-10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1F3863"/>
                </a:solidFill>
                <a:latin typeface="Calibri"/>
                <a:cs typeface="Calibri"/>
              </a:rPr>
              <a:t>«Межрегиональный</a:t>
            </a:r>
            <a:r>
              <a:rPr sz="1600" spc="-15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1F3863"/>
                </a:solidFill>
                <a:latin typeface="Calibri"/>
                <a:cs typeface="Calibri"/>
              </a:rPr>
              <a:t>центр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1F3863"/>
                </a:solidFill>
                <a:latin typeface="Calibri"/>
                <a:cs typeface="Calibri"/>
              </a:rPr>
              <a:t>инновационных</a:t>
            </a:r>
            <a:r>
              <a:rPr sz="1600" spc="-15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1F3863"/>
                </a:solidFill>
                <a:latin typeface="Calibri"/>
                <a:cs typeface="Calibri"/>
              </a:rPr>
              <a:t>технологий</a:t>
            </a:r>
            <a:r>
              <a:rPr sz="1600" spc="10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1F3863"/>
                </a:solidFill>
                <a:latin typeface="Calibri"/>
                <a:cs typeface="Calibri"/>
              </a:rPr>
              <a:t>в образовании»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83680" y="5195315"/>
            <a:ext cx="923544" cy="926591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665466" y="5265165"/>
            <a:ext cx="449389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1F3863"/>
                </a:solidFill>
                <a:latin typeface="Calibri"/>
                <a:cs typeface="Calibri"/>
              </a:rPr>
              <a:t>Ключевой</a:t>
            </a:r>
            <a:r>
              <a:rPr sz="1600" b="1" spc="-20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1F3863"/>
                </a:solidFill>
                <a:latin typeface="Calibri"/>
                <a:cs typeface="Calibri"/>
              </a:rPr>
              <a:t>партнер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ts val="1910"/>
              </a:lnSpc>
              <a:spcBef>
                <a:spcPts val="85"/>
              </a:spcBef>
            </a:pPr>
            <a:r>
              <a:rPr sz="1600" spc="-10" dirty="0">
                <a:solidFill>
                  <a:srgbClr val="1F3863"/>
                </a:solidFill>
                <a:latin typeface="Calibri"/>
                <a:cs typeface="Calibri"/>
              </a:rPr>
              <a:t>ФГБОУ</a:t>
            </a:r>
            <a:r>
              <a:rPr sz="1600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1F3863"/>
                </a:solidFill>
                <a:latin typeface="Calibri"/>
                <a:cs typeface="Calibri"/>
              </a:rPr>
              <a:t>ВО</a:t>
            </a:r>
            <a:r>
              <a:rPr sz="1600" spc="10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1F3863"/>
                </a:solidFill>
                <a:latin typeface="Calibri"/>
                <a:cs typeface="Calibri"/>
              </a:rPr>
              <a:t>«Вятский</a:t>
            </a:r>
            <a:r>
              <a:rPr sz="1600" spc="15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1F3863"/>
                </a:solidFill>
                <a:latin typeface="Calibri"/>
                <a:cs typeface="Calibri"/>
              </a:rPr>
              <a:t>государственный</a:t>
            </a:r>
            <a:r>
              <a:rPr sz="1600" spc="10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1F3863"/>
                </a:solidFill>
                <a:latin typeface="Calibri"/>
                <a:cs typeface="Calibri"/>
              </a:rPr>
              <a:t>университет» </a:t>
            </a:r>
            <a:r>
              <a:rPr sz="1600" spc="-350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1F3863"/>
                </a:solidFill>
                <a:latin typeface="Calibri"/>
                <a:cs typeface="Calibri"/>
              </a:rPr>
              <a:t>Педагогический</a:t>
            </a:r>
            <a:r>
              <a:rPr sz="1600" spc="15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1F3863"/>
                </a:solidFill>
                <a:latin typeface="Calibri"/>
                <a:cs typeface="Calibri"/>
              </a:rPr>
              <a:t>институт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4068" y="5242559"/>
            <a:ext cx="777240" cy="765047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54795" y="497154"/>
            <a:ext cx="2910177" cy="98589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7556" y="489204"/>
            <a:ext cx="3543300" cy="1030224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239514" y="3886200"/>
            <a:ext cx="3418840" cy="842538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R="5080" indent="11113" algn="ctr">
              <a:lnSpc>
                <a:spcPts val="3020"/>
              </a:lnSpc>
              <a:spcBef>
                <a:spcPts val="480"/>
              </a:spcBef>
            </a:pPr>
            <a:r>
              <a:rPr sz="2800" spc="-10" dirty="0" err="1">
                <a:solidFill>
                  <a:srgbClr val="290058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Предметная</a:t>
            </a:r>
            <a:r>
              <a:rPr sz="2800" spc="-110" dirty="0">
                <a:solidFill>
                  <a:srgbClr val="290058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 </a:t>
            </a:r>
            <a:r>
              <a:rPr sz="2800" spc="-5" dirty="0" err="1" smtClean="0">
                <a:solidFill>
                  <a:srgbClr val="290058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область</a:t>
            </a:r>
            <a:r>
              <a:rPr sz="2800" spc="-5" dirty="0" smtClean="0">
                <a:solidFill>
                  <a:srgbClr val="290058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:</a:t>
            </a:r>
            <a:r>
              <a:rPr lang="ru-RU" sz="2800" spc="-5" dirty="0" smtClean="0">
                <a:solidFill>
                  <a:srgbClr val="290058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/>
            </a:r>
            <a:br>
              <a:rPr lang="ru-RU" sz="2800" spc="-5" dirty="0" smtClean="0">
                <a:solidFill>
                  <a:srgbClr val="290058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2800" spc="-5" dirty="0" smtClean="0">
                <a:solidFill>
                  <a:srgbClr val="290058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Русский язык </a:t>
            </a:r>
            <a:endParaRPr sz="2800" dirty="0">
              <a:latin typeface="Ropa Sans Pro" panose="020B0504020101010102" pitchFamily="34" charset="0"/>
              <a:cs typeface="Ropa Sans Pro" panose="020B0504020101010102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9331" y="541731"/>
            <a:ext cx="35191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Calibri"/>
                <a:cs typeface="Calibri"/>
              </a:rPr>
              <a:t>Команда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проекта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9330" y="1509244"/>
            <a:ext cx="11574069" cy="3219471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sz="2000" b="1" spc="-5" dirty="0">
                <a:latin typeface="Calibri"/>
                <a:cs typeface="Calibri"/>
              </a:rPr>
              <a:t>Капитан: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Дерябина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dirty="0" err="1">
                <a:latin typeface="Calibri"/>
                <a:cs typeface="Calibri"/>
              </a:rPr>
              <a:t>Мария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 err="1" smtClean="0">
                <a:latin typeface="Calibri"/>
                <a:cs typeface="Calibri"/>
              </a:rPr>
              <a:t>Андреевна</a:t>
            </a:r>
            <a:endParaRPr lang="ru-RU" sz="2000" spc="-5" dirty="0" smtClean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sz="2000" b="1" spc="-5" dirty="0" err="1" smtClean="0">
                <a:latin typeface="Calibri"/>
                <a:cs typeface="Calibri"/>
              </a:rPr>
              <a:t>Участники</a:t>
            </a:r>
            <a:r>
              <a:rPr sz="2000" b="1" spc="-5" dirty="0">
                <a:latin typeface="Calibri"/>
                <a:cs typeface="Calibri"/>
              </a:rPr>
              <a:t>: </a:t>
            </a:r>
            <a:r>
              <a:rPr sz="2000" dirty="0">
                <a:latin typeface="Calibri"/>
                <a:cs typeface="Calibri"/>
              </a:rPr>
              <a:t>Благинина </a:t>
            </a:r>
            <a:r>
              <a:rPr sz="2000" spc="-5" dirty="0">
                <a:latin typeface="Calibri"/>
                <a:cs typeface="Calibri"/>
              </a:rPr>
              <a:t>Ольга </a:t>
            </a:r>
            <a:r>
              <a:rPr sz="2000" dirty="0">
                <a:latin typeface="Calibri"/>
                <a:cs typeface="Calibri"/>
              </a:rPr>
              <a:t>Александровна, Забирова Лилия </a:t>
            </a:r>
            <a:r>
              <a:rPr sz="2000" spc="-5" dirty="0">
                <a:latin typeface="Calibri"/>
                <a:cs typeface="Calibri"/>
              </a:rPr>
              <a:t>Рудиковна, </a:t>
            </a:r>
            <a:r>
              <a:rPr lang="ru-RU" sz="2000" spc="-5" dirty="0" smtClean="0">
                <a:latin typeface="Calibri"/>
                <a:cs typeface="Calibri"/>
              </a:rPr>
              <a:t/>
            </a:r>
            <a:br>
              <a:rPr lang="ru-RU" sz="2000" spc="-5" dirty="0" smtClean="0">
                <a:latin typeface="Calibri"/>
                <a:cs typeface="Calibri"/>
              </a:rPr>
            </a:br>
            <a:r>
              <a:rPr sz="2000" spc="-5" dirty="0" err="1" smtClean="0">
                <a:latin typeface="Calibri"/>
                <a:cs typeface="Calibri"/>
              </a:rPr>
              <a:t>Товмасян</a:t>
            </a:r>
            <a:r>
              <a:rPr sz="2000" spc="-5" dirty="0" smtClean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Алла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Арменовна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sz="2000" dirty="0">
                <a:latin typeface="Calibri"/>
                <a:cs typeface="Calibri"/>
              </a:rPr>
              <a:t>студенты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ФГАОУ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ВО </a:t>
            </a:r>
            <a:r>
              <a:rPr sz="2000" spc="-5" dirty="0">
                <a:latin typeface="Calibri"/>
                <a:cs typeface="Calibri"/>
              </a:rPr>
              <a:t>«Тюменский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государственный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университет»,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г.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Тюмень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4584700" algn="l"/>
              </a:tabLst>
            </a:pPr>
            <a:r>
              <a:rPr sz="2000" b="1" spc="-5" dirty="0">
                <a:latin typeface="Calibri"/>
                <a:cs typeface="Calibri"/>
              </a:rPr>
              <a:t>Учитель: </a:t>
            </a:r>
            <a:r>
              <a:rPr sz="2000" dirty="0">
                <a:latin typeface="Calibri"/>
                <a:cs typeface="Calibri"/>
              </a:rPr>
              <a:t>Барашев Андрей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 err="1">
                <a:latin typeface="Calibri"/>
                <a:cs typeface="Calibri"/>
              </a:rPr>
              <a:t>Хугасович</a:t>
            </a:r>
            <a:r>
              <a:rPr sz="2000" dirty="0" smtClean="0">
                <a:latin typeface="Calibri"/>
                <a:cs typeface="Calibri"/>
              </a:rPr>
              <a:t>, </a:t>
            </a:r>
            <a:r>
              <a:rPr sz="2000" dirty="0" err="1" smtClean="0">
                <a:latin typeface="Calibri"/>
                <a:cs typeface="Calibri"/>
              </a:rPr>
              <a:t>заместитель</a:t>
            </a:r>
            <a:r>
              <a:rPr sz="2000" spc="-15" dirty="0" smtClean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директора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по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5" dirty="0" err="1">
                <a:latin typeface="Calibri"/>
                <a:cs typeface="Calibri"/>
              </a:rPr>
              <a:t>развитию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 err="1" smtClean="0">
                <a:latin typeface="Calibri"/>
                <a:cs typeface="Calibri"/>
              </a:rPr>
              <a:t>учащихся</a:t>
            </a:r>
            <a:r>
              <a:rPr lang="ru-RU" sz="2000" spc="-5" dirty="0" smtClean="0">
                <a:latin typeface="Calibri"/>
                <a:cs typeface="Calibri"/>
              </a:rPr>
              <a:t> </a:t>
            </a:r>
            <a:r>
              <a:rPr sz="2000" dirty="0" smtClean="0">
                <a:latin typeface="Calibri"/>
                <a:cs typeface="Calibri"/>
              </a:rPr>
              <a:t>ОАНО</a:t>
            </a:r>
            <a:r>
              <a:rPr sz="2000" spc="-35" dirty="0" smtClean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«Школа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«</a:t>
            </a:r>
            <a:r>
              <a:rPr sz="2000" spc="-5" dirty="0" err="1">
                <a:latin typeface="Calibri"/>
                <a:cs typeface="Calibri"/>
              </a:rPr>
              <a:t>Летово</a:t>
            </a:r>
            <a:r>
              <a:rPr sz="2000" spc="-5" dirty="0" smtClean="0">
                <a:latin typeface="Calibri"/>
                <a:cs typeface="Calibri"/>
              </a:rPr>
              <a:t>»</a:t>
            </a:r>
            <a:r>
              <a:rPr lang="ru-RU" sz="2000" spc="-5" dirty="0" smtClean="0">
                <a:latin typeface="Calibri"/>
                <a:cs typeface="Calibri"/>
              </a:rPr>
              <a:t>, г</a:t>
            </a:r>
            <a:r>
              <a:rPr lang="ru-RU" sz="2000" spc="-5" dirty="0">
                <a:cs typeface="Calibri"/>
              </a:rPr>
              <a:t>. </a:t>
            </a:r>
            <a:r>
              <a:rPr lang="ru-RU" sz="2000" spc="-5" dirty="0" smtClean="0">
                <a:cs typeface="Calibri"/>
              </a:rPr>
              <a:t>Москва</a:t>
            </a: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4584700" algn="l"/>
              </a:tabLst>
            </a:pPr>
            <a:r>
              <a:rPr sz="2000" b="1" spc="-5" dirty="0" err="1" smtClean="0">
                <a:latin typeface="Calibri"/>
                <a:cs typeface="Calibri"/>
              </a:rPr>
              <a:t>Методист</a:t>
            </a:r>
            <a:r>
              <a:rPr sz="2000" b="1" spc="-5" dirty="0">
                <a:latin typeface="Calibri"/>
                <a:cs typeface="Calibri"/>
              </a:rPr>
              <a:t>: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Овченкова </a:t>
            </a:r>
            <a:r>
              <a:rPr sz="2000" dirty="0">
                <a:latin typeface="Calibri"/>
                <a:cs typeface="Calibri"/>
              </a:rPr>
              <a:t>Ольга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Юрьевна, </a:t>
            </a:r>
            <a:r>
              <a:rPr sz="2000" spc="-5" dirty="0">
                <a:latin typeface="Calibri"/>
                <a:cs typeface="Calibri"/>
              </a:rPr>
              <a:t>кандидат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педагогических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наук,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 err="1" smtClean="0">
                <a:latin typeface="Calibri"/>
                <a:cs typeface="Calibri"/>
              </a:rPr>
              <a:t>доцент</a:t>
            </a:r>
            <a:r>
              <a:rPr lang="ru-RU" sz="2000" spc="-5" dirty="0" smtClean="0">
                <a:latin typeface="Calibri"/>
                <a:cs typeface="Calibri"/>
              </a:rPr>
              <a:t> </a:t>
            </a:r>
            <a:r>
              <a:rPr lang="ru-RU" sz="2000" spc="-5" dirty="0" smtClean="0">
                <a:cs typeface="Calibri"/>
              </a:rPr>
              <a:t>ФГБОУ ВО "</a:t>
            </a:r>
            <a:r>
              <a:rPr lang="ru-RU" sz="2000" spc="-5" dirty="0" err="1" smtClean="0">
                <a:cs typeface="Calibri"/>
              </a:rPr>
              <a:t>Глазовский</a:t>
            </a:r>
            <a:r>
              <a:rPr lang="ru-RU" sz="2000" spc="-5" dirty="0" smtClean="0">
                <a:cs typeface="Calibri"/>
              </a:rPr>
              <a:t> государственный педагогический институт им. В.Г. Короленко«, г. Глазов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5216" y="5839967"/>
            <a:ext cx="2311908" cy="67208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04831" y="5825673"/>
            <a:ext cx="2020451" cy="68412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34611" y="5794247"/>
            <a:ext cx="778763" cy="76352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21423" y="5713476"/>
            <a:ext cx="922020" cy="92506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9331" y="541731"/>
            <a:ext cx="86906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Calibri"/>
                <a:cs typeface="Calibri"/>
              </a:rPr>
              <a:t>Проблема,</a:t>
            </a:r>
            <a:r>
              <a:rPr sz="3600" spc="-50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которую</a:t>
            </a:r>
            <a:r>
              <a:rPr sz="3600" spc="5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должен решать</a:t>
            </a:r>
            <a:r>
              <a:rPr sz="3600" spc="-2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проект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9331" y="2611882"/>
            <a:ext cx="10511155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i="1" spc="-5" dirty="0">
                <a:latin typeface="Calibri"/>
                <a:cs typeface="Calibri"/>
              </a:rPr>
              <a:t>Сложность</a:t>
            </a:r>
            <a:r>
              <a:rPr sz="3000" i="1" spc="-20" dirty="0">
                <a:latin typeface="Calibri"/>
                <a:cs typeface="Calibri"/>
              </a:rPr>
              <a:t> </a:t>
            </a:r>
            <a:r>
              <a:rPr sz="3000" i="1" dirty="0">
                <a:latin typeface="Calibri"/>
                <a:cs typeface="Calibri"/>
              </a:rPr>
              <a:t>усвоения</a:t>
            </a:r>
            <a:r>
              <a:rPr sz="3000" i="1" spc="-15" dirty="0">
                <a:latin typeface="Calibri"/>
                <a:cs typeface="Calibri"/>
              </a:rPr>
              <a:t> </a:t>
            </a:r>
            <a:r>
              <a:rPr sz="3000" i="1" spc="-5" dirty="0">
                <a:latin typeface="Calibri"/>
                <a:cs typeface="Calibri"/>
              </a:rPr>
              <a:t>учащимися</a:t>
            </a:r>
            <a:r>
              <a:rPr sz="3000" i="1" spc="-15" dirty="0">
                <a:latin typeface="Calibri"/>
                <a:cs typeface="Calibri"/>
              </a:rPr>
              <a:t> </a:t>
            </a:r>
            <a:r>
              <a:rPr sz="3000" i="1" dirty="0">
                <a:latin typeface="Calibri"/>
                <a:cs typeface="Calibri"/>
              </a:rPr>
              <a:t>6</a:t>
            </a:r>
            <a:r>
              <a:rPr sz="3000" i="1" spc="-10" dirty="0">
                <a:latin typeface="Calibri"/>
                <a:cs typeface="Calibri"/>
              </a:rPr>
              <a:t> </a:t>
            </a:r>
            <a:r>
              <a:rPr sz="3000" i="1" dirty="0">
                <a:latin typeface="Calibri"/>
                <a:cs typeface="Calibri"/>
              </a:rPr>
              <a:t>классов</a:t>
            </a:r>
            <a:r>
              <a:rPr sz="3000" i="1" spc="-25" dirty="0">
                <a:latin typeface="Calibri"/>
                <a:cs typeface="Calibri"/>
              </a:rPr>
              <a:t> </a:t>
            </a:r>
            <a:r>
              <a:rPr sz="3000" i="1" spc="-5" dirty="0">
                <a:latin typeface="Calibri"/>
                <a:cs typeface="Calibri"/>
              </a:rPr>
              <a:t>материала</a:t>
            </a:r>
            <a:r>
              <a:rPr sz="3000" i="1" spc="5" dirty="0">
                <a:latin typeface="Calibri"/>
                <a:cs typeface="Calibri"/>
              </a:rPr>
              <a:t> </a:t>
            </a:r>
            <a:r>
              <a:rPr sz="3000" i="1" dirty="0">
                <a:latin typeface="Calibri"/>
                <a:cs typeface="Calibri"/>
              </a:rPr>
              <a:t>по</a:t>
            </a:r>
            <a:r>
              <a:rPr sz="3000" i="1" spc="-10" dirty="0">
                <a:latin typeface="Calibri"/>
                <a:cs typeface="Calibri"/>
              </a:rPr>
              <a:t> </a:t>
            </a:r>
            <a:r>
              <a:rPr sz="3000" i="1" spc="-5" dirty="0">
                <a:latin typeface="Calibri"/>
                <a:cs typeface="Calibri"/>
              </a:rPr>
              <a:t>разделу</a:t>
            </a:r>
            <a:r>
              <a:rPr sz="3000" i="1" spc="-20" dirty="0">
                <a:latin typeface="Calibri"/>
                <a:cs typeface="Calibri"/>
              </a:rPr>
              <a:t> </a:t>
            </a:r>
            <a:r>
              <a:rPr sz="3000" i="1" spc="-5" dirty="0" err="1">
                <a:latin typeface="Calibri"/>
                <a:cs typeface="Calibri"/>
              </a:rPr>
              <a:t>русского</a:t>
            </a:r>
            <a:r>
              <a:rPr sz="3000" i="1" spc="-35" dirty="0">
                <a:latin typeface="Calibri"/>
                <a:cs typeface="Calibri"/>
              </a:rPr>
              <a:t> </a:t>
            </a:r>
            <a:r>
              <a:rPr sz="3000" i="1" spc="-5" dirty="0" err="1" smtClean="0">
                <a:latin typeface="Calibri"/>
                <a:cs typeface="Calibri"/>
              </a:rPr>
              <a:t>языка</a:t>
            </a:r>
            <a:r>
              <a:rPr lang="ru-RU" sz="3000" i="1" spc="-5" dirty="0" smtClean="0">
                <a:latin typeface="Calibri"/>
                <a:cs typeface="Calibri"/>
              </a:rPr>
              <a:t> </a:t>
            </a:r>
            <a:r>
              <a:rPr sz="3000" i="1" spc="-10" dirty="0" smtClean="0">
                <a:latin typeface="Calibri"/>
                <a:cs typeface="Calibri"/>
              </a:rPr>
              <a:t>«</a:t>
            </a:r>
            <a:r>
              <a:rPr sz="3000" i="1" spc="-10" dirty="0" err="1" smtClean="0">
                <a:latin typeface="Calibri"/>
                <a:cs typeface="Calibri"/>
              </a:rPr>
              <a:t>Морфемика</a:t>
            </a:r>
            <a:r>
              <a:rPr sz="3000" i="1" spc="-10" dirty="0">
                <a:latin typeface="Calibri"/>
                <a:cs typeface="Calibri"/>
              </a:rPr>
              <a:t>».</a:t>
            </a:r>
            <a:endParaRPr sz="3000" i="1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5216" y="5839967"/>
            <a:ext cx="2311908" cy="67208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04831" y="5825673"/>
            <a:ext cx="2020451" cy="68412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34611" y="5794247"/>
            <a:ext cx="778763" cy="76352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21423" y="5713476"/>
            <a:ext cx="922020" cy="92506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9214" y="491997"/>
            <a:ext cx="94297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290058"/>
                </a:solidFill>
                <a:latin typeface="Calibri"/>
                <a:cs typeface="Calibri"/>
              </a:rPr>
              <a:t>Противоречие, которое</a:t>
            </a:r>
            <a:r>
              <a:rPr sz="3600" b="1" dirty="0">
                <a:solidFill>
                  <a:srgbClr val="290058"/>
                </a:solidFill>
                <a:latin typeface="Calibri"/>
                <a:cs typeface="Calibri"/>
              </a:rPr>
              <a:t> </a:t>
            </a:r>
            <a:r>
              <a:rPr sz="3600" b="1" spc="-5" dirty="0">
                <a:solidFill>
                  <a:srgbClr val="290058"/>
                </a:solidFill>
                <a:latin typeface="Calibri"/>
                <a:cs typeface="Calibri"/>
              </a:rPr>
              <a:t>должен</a:t>
            </a:r>
            <a:r>
              <a:rPr sz="3600" b="1" spc="10" dirty="0">
                <a:solidFill>
                  <a:srgbClr val="290058"/>
                </a:solidFill>
                <a:latin typeface="Calibri"/>
                <a:cs typeface="Calibri"/>
              </a:rPr>
              <a:t> </a:t>
            </a:r>
            <a:r>
              <a:rPr sz="3600" b="1" spc="-5" dirty="0">
                <a:solidFill>
                  <a:srgbClr val="290058"/>
                </a:solidFill>
                <a:latin typeface="Calibri"/>
                <a:cs typeface="Calibri"/>
              </a:rPr>
              <a:t>решать </a:t>
            </a:r>
            <a:r>
              <a:rPr sz="3600" b="1" spc="-10" dirty="0">
                <a:solidFill>
                  <a:srgbClr val="290058"/>
                </a:solidFill>
                <a:latin typeface="Calibri"/>
                <a:cs typeface="Calibri"/>
              </a:rPr>
              <a:t>проект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5790" y="2928365"/>
            <a:ext cx="9962515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i="1" spc="-5" dirty="0">
                <a:cs typeface="Ropa Sans Pro" panose="020B0504020101010102" pitchFamily="34" charset="0"/>
              </a:rPr>
              <a:t>Противоречие </a:t>
            </a:r>
            <a:r>
              <a:rPr sz="3000" i="1" spc="-5" dirty="0" err="1">
                <a:cs typeface="Ropa Sans Pro" panose="020B0504020101010102" pitchFamily="34" charset="0"/>
              </a:rPr>
              <a:t>между</a:t>
            </a:r>
            <a:r>
              <a:rPr sz="3000" i="1" spc="-5" dirty="0">
                <a:cs typeface="Ropa Sans Pro" panose="020B0504020101010102" pitchFamily="34" charset="0"/>
              </a:rPr>
              <a:t> </a:t>
            </a:r>
            <a:r>
              <a:rPr lang="ru-RU" sz="3000" b="1" i="1" spc="-5" dirty="0" smtClean="0">
                <a:cs typeface="Ropa Sans Pro" panose="020B0504020101010102" pitchFamily="34" charset="0"/>
              </a:rPr>
              <a:t>необходимостью</a:t>
            </a:r>
            <a:r>
              <a:rPr lang="ru-RU" sz="3000" i="1" spc="-5" dirty="0" smtClean="0">
                <a:cs typeface="Ropa Sans Pro" panose="020B0504020101010102" pitchFamily="34" charset="0"/>
              </a:rPr>
              <a:t> </a:t>
            </a:r>
            <a:r>
              <a:rPr lang="ru-RU" sz="3000" i="1" spc="-5" dirty="0" smtClean="0">
                <a:cs typeface="Ropa Sans Pro" panose="020B0504020101010102" pitchFamily="34" charset="0"/>
              </a:rPr>
              <a:t>усвоения </a:t>
            </a:r>
            <a:r>
              <a:rPr lang="ru-RU" sz="3000" i="1" spc="-5" dirty="0">
                <a:cs typeface="Ropa Sans Pro" panose="020B0504020101010102" pitchFamily="34" charset="0"/>
              </a:rPr>
              <a:t>учащимися 6 классов материала по разделу русского языка «</a:t>
            </a:r>
            <a:r>
              <a:rPr lang="ru-RU" sz="3000" i="1" spc="-5" dirty="0" err="1" smtClean="0">
                <a:cs typeface="Ropa Sans Pro" panose="020B0504020101010102" pitchFamily="34" charset="0"/>
              </a:rPr>
              <a:t>Морфемика</a:t>
            </a:r>
            <a:r>
              <a:rPr lang="ru-RU" sz="3000" i="1" spc="-5" dirty="0" smtClean="0">
                <a:cs typeface="Ropa Sans Pro" panose="020B0504020101010102" pitchFamily="34" charset="0"/>
              </a:rPr>
              <a:t> и </a:t>
            </a:r>
            <a:r>
              <a:rPr sz="3000" b="1" i="1" dirty="0" err="1" smtClean="0">
                <a:cs typeface="Ropa Sans Pro" panose="020B0504020101010102" pitchFamily="34" charset="0"/>
              </a:rPr>
              <a:t>сложностью</a:t>
            </a:r>
            <a:r>
              <a:rPr sz="3000" i="1" dirty="0" smtClean="0">
                <a:cs typeface="Ropa Sans Pro" panose="020B0504020101010102" pitchFamily="34" charset="0"/>
              </a:rPr>
              <a:t> </a:t>
            </a:r>
            <a:r>
              <a:rPr sz="3000" i="1" dirty="0" err="1" smtClean="0">
                <a:cs typeface="Ropa Sans Pro" panose="020B0504020101010102" pitchFamily="34" charset="0"/>
              </a:rPr>
              <a:t>изложения</a:t>
            </a:r>
            <a:r>
              <a:rPr sz="3000" i="1" dirty="0" smtClean="0">
                <a:cs typeface="Ropa Sans Pro" panose="020B0504020101010102" pitchFamily="34" charset="0"/>
              </a:rPr>
              <a:t> </a:t>
            </a:r>
            <a:r>
              <a:rPr sz="3000" i="1" spc="-5" dirty="0">
                <a:cs typeface="Ropa Sans Pro" panose="020B0504020101010102" pitchFamily="34" charset="0"/>
              </a:rPr>
              <a:t>этого </a:t>
            </a:r>
            <a:r>
              <a:rPr sz="3000" i="1" spc="-530" dirty="0">
                <a:cs typeface="Ropa Sans Pro" panose="020B0504020101010102" pitchFamily="34" charset="0"/>
              </a:rPr>
              <a:t> </a:t>
            </a:r>
            <a:r>
              <a:rPr sz="3000" i="1" spc="-5" dirty="0">
                <a:cs typeface="Ropa Sans Pro" panose="020B0504020101010102" pitchFamily="34" charset="0"/>
              </a:rPr>
              <a:t>материала.</a:t>
            </a:r>
            <a:endParaRPr sz="3000" i="1" dirty="0">
              <a:cs typeface="Ropa Sans Pro" panose="020B0504020101010102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5216" y="5839967"/>
            <a:ext cx="2311908" cy="67208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04831" y="5825673"/>
            <a:ext cx="2020451" cy="68412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34611" y="5794247"/>
            <a:ext cx="778763" cy="76352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21423" y="5713476"/>
            <a:ext cx="922020" cy="92506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5239" y="525017"/>
            <a:ext cx="27190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290058"/>
                </a:solidFill>
                <a:latin typeface="Calibri"/>
                <a:cs typeface="Calibri"/>
              </a:rPr>
              <a:t>Цель</a:t>
            </a:r>
            <a:r>
              <a:rPr sz="3600" b="1" spc="-110" dirty="0">
                <a:solidFill>
                  <a:srgbClr val="290058"/>
                </a:solidFill>
                <a:latin typeface="Calibri"/>
                <a:cs typeface="Calibri"/>
              </a:rPr>
              <a:t> </a:t>
            </a:r>
            <a:r>
              <a:rPr sz="3600" b="1" spc="-5" dirty="0">
                <a:solidFill>
                  <a:srgbClr val="290058"/>
                </a:solidFill>
                <a:latin typeface="Calibri"/>
                <a:cs typeface="Calibri"/>
              </a:rPr>
              <a:t>проекта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5239" y="2523871"/>
            <a:ext cx="9525000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i="1" spc="-10" dirty="0">
                <a:latin typeface="Calibri"/>
                <a:cs typeface="Calibri"/>
              </a:rPr>
              <a:t>Упростить </a:t>
            </a:r>
            <a:r>
              <a:rPr sz="3000" i="1" spc="-5" dirty="0">
                <a:latin typeface="Calibri"/>
                <a:cs typeface="Calibri"/>
              </a:rPr>
              <a:t>процесс </a:t>
            </a:r>
            <a:r>
              <a:rPr sz="3000" i="1" dirty="0">
                <a:latin typeface="Calibri"/>
                <a:cs typeface="Calibri"/>
              </a:rPr>
              <a:t>усвоения </a:t>
            </a:r>
            <a:r>
              <a:rPr sz="3000" i="1" spc="-5" dirty="0">
                <a:latin typeface="Calibri"/>
                <a:cs typeface="Calibri"/>
              </a:rPr>
              <a:t>учащимися </a:t>
            </a:r>
            <a:r>
              <a:rPr sz="3000" i="1" dirty="0">
                <a:latin typeface="Calibri"/>
                <a:cs typeface="Calibri"/>
              </a:rPr>
              <a:t>6 классов </a:t>
            </a:r>
            <a:r>
              <a:rPr sz="3000" i="1" spc="-5" dirty="0">
                <a:latin typeface="Calibri"/>
                <a:cs typeface="Calibri"/>
              </a:rPr>
              <a:t>материала </a:t>
            </a:r>
            <a:r>
              <a:rPr sz="3000" i="1" dirty="0">
                <a:latin typeface="Calibri"/>
                <a:cs typeface="Calibri"/>
              </a:rPr>
              <a:t>по </a:t>
            </a:r>
            <a:r>
              <a:rPr sz="3000" i="1" spc="-5" dirty="0">
                <a:latin typeface="Calibri"/>
                <a:cs typeface="Calibri"/>
              </a:rPr>
              <a:t>разделу </a:t>
            </a:r>
            <a:r>
              <a:rPr sz="3000" i="1" spc="-530" dirty="0">
                <a:latin typeface="Calibri"/>
                <a:cs typeface="Calibri"/>
              </a:rPr>
              <a:t> </a:t>
            </a:r>
            <a:r>
              <a:rPr sz="3000" i="1" spc="-5" dirty="0">
                <a:latin typeface="Calibri"/>
                <a:cs typeface="Calibri"/>
              </a:rPr>
              <a:t>русского</a:t>
            </a:r>
            <a:r>
              <a:rPr sz="3000" i="1" spc="-35" dirty="0">
                <a:latin typeface="Calibri"/>
                <a:cs typeface="Calibri"/>
              </a:rPr>
              <a:t> </a:t>
            </a:r>
            <a:r>
              <a:rPr sz="3000" i="1" spc="-5" dirty="0">
                <a:latin typeface="Calibri"/>
                <a:cs typeface="Calibri"/>
              </a:rPr>
              <a:t>языка</a:t>
            </a:r>
            <a:r>
              <a:rPr sz="3000" i="1" spc="-10" dirty="0">
                <a:latin typeface="Calibri"/>
                <a:cs typeface="Calibri"/>
              </a:rPr>
              <a:t> </a:t>
            </a:r>
            <a:r>
              <a:rPr sz="3000" i="1" spc="-5" dirty="0">
                <a:latin typeface="Calibri"/>
                <a:cs typeface="Calibri"/>
              </a:rPr>
              <a:t>«Морфемика»,</a:t>
            </a:r>
            <a:r>
              <a:rPr sz="3000" i="1" dirty="0">
                <a:latin typeface="Calibri"/>
                <a:cs typeface="Calibri"/>
              </a:rPr>
              <a:t> используя</a:t>
            </a:r>
            <a:r>
              <a:rPr sz="3000" i="1" spc="-20" dirty="0">
                <a:latin typeface="Calibri"/>
                <a:cs typeface="Calibri"/>
              </a:rPr>
              <a:t> </a:t>
            </a:r>
            <a:r>
              <a:rPr sz="3000" i="1" spc="-5" dirty="0">
                <a:latin typeface="Calibri"/>
                <a:cs typeface="Calibri"/>
              </a:rPr>
              <a:t>форму сюжетно-ролевой</a:t>
            </a:r>
            <a:r>
              <a:rPr sz="3000" i="1" spc="15" dirty="0">
                <a:latin typeface="Calibri"/>
                <a:cs typeface="Calibri"/>
              </a:rPr>
              <a:t> </a:t>
            </a:r>
            <a:r>
              <a:rPr sz="3000" i="1" spc="-5" dirty="0">
                <a:latin typeface="Calibri"/>
                <a:cs typeface="Calibri"/>
              </a:rPr>
              <a:t>игры.</a:t>
            </a:r>
            <a:endParaRPr sz="3000" i="1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5216" y="5839967"/>
            <a:ext cx="2311908" cy="67208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04831" y="5825673"/>
            <a:ext cx="2020451" cy="68412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34611" y="5794247"/>
            <a:ext cx="778763" cy="76352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21423" y="5713476"/>
            <a:ext cx="922020" cy="92506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9331" y="541731"/>
            <a:ext cx="8144509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290058"/>
                </a:solidFill>
                <a:latin typeface="Calibri"/>
                <a:cs typeface="Calibri"/>
              </a:rPr>
              <a:t>Ожидаемый</a:t>
            </a:r>
            <a:r>
              <a:rPr sz="3600" b="1" spc="-30" dirty="0">
                <a:solidFill>
                  <a:srgbClr val="290058"/>
                </a:solidFill>
                <a:latin typeface="Calibri"/>
                <a:cs typeface="Calibri"/>
              </a:rPr>
              <a:t> </a:t>
            </a:r>
            <a:r>
              <a:rPr sz="3600" b="1" spc="-5" dirty="0">
                <a:solidFill>
                  <a:srgbClr val="290058"/>
                </a:solidFill>
                <a:latin typeface="Calibri"/>
                <a:cs typeface="Calibri"/>
              </a:rPr>
              <a:t>результат</a:t>
            </a:r>
            <a:r>
              <a:rPr sz="3600" b="1" spc="-15" dirty="0">
                <a:solidFill>
                  <a:srgbClr val="290058"/>
                </a:solidFill>
                <a:latin typeface="Calibri"/>
                <a:cs typeface="Calibri"/>
              </a:rPr>
              <a:t> </a:t>
            </a:r>
            <a:r>
              <a:rPr sz="3600" b="1" spc="-5" dirty="0">
                <a:solidFill>
                  <a:srgbClr val="290058"/>
                </a:solidFill>
                <a:latin typeface="Calibri"/>
                <a:cs typeface="Calibri"/>
              </a:rPr>
              <a:t>(продукт,</a:t>
            </a:r>
            <a:r>
              <a:rPr sz="3600" b="1" dirty="0">
                <a:solidFill>
                  <a:srgbClr val="290058"/>
                </a:solidFill>
                <a:latin typeface="Calibri"/>
                <a:cs typeface="Calibri"/>
              </a:rPr>
              <a:t> ресурс)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9331" y="2801823"/>
            <a:ext cx="9949815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i="1" dirty="0">
                <a:latin typeface="Calibri"/>
                <a:cs typeface="Calibri"/>
              </a:rPr>
              <a:t>Цикл </a:t>
            </a:r>
            <a:r>
              <a:rPr sz="3000" i="1" spc="-5" dirty="0">
                <a:latin typeface="Calibri"/>
                <a:cs typeface="Calibri"/>
              </a:rPr>
              <a:t>занятий</a:t>
            </a:r>
            <a:r>
              <a:rPr sz="3000" i="1" dirty="0">
                <a:latin typeface="Calibri"/>
                <a:cs typeface="Calibri"/>
              </a:rPr>
              <a:t> в</a:t>
            </a:r>
            <a:r>
              <a:rPr sz="3000" i="1" spc="-5" dirty="0">
                <a:latin typeface="Calibri"/>
                <a:cs typeface="Calibri"/>
              </a:rPr>
              <a:t> формате</a:t>
            </a:r>
            <a:r>
              <a:rPr sz="3000" i="1" dirty="0">
                <a:latin typeface="Calibri"/>
                <a:cs typeface="Calibri"/>
              </a:rPr>
              <a:t> </a:t>
            </a:r>
            <a:r>
              <a:rPr sz="3000" i="1" spc="-5" dirty="0">
                <a:latin typeface="Calibri"/>
                <a:cs typeface="Calibri"/>
              </a:rPr>
              <a:t>сюжетно-ролевой игры,</a:t>
            </a:r>
            <a:r>
              <a:rPr sz="3000" i="1" spc="10" dirty="0">
                <a:latin typeface="Calibri"/>
                <a:cs typeface="Calibri"/>
              </a:rPr>
              <a:t> </a:t>
            </a:r>
            <a:r>
              <a:rPr sz="3000" i="1" dirty="0">
                <a:latin typeface="Calibri"/>
                <a:cs typeface="Calibri"/>
              </a:rPr>
              <a:t>посвященный</a:t>
            </a:r>
            <a:r>
              <a:rPr sz="3000" i="1" spc="-10" dirty="0">
                <a:latin typeface="Calibri"/>
                <a:cs typeface="Calibri"/>
              </a:rPr>
              <a:t> </a:t>
            </a:r>
            <a:r>
              <a:rPr sz="3000" i="1" spc="-5" dirty="0">
                <a:latin typeface="Calibri"/>
                <a:cs typeface="Calibri"/>
              </a:rPr>
              <a:t>морфемике.</a:t>
            </a:r>
            <a:endParaRPr sz="3000" i="1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5216" y="5839967"/>
            <a:ext cx="2311908" cy="67208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04831" y="5825673"/>
            <a:ext cx="2020451" cy="68412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34611" y="5794247"/>
            <a:ext cx="778763" cy="76352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821423" y="5713476"/>
            <a:ext cx="922020" cy="9250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127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Calibri</vt:lpstr>
      <vt:lpstr>Cambria</vt:lpstr>
      <vt:lpstr>Ropa Sans Pro</vt:lpstr>
      <vt:lpstr>Office Theme</vt:lpstr>
      <vt:lpstr>Презентация PowerPoint</vt:lpstr>
      <vt:lpstr>Команда проекта</vt:lpstr>
      <vt:lpstr>Проблема, которую должен решать проект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3</cp:revision>
  <dcterms:created xsi:type="dcterms:W3CDTF">2021-11-13T10:57:58Z</dcterms:created>
  <dcterms:modified xsi:type="dcterms:W3CDTF">2021-11-16T06:52:03Z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2021-11-13T00:00:00Z</vt:filetime>
  </property>
</Properties>
</file>