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489816" y="1994444"/>
            <a:ext cx="9326230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/>
              <a:t>"</a:t>
            </a:r>
            <a:r>
              <a:rPr lang="ru-RU" sz="2400" dirty="0" err="1"/>
              <a:t>Articles</a:t>
            </a:r>
            <a:r>
              <a:rPr lang="ru-RU" sz="2400" dirty="0"/>
              <a:t>? </a:t>
            </a:r>
            <a:r>
              <a:rPr lang="ru-RU" sz="2400" dirty="0" err="1"/>
              <a:t>Easy</a:t>
            </a:r>
            <a:r>
              <a:rPr lang="ru-RU" sz="2400" dirty="0"/>
              <a:t>!"</a:t>
            </a:r>
            <a:r>
              <a:rPr lang="ru-RU" sz="2400" i="1" dirty="0"/>
              <a:t>:</a:t>
            </a:r>
            <a:r>
              <a:rPr lang="ru-RU" sz="2400" dirty="0"/>
              <a:t>  электронное учебно-методическое пособие по артиклям </a:t>
            </a:r>
            <a:endParaRPr lang="ru-RU" sz="2400" i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321703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Английский язык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(Укажите полные ФИО, должности, места работы капитана, участников, учителя, методиста)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</a:t>
            </a:r>
            <a:r>
              <a:rPr lang="ru-RU" sz="2000" b="1" dirty="0" smtClean="0"/>
              <a:t>:</a:t>
            </a:r>
            <a:r>
              <a:rPr lang="ru-RU" sz="2000" dirty="0" smtClean="0"/>
              <a:t> </a:t>
            </a:r>
            <a:r>
              <a:rPr lang="ru-RU" sz="2000" dirty="0" smtClean="0"/>
              <a:t>Коптяева Евгения Михайловна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Ф.И.О</a:t>
            </a:r>
            <a:r>
              <a:rPr lang="ru-RU" sz="2000" b="1" dirty="0" smtClean="0"/>
              <a:t>. </a:t>
            </a:r>
            <a:r>
              <a:rPr lang="ru-RU" sz="2000" b="1" dirty="0"/>
              <a:t> </a:t>
            </a:r>
            <a:r>
              <a:rPr lang="ru-RU" sz="2000" dirty="0" smtClean="0"/>
              <a:t>Кулакова Анастасия Дмитриевна, Ведерников Владислав Дмитриевич, Воронина Варвара Алексеевна</a:t>
            </a:r>
            <a:endParaRPr lang="ru-RU" sz="2000" b="1" dirty="0" smtClean="0"/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err="1" smtClean="0"/>
              <a:t>Мордясова</a:t>
            </a:r>
            <a:r>
              <a:rPr lang="ru-RU" sz="2000" dirty="0" smtClean="0"/>
              <a:t> Дарья Романовна</a:t>
            </a:r>
            <a:r>
              <a:rPr lang="ru-RU" sz="2000" dirty="0" smtClean="0"/>
              <a:t>, </a:t>
            </a:r>
            <a:r>
              <a:rPr lang="ru-RU" sz="2000" dirty="0" smtClean="0"/>
              <a:t>учитель </a:t>
            </a:r>
            <a:r>
              <a:rPr lang="ru-RU" sz="2000" dirty="0" smtClean="0"/>
              <a:t>английского языка МБОУ </a:t>
            </a:r>
            <a:r>
              <a:rPr lang="ru-RU" sz="2000" dirty="0" smtClean="0"/>
              <a:t>СОШ № </a:t>
            </a:r>
            <a:r>
              <a:rPr lang="ru-RU" sz="2000" dirty="0" smtClean="0"/>
              <a:t>16, </a:t>
            </a:r>
            <a:r>
              <a:rPr lang="ru-RU" sz="2000" dirty="0" smtClean="0"/>
              <a:t>г. </a:t>
            </a:r>
            <a:r>
              <a:rPr lang="ru-RU" sz="2000" dirty="0" smtClean="0"/>
              <a:t>Благовещенск</a:t>
            </a:r>
            <a:r>
              <a:rPr lang="ru-RU" sz="2000" dirty="0" smtClean="0"/>
              <a:t>	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 smtClean="0"/>
              <a:t>Гуляева Валентина Семеновна, </a:t>
            </a:r>
            <a:r>
              <a:rPr lang="ru-RU" sz="2000" dirty="0" smtClean="0"/>
              <a:t>кандидат педагогических наук, доцент кафедры фундаментальной математики ФГБОУ ВО «Вятский государственный университет» </a:t>
            </a:r>
            <a:r>
              <a:rPr lang="ru-RU" sz="1000" dirty="0" smtClean="0"/>
              <a:t>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902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(Чего не хватает учащимся в </a:t>
            </a:r>
            <a:r>
              <a:rPr lang="ru-RU" dirty="0">
                <a:solidFill>
                  <a:srgbClr val="FF0000"/>
                </a:solidFill>
              </a:rPr>
              <a:t>образовательном процессе? Что вас не устраивает в современной ситуации</a:t>
            </a:r>
            <a:r>
              <a:rPr lang="ru-RU" dirty="0" smtClean="0">
                <a:solidFill>
                  <a:srgbClr val="FF0000"/>
                </a:solidFill>
              </a:rPr>
              <a:t>?)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10552" y="2488310"/>
            <a:ext cx="115766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Низкий уровень освоения учащимися основной школы тем, посвященных усвоению и употреблению артиклей на уроках иностранного языка.</a:t>
            </a:r>
          </a:p>
        </p:txBody>
      </p:sp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(Между требованиями к образовательному процессу / результату и реальной ситуацией)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5" name="Прямоугольник 4"/>
          <p:cNvSpPr/>
          <p:nvPr/>
        </p:nvSpPr>
        <p:spPr>
          <a:xfrm>
            <a:off x="290455" y="2117370"/>
            <a:ext cx="119015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Противоречие между </a:t>
            </a:r>
            <a:r>
              <a:rPr lang="ru-RU" sz="2400" b="1" i="1" dirty="0" smtClean="0"/>
              <a:t>необходимостью </a:t>
            </a:r>
            <a:r>
              <a:rPr lang="ru-RU" sz="2400" dirty="0" smtClean="0"/>
              <a:t>усвоения  артиклей на уроках иностранного языка и </a:t>
            </a:r>
            <a:r>
              <a:rPr lang="ru-RU" sz="2400" b="1" dirty="0" smtClean="0"/>
              <a:t>отсутствием</a:t>
            </a:r>
            <a:r>
              <a:rPr lang="ru-RU" sz="2400" dirty="0" smtClean="0"/>
              <a:t> </a:t>
            </a:r>
            <a:r>
              <a:rPr lang="ru-RU" sz="2400" dirty="0" smtClean="0"/>
              <a:t>электронных </a:t>
            </a:r>
            <a:r>
              <a:rPr lang="ru-RU" sz="2400" dirty="0" smtClean="0"/>
              <a:t>пособий,  систематизирующих наглядные материалы, </a:t>
            </a:r>
            <a:r>
              <a:rPr lang="ru-RU" sz="2400" i="1" dirty="0" smtClean="0"/>
              <a:t>примеры и упражнения по данной теме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(Каких положительных изменений вы хотите добиться в результате решения проблемы?)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4" name="Прямоугольник 3"/>
          <p:cNvSpPr/>
          <p:nvPr/>
        </p:nvSpPr>
        <p:spPr>
          <a:xfrm>
            <a:off x="394371" y="2290452"/>
            <a:ext cx="112456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Повышение уровня освоения учащимися основной школы тем, посвященных усвоению и употреблению артиклей на уроках иностранного языка с использованием наглядных изображений, интересных примеров и различных видов упражнений</a:t>
            </a:r>
          </a:p>
        </p:txBody>
      </p: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(Какой ресурс для достижения поставленной цели </a:t>
            </a:r>
            <a:r>
              <a:rPr lang="ru-RU" dirty="0">
                <a:solidFill>
                  <a:srgbClr val="FF0000"/>
                </a:solidFill>
              </a:rPr>
              <a:t>вам хотелось </a:t>
            </a:r>
            <a:r>
              <a:rPr lang="ru-RU" dirty="0" smtClean="0">
                <a:solidFill>
                  <a:srgbClr val="FF0000"/>
                </a:solidFill>
              </a:rPr>
              <a:t>бы получить?)</a:t>
            </a:r>
          </a:p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4" name="Прямоугольник 3"/>
          <p:cNvSpPr/>
          <p:nvPr/>
        </p:nvSpPr>
        <p:spPr>
          <a:xfrm>
            <a:off x="310551" y="2272057"/>
            <a:ext cx="102355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Электронное учебно-методическое пособие по артиклям для разных ступеней обучения "</a:t>
            </a:r>
            <a:r>
              <a:rPr lang="ru-RU" sz="2400" dirty="0" err="1" smtClean="0"/>
              <a:t>Articles</a:t>
            </a:r>
            <a:r>
              <a:rPr lang="ru-RU" sz="2400" dirty="0" smtClean="0"/>
              <a:t>? </a:t>
            </a:r>
            <a:r>
              <a:rPr lang="ru-RU" sz="2400" dirty="0" err="1" smtClean="0"/>
              <a:t>Easy</a:t>
            </a:r>
            <a:r>
              <a:rPr lang="ru-RU" sz="2400" dirty="0" smtClean="0"/>
              <a:t>!"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82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проекта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(В формате «Краткое название (бренд): длинное название (какой продукт и для кого/чего)»)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/>
        </p:nvSpPr>
        <p:spPr>
          <a:xfrm>
            <a:off x="310550" y="2222441"/>
            <a:ext cx="1088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"</a:t>
            </a:r>
            <a:r>
              <a:rPr lang="ru-RU" sz="2400" dirty="0" err="1"/>
              <a:t>Articles</a:t>
            </a:r>
            <a:r>
              <a:rPr lang="ru-RU" sz="2400" dirty="0"/>
              <a:t>? </a:t>
            </a:r>
            <a:r>
              <a:rPr lang="ru-RU" sz="2400" dirty="0" err="1"/>
              <a:t>Easy</a:t>
            </a:r>
            <a:r>
              <a:rPr lang="ru-RU" sz="2400" dirty="0" smtClean="0"/>
              <a:t>!"</a:t>
            </a:r>
            <a:r>
              <a:rPr lang="ru-RU" sz="2400" i="1" dirty="0" smtClean="0"/>
              <a:t>:</a:t>
            </a:r>
            <a:r>
              <a:rPr lang="ru-RU" sz="2400" dirty="0"/>
              <a:t> </a:t>
            </a:r>
            <a:r>
              <a:rPr lang="ru-RU" sz="2400" dirty="0" smtClean="0"/>
              <a:t> электронное </a:t>
            </a:r>
            <a:r>
              <a:rPr lang="ru-RU" sz="2400" dirty="0"/>
              <a:t>учебно-методическое пособие по артиклям </a:t>
            </a:r>
            <a:endParaRPr lang="ru-RU" sz="2400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90978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273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User</cp:lastModifiedBy>
  <cp:revision>49</cp:revision>
  <dcterms:created xsi:type="dcterms:W3CDTF">2021-03-02T07:04:14Z</dcterms:created>
  <dcterms:modified xsi:type="dcterms:W3CDTF">2021-11-12T13:18:00Z</dcterms:modified>
</cp:coreProperties>
</file>