
<file path=[Content_Types].xml><?xml version="1.0" encoding="utf-8"?>
<Types xmlns="http://schemas.openxmlformats.org/package/2006/content-types">
  <Default Extension="jpeg" ContentType="image/jpeg"/>
  <Default Extension="mp4" ContentType="video/mp4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57" r:id="rId3"/>
    <p:sldId id="264" r:id="rId4"/>
    <p:sldId id="258" r:id="rId5"/>
    <p:sldId id="268" r:id="rId6"/>
    <p:sldId id="259" r:id="rId7"/>
    <p:sldId id="267" r:id="rId8"/>
    <p:sldId id="260" r:id="rId9"/>
    <p:sldId id="266" r:id="rId10"/>
    <p:sldId id="261" r:id="rId11"/>
    <p:sldId id="265" r:id="rId12"/>
    <p:sldId id="262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80C4E60-85CD-90E8-F248-BC045A01280A}" v="201" dt="2023-04-23T09:52:12.6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33209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41681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28876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2424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91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51328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25946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68294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78693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05663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0179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8029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Значок подсоединения людей">
            <a:extLst>
              <a:ext uri="{FF2B5EF4-FFF2-40B4-BE49-F238E27FC236}">
                <a16:creationId xmlns:a16="http://schemas.microsoft.com/office/drawing/2014/main" id="{DA2E72B0-293E-D19A-5BEC-BC971C0DFCB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r="6250" b="6250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FB2FBD-3530-B51B-F40B-E6D8E2A45D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7280" y="325550"/>
            <a:ext cx="10058400" cy="3574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ru-RU" sz="9600" dirty="0">
                <a:solidFill>
                  <a:srgbClr val="FFFFFF"/>
                </a:solidFill>
                <a:latin typeface="Times New Roman"/>
                <a:cs typeface="Times New Roman"/>
              </a:rPr>
              <a:t>Социальная сфера</a:t>
            </a:r>
          </a:p>
        </p:txBody>
      </p:sp>
    </p:spTree>
    <p:extLst>
      <p:ext uri="{BB962C8B-B14F-4D97-AF65-F5344CB8AC3E}">
        <p14:creationId xmlns:p14="http://schemas.microsoft.com/office/powerpoint/2010/main" val="7278047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27464FE-B40D-DE6F-665E-6DA3D54D52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ru-RU" sz="2700" b="1" dirty="0">
                <a:latin typeface="Times New Roman"/>
                <a:cs typeface="Calibri Light"/>
              </a:rPr>
              <a:t>Социолог</a:t>
            </a:r>
            <a:r>
              <a:rPr lang="ru-RU" sz="2700" dirty="0">
                <a:latin typeface="Times New Roman"/>
                <a:cs typeface="Calibri Light"/>
              </a:rPr>
              <a:t>-</a:t>
            </a:r>
            <a:r>
              <a:rPr lang="ru-RU" sz="2700" dirty="0">
                <a:latin typeface="Times New Roman"/>
                <a:ea typeface="Tahoma"/>
                <a:cs typeface="Calibri Light"/>
              </a:rPr>
              <a:t> это у</a:t>
            </a:r>
            <a:r>
              <a:rPr lang="" sz="2700" dirty="0">
                <a:latin typeface="Times New Roman"/>
                <a:ea typeface="Tahoma"/>
                <a:cs typeface="Tahoma"/>
              </a:rPr>
              <a:t>ченый</a:t>
            </a:r>
            <a:r>
              <a:rPr lang="" sz="2700" i="0" dirty="0">
                <a:effectLst/>
                <a:latin typeface="Times New Roman"/>
                <a:ea typeface="Tahoma"/>
                <a:cs typeface="Tahoma"/>
              </a:rPr>
              <a:t>, занимающийся исследованиями общества и социальных процессов. Целью его работы является выяснение текущей ситуации, настроений, а также прогнозирование различных событий. Прикладная социология часто предполагает ведение исследовательской деятельности по заказу государства, бизнеса и общественных организаций. Нередко ученые специализируются на социальных феноменах и обособленных объектах. </a:t>
            </a:r>
            <a:endParaRPr lang="ru-RU" sz="2700">
              <a:latin typeface="Times New Roman"/>
              <a:ea typeface="Tahoma"/>
              <a:cs typeface="Tahoma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26549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661A09-3C09-B8D7-3E17-1F0FAAA721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5031" y="1380754"/>
            <a:ext cx="5561938" cy="408064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err="1">
                <a:latin typeface="Times New Roman"/>
                <a:cs typeface="Times New Roman"/>
              </a:rPr>
              <a:t>Демограф</a:t>
            </a:r>
            <a:endParaRPr lang="ru-RU" dirty="0" err="1"/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6652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FF4D76E-FAEC-BAAA-DE98-E6AB39CBEF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en-US" sz="2700" b="1" err="1">
                <a:latin typeface="Times New Roman"/>
                <a:ea typeface="+mn-lt"/>
                <a:cs typeface="+mn-lt"/>
              </a:rPr>
              <a:t>Демограф</a:t>
            </a:r>
            <a:r>
              <a:rPr lang="en-US" sz="2700" dirty="0">
                <a:latin typeface="Times New Roman"/>
                <a:ea typeface="Tahoma"/>
                <a:cs typeface="Calibri"/>
              </a:rPr>
              <a:t> - </a:t>
            </a:r>
            <a:r>
              <a:rPr lang="en-US" sz="2700" err="1">
                <a:latin typeface="Times New Roman"/>
                <a:ea typeface="Tahoma"/>
                <a:cs typeface="Calibri"/>
              </a:rPr>
              <a:t>это</a:t>
            </a:r>
            <a:r>
              <a:rPr lang="en-US" sz="2700" dirty="0">
                <a:latin typeface="Times New Roman"/>
                <a:ea typeface="Tahoma"/>
                <a:cs typeface="Calibri"/>
              </a:rPr>
              <a:t> с</a:t>
            </a:r>
            <a:r>
              <a:rPr lang="" sz="2700" err="1">
                <a:latin typeface="Times New Roman"/>
                <a:ea typeface="Tahoma"/>
                <a:cs typeface="Tahoma"/>
              </a:rPr>
              <a:t>пециалист</a:t>
            </a:r>
            <a:r>
              <a:rPr lang="" sz="2700" b="0" i="0" dirty="0">
                <a:effectLst/>
                <a:latin typeface="Times New Roman"/>
                <a:ea typeface="Tahoma"/>
                <a:cs typeface="Tahoma"/>
              </a:rPr>
              <a:t>, анализирующий тенденции народонаселения и составляющий демографические прогнозы в долгосрочной перспективе. Результаты его работы востребованы при построении экономических программ, при планировании бюджета, при создании проектов развития здравоохранения, пенсионного и социального обеспечения. Преимущественно демографы занимаются научно-исследовательской деятельностью.</a:t>
            </a:r>
            <a:endParaRPr lang="ru-RU" sz="2700">
              <a:latin typeface="Times New Roman"/>
              <a:ea typeface="Tahoma"/>
              <a:cs typeface="Tahoma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40129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2401F44-F138-AAEA-A598-F93933F5A6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endParaRPr lang="ru-RU" dirty="0">
              <a:latin typeface="Times New Roman"/>
              <a:cs typeface="Times New Roman"/>
            </a:endParaRPr>
          </a:p>
          <a:p>
            <a:pPr marL="0" indent="0">
              <a:buNone/>
            </a:pPr>
            <a:r>
              <a:rPr lang="" b="1" i="0" dirty="0">
                <a:effectLst/>
                <a:latin typeface="Times New Roman"/>
                <a:cs typeface="Times New Roman"/>
              </a:rPr>
              <a:t>Социальная сфера </a:t>
            </a:r>
            <a:r>
              <a:rPr lang="" dirty="0">
                <a:latin typeface="Times New Roman"/>
                <a:cs typeface="Times New Roman"/>
              </a:rPr>
              <a:t>–</a:t>
            </a:r>
            <a:r>
              <a:rPr lang="" b="0" i="0" dirty="0">
                <a:effectLst/>
                <a:latin typeface="Times New Roman"/>
                <a:cs typeface="Times New Roman"/>
              </a:rPr>
              <a:t>это </a:t>
            </a:r>
            <a:r>
              <a:rPr lang="" i="0" dirty="0">
                <a:effectLst/>
                <a:latin typeface="Times New Roman"/>
                <a:cs typeface="Times New Roman"/>
              </a:rPr>
              <a:t>совокупность отраслей, предприятий, организаций, непосредственным образом связанных и определяющих образ и уровень жизни людей, их благосостояние, потребление</a:t>
            </a:r>
            <a:r>
              <a:rPr lang="" b="0" i="0" dirty="0">
                <a:effectLst/>
                <a:latin typeface="Times New Roman"/>
                <a:cs typeface="Times New Roman"/>
              </a:rPr>
              <a:t>.</a:t>
            </a:r>
            <a:endParaRPr lang="ru-RU" b="0" i="0">
              <a:effectLst/>
              <a:latin typeface="Times New Roman"/>
              <a:cs typeface="Times New Roman"/>
            </a:endParaRPr>
          </a:p>
          <a:p>
            <a:pPr marL="0" indent="0">
              <a:buNone/>
            </a:pPr>
            <a:r>
              <a:rPr lang="" b="1" i="0" dirty="0" err="1">
                <a:effectLst/>
                <a:latin typeface="Times New Roman"/>
                <a:cs typeface="Times New Roman"/>
              </a:rPr>
              <a:t>Социальная</a:t>
            </a:r>
            <a:r>
              <a:rPr lang="" b="1" i="0" dirty="0">
                <a:effectLst/>
                <a:latin typeface="Times New Roman"/>
                <a:cs typeface="Times New Roman"/>
              </a:rPr>
              <a:t> </a:t>
            </a:r>
            <a:r>
              <a:rPr lang="" b="1" i="0" dirty="0" err="1">
                <a:effectLst/>
                <a:latin typeface="Times New Roman"/>
                <a:cs typeface="Times New Roman"/>
              </a:rPr>
              <a:t>сфера</a:t>
            </a:r>
            <a:r>
              <a:rPr lang="" b="1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охватывает</a:t>
            </a:r>
            <a:r>
              <a:rPr lang="" b="0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все</a:t>
            </a:r>
            <a:r>
              <a:rPr lang="" b="0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пространство</a:t>
            </a:r>
            <a:r>
              <a:rPr lang="" b="0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жизни</a:t>
            </a:r>
            <a:r>
              <a:rPr lang="" b="0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человека</a:t>
            </a:r>
            <a:r>
              <a:rPr lang="" b="0" i="0" dirty="0">
                <a:effectLst/>
                <a:latin typeface="Times New Roman"/>
                <a:cs typeface="Times New Roman"/>
              </a:rPr>
              <a:t> -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от</a:t>
            </a:r>
            <a:r>
              <a:rPr lang="" b="0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условий</a:t>
            </a:r>
            <a:r>
              <a:rPr lang="" b="0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его</a:t>
            </a:r>
            <a:r>
              <a:rPr lang="" b="0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труда</a:t>
            </a:r>
            <a:r>
              <a:rPr lang="" b="0" i="0" dirty="0">
                <a:effectLst/>
                <a:latin typeface="Times New Roman"/>
                <a:cs typeface="Times New Roman"/>
              </a:rPr>
              <a:t> и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быта</a:t>
            </a:r>
            <a:r>
              <a:rPr lang="" b="0" i="0" dirty="0">
                <a:effectLst/>
                <a:latin typeface="Times New Roman"/>
                <a:cs typeface="Times New Roman"/>
              </a:rPr>
              <a:t>,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здоровья</a:t>
            </a:r>
            <a:r>
              <a:rPr lang="" b="0" i="0" dirty="0">
                <a:effectLst/>
                <a:latin typeface="Times New Roman"/>
                <a:cs typeface="Times New Roman"/>
              </a:rPr>
              <a:t> и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досуга</a:t>
            </a:r>
            <a:r>
              <a:rPr lang="" b="0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до</a:t>
            </a:r>
            <a:r>
              <a:rPr lang="" b="0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социально-классовых</a:t>
            </a:r>
            <a:r>
              <a:rPr lang="" b="0" i="0" dirty="0">
                <a:effectLst/>
                <a:latin typeface="Times New Roman"/>
                <a:cs typeface="Times New Roman"/>
              </a:rPr>
              <a:t> и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национальных</a:t>
            </a:r>
            <a:r>
              <a:rPr lang="" b="0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отношений</a:t>
            </a:r>
            <a:r>
              <a:rPr lang="" b="0" i="0" dirty="0">
                <a:effectLst/>
                <a:latin typeface="Times New Roman"/>
                <a:cs typeface="Times New Roman"/>
              </a:rPr>
              <a:t>.</a:t>
            </a:r>
          </a:p>
          <a:p>
            <a:endParaRPr lang="" dirty="0">
              <a:latin typeface="Times New Roman"/>
              <a:cs typeface="Times New Roman"/>
            </a:endParaRP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81175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661A09-3C09-B8D7-3E17-1F0FAAA721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5031" y="1380754"/>
            <a:ext cx="5561938" cy="405189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>
                <a:latin typeface="Times New Roman"/>
                <a:cs typeface="Times New Roman"/>
              </a:rPr>
              <a:t>Социальный </a:t>
            </a:r>
            <a:br>
              <a:rPr lang="ru-RU" dirty="0">
                <a:latin typeface="Times New Roman"/>
                <a:cs typeface="Times New Roman"/>
              </a:rPr>
            </a:br>
            <a:r>
              <a:rPr lang="ru-RU" dirty="0">
                <a:latin typeface="Times New Roman"/>
                <a:cs typeface="Times New Roman"/>
              </a:rPr>
              <a:t>работник</a:t>
            </a:r>
            <a:endParaRPr lang="ru-RU">
              <a:cs typeface="Calibri Light" panose="020F0302020204030204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4570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E7F8409-54D4-E695-7654-C72575FFDD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288918"/>
            <a:ext cx="5257799" cy="543568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ru-RU" sz="2500" b="1" dirty="0">
                <a:latin typeface="Times New Roman"/>
                <a:cs typeface="Calibri Light"/>
              </a:rPr>
              <a:t>Социальный работник</a:t>
            </a:r>
            <a:r>
              <a:rPr lang="ru-RU" sz="2500" dirty="0">
                <a:latin typeface="Times New Roman"/>
                <a:ea typeface="Tahoma"/>
                <a:cs typeface="Calibri Light"/>
              </a:rPr>
              <a:t> - это с</a:t>
            </a:r>
            <a:r>
              <a:rPr lang="" sz="2500" dirty="0" err="1">
                <a:latin typeface="Times New Roman"/>
                <a:ea typeface="Tahoma"/>
                <a:cs typeface="Tahoma"/>
              </a:rPr>
              <a:t>пециалист</a:t>
            </a:r>
            <a:r>
              <a:rPr lang="" sz="2500" b="0" i="0" dirty="0">
                <a:effectLst/>
                <a:latin typeface="Times New Roman"/>
                <a:ea typeface="Tahoma"/>
                <a:cs typeface="Tahoma"/>
              </a:rPr>
              <a:t>, </a:t>
            </a:r>
            <a:r>
              <a:rPr lang="" sz="2500" b="0" i="0" dirty="0" err="1">
                <a:effectLst/>
                <a:latin typeface="Times New Roman"/>
                <a:ea typeface="Tahoma"/>
                <a:cs typeface="Tahoma"/>
              </a:rPr>
              <a:t>занимающийся</a:t>
            </a:r>
            <a:r>
              <a:rPr lang="" sz="2500" b="0" i="0" dirty="0">
                <a:effectLst/>
                <a:latin typeface="Times New Roman"/>
                <a:ea typeface="Tahoma"/>
                <a:cs typeface="Tahoma"/>
              </a:rPr>
              <a:t> </a:t>
            </a:r>
            <a:r>
              <a:rPr lang="" sz="2500" b="0" i="0" dirty="0" err="1">
                <a:effectLst/>
                <a:latin typeface="Times New Roman"/>
                <a:ea typeface="Tahoma"/>
                <a:cs typeface="Tahoma"/>
              </a:rPr>
              <a:t>социальным</a:t>
            </a:r>
            <a:r>
              <a:rPr lang="" sz="2500" b="0" i="0" dirty="0">
                <a:effectLst/>
                <a:latin typeface="Times New Roman"/>
                <a:ea typeface="Tahoma"/>
                <a:cs typeface="Tahoma"/>
              </a:rPr>
              <a:t> </a:t>
            </a:r>
            <a:r>
              <a:rPr lang="" sz="2500" b="0" i="0" dirty="0" err="1">
                <a:effectLst/>
                <a:latin typeface="Times New Roman"/>
                <a:ea typeface="Tahoma"/>
                <a:cs typeface="Tahoma"/>
              </a:rPr>
              <a:t>обслуживанием</a:t>
            </a:r>
            <a:r>
              <a:rPr lang="" sz="2500" b="0" i="0" dirty="0">
                <a:effectLst/>
                <a:latin typeface="Times New Roman"/>
                <a:ea typeface="Tahoma"/>
                <a:cs typeface="Tahoma"/>
              </a:rPr>
              <a:t> </a:t>
            </a:r>
            <a:r>
              <a:rPr lang="" sz="2500" b="0" i="0" dirty="0" err="1">
                <a:effectLst/>
                <a:latin typeface="Times New Roman"/>
                <a:ea typeface="Tahoma"/>
                <a:cs typeface="Tahoma"/>
              </a:rPr>
              <a:t>населения</a:t>
            </a:r>
            <a:r>
              <a:rPr lang="" sz="2500" b="0" i="0" dirty="0">
                <a:effectLst/>
                <a:latin typeface="Times New Roman"/>
                <a:ea typeface="Tahoma"/>
                <a:cs typeface="Tahoma"/>
              </a:rPr>
              <a:t>. </a:t>
            </a:r>
            <a:r>
              <a:rPr lang="" sz="2500" b="0" i="0" dirty="0" err="1">
                <a:effectLst/>
                <a:latin typeface="Times New Roman"/>
                <a:ea typeface="Tahoma"/>
                <a:cs typeface="Tahoma"/>
              </a:rPr>
              <a:t>Он</a:t>
            </a:r>
            <a:r>
              <a:rPr lang="" sz="2500" b="0" i="0" dirty="0">
                <a:effectLst/>
                <a:latin typeface="Times New Roman"/>
                <a:ea typeface="Tahoma"/>
                <a:cs typeface="Tahoma"/>
              </a:rPr>
              <a:t> </a:t>
            </a:r>
            <a:r>
              <a:rPr lang="" sz="2500" b="0" i="0" dirty="0" err="1">
                <a:effectLst/>
                <a:latin typeface="Times New Roman"/>
                <a:ea typeface="Tahoma"/>
                <a:cs typeface="Tahoma"/>
              </a:rPr>
              <a:t>помогает</a:t>
            </a:r>
            <a:r>
              <a:rPr lang="" sz="2500" b="0" i="0" dirty="0">
                <a:effectLst/>
                <a:latin typeface="Times New Roman"/>
                <a:ea typeface="Tahoma"/>
                <a:cs typeface="Tahoma"/>
              </a:rPr>
              <a:t> </a:t>
            </a:r>
            <a:r>
              <a:rPr lang="" sz="2500" b="0" i="0" dirty="0" err="1">
                <a:effectLst/>
                <a:latin typeface="Times New Roman"/>
                <a:ea typeface="Tahoma"/>
                <a:cs typeface="Tahoma"/>
              </a:rPr>
              <a:t>инвалидам</a:t>
            </a:r>
            <a:r>
              <a:rPr lang="" sz="2500" b="0" i="0" dirty="0">
                <a:effectLst/>
                <a:latin typeface="Times New Roman"/>
                <a:ea typeface="Tahoma"/>
                <a:cs typeface="Tahoma"/>
              </a:rPr>
              <a:t>, </a:t>
            </a:r>
            <a:r>
              <a:rPr lang="" sz="2500" b="0" i="0" dirty="0" err="1">
                <a:effectLst/>
                <a:latin typeface="Times New Roman"/>
                <a:ea typeface="Tahoma"/>
                <a:cs typeface="Tahoma"/>
              </a:rPr>
              <a:t>пенсионерам</a:t>
            </a:r>
            <a:r>
              <a:rPr lang="" sz="2500" b="0" i="0" dirty="0">
                <a:effectLst/>
                <a:latin typeface="Times New Roman"/>
                <a:ea typeface="Tahoma"/>
                <a:cs typeface="Tahoma"/>
              </a:rPr>
              <a:t>, </a:t>
            </a:r>
            <a:r>
              <a:rPr lang="" sz="2500" b="0" i="0" dirty="0" err="1">
                <a:effectLst/>
                <a:latin typeface="Times New Roman"/>
                <a:ea typeface="Tahoma"/>
                <a:cs typeface="Tahoma"/>
              </a:rPr>
              <a:t>детям-сиротам</a:t>
            </a:r>
            <a:r>
              <a:rPr lang="" sz="2500" b="0" i="0" dirty="0">
                <a:effectLst/>
                <a:latin typeface="Times New Roman"/>
                <a:ea typeface="Tahoma"/>
                <a:cs typeface="Tahoma"/>
              </a:rPr>
              <a:t> и </a:t>
            </a:r>
            <a:r>
              <a:rPr lang="" sz="2500" b="0" i="0" dirty="0" err="1">
                <a:effectLst/>
                <a:latin typeface="Times New Roman"/>
                <a:ea typeface="Tahoma"/>
                <a:cs typeface="Tahoma"/>
              </a:rPr>
              <a:t>другим</a:t>
            </a:r>
            <a:r>
              <a:rPr lang="" sz="2500" b="0" i="0" dirty="0">
                <a:effectLst/>
                <a:latin typeface="Times New Roman"/>
                <a:ea typeface="Tahoma"/>
                <a:cs typeface="Tahoma"/>
              </a:rPr>
              <a:t> </a:t>
            </a:r>
            <a:r>
              <a:rPr lang="" sz="2500" b="0" i="0" dirty="0" err="1">
                <a:effectLst/>
                <a:latin typeface="Times New Roman"/>
                <a:ea typeface="Tahoma"/>
                <a:cs typeface="Tahoma"/>
              </a:rPr>
              <a:t>нуждающимся</a:t>
            </a:r>
            <a:r>
              <a:rPr lang="" sz="2500" b="0" i="0" dirty="0">
                <a:effectLst/>
                <a:latin typeface="Times New Roman"/>
                <a:ea typeface="Tahoma"/>
                <a:cs typeface="Tahoma"/>
              </a:rPr>
              <a:t> в </a:t>
            </a:r>
            <a:r>
              <a:rPr lang="" sz="2500" b="0" i="0" dirty="0" err="1">
                <a:effectLst/>
                <a:latin typeface="Times New Roman"/>
                <a:ea typeface="Tahoma"/>
                <a:cs typeface="Tahoma"/>
              </a:rPr>
              <a:t>помощи</a:t>
            </a:r>
            <a:r>
              <a:rPr lang="" sz="2500" b="0" i="0" dirty="0">
                <a:effectLst/>
                <a:latin typeface="Times New Roman"/>
                <a:ea typeface="Tahoma"/>
                <a:cs typeface="Tahoma"/>
              </a:rPr>
              <a:t> </a:t>
            </a:r>
            <a:r>
              <a:rPr lang="" sz="2500" b="0" i="0" dirty="0" err="1">
                <a:effectLst/>
                <a:latin typeface="Times New Roman"/>
                <a:ea typeface="Tahoma"/>
                <a:cs typeface="Tahoma"/>
              </a:rPr>
              <a:t>людям</a:t>
            </a:r>
            <a:r>
              <a:rPr lang="" sz="2500" b="0" i="0" dirty="0">
                <a:effectLst/>
                <a:latin typeface="Times New Roman"/>
                <a:ea typeface="Tahoma"/>
                <a:cs typeface="Tahoma"/>
              </a:rPr>
              <a:t>. В </a:t>
            </a:r>
            <a:r>
              <a:rPr lang="" sz="2500" b="0" i="0" dirty="0" err="1">
                <a:effectLst/>
                <a:latin typeface="Times New Roman"/>
                <a:ea typeface="Tahoma"/>
                <a:cs typeface="Tahoma"/>
              </a:rPr>
              <a:t>обязанности</a:t>
            </a:r>
            <a:r>
              <a:rPr lang="" sz="2500" b="0" i="0" dirty="0">
                <a:effectLst/>
                <a:latin typeface="Times New Roman"/>
                <a:ea typeface="Tahoma"/>
                <a:cs typeface="Tahoma"/>
              </a:rPr>
              <a:t> </a:t>
            </a:r>
            <a:r>
              <a:rPr lang="" sz="2500" b="0" i="0" dirty="0" err="1">
                <a:effectLst/>
                <a:latin typeface="Times New Roman"/>
                <a:ea typeface="Tahoma"/>
                <a:cs typeface="Tahoma"/>
              </a:rPr>
              <a:t>работника</a:t>
            </a:r>
            <a:r>
              <a:rPr lang="" sz="2500" b="0" i="0" dirty="0">
                <a:effectLst/>
                <a:latin typeface="Times New Roman"/>
                <a:ea typeface="Tahoma"/>
                <a:cs typeface="Tahoma"/>
              </a:rPr>
              <a:t> </a:t>
            </a:r>
            <a:r>
              <a:rPr lang="" sz="2500" b="0" i="0" dirty="0" err="1">
                <a:effectLst/>
                <a:latin typeface="Times New Roman"/>
                <a:ea typeface="Tahoma"/>
                <a:cs typeface="Tahoma"/>
              </a:rPr>
              <a:t>может</a:t>
            </a:r>
            <a:r>
              <a:rPr lang="" sz="2500" b="0" i="0" dirty="0">
                <a:effectLst/>
                <a:latin typeface="Times New Roman"/>
                <a:ea typeface="Tahoma"/>
                <a:cs typeface="Tahoma"/>
              </a:rPr>
              <a:t> </a:t>
            </a:r>
            <a:r>
              <a:rPr lang="" sz="2500" b="0" i="0" dirty="0" err="1">
                <a:effectLst/>
                <a:latin typeface="Times New Roman"/>
                <a:ea typeface="Tahoma"/>
                <a:cs typeface="Tahoma"/>
              </a:rPr>
              <a:t>входить</a:t>
            </a:r>
            <a:r>
              <a:rPr lang="" sz="2500" b="0" i="0" dirty="0">
                <a:effectLst/>
                <a:latin typeface="Times New Roman"/>
                <a:ea typeface="Tahoma"/>
                <a:cs typeface="Tahoma"/>
              </a:rPr>
              <a:t> </a:t>
            </a:r>
            <a:r>
              <a:rPr lang="" sz="2500" b="0" i="0" dirty="0" err="1">
                <a:effectLst/>
                <a:latin typeface="Times New Roman"/>
                <a:ea typeface="Tahoma"/>
                <a:cs typeface="Tahoma"/>
              </a:rPr>
              <a:t>обслуживание</a:t>
            </a:r>
            <a:r>
              <a:rPr lang="" sz="2500" b="0" i="0" dirty="0">
                <a:effectLst/>
                <a:latin typeface="Times New Roman"/>
                <a:ea typeface="Tahoma"/>
                <a:cs typeface="Tahoma"/>
              </a:rPr>
              <a:t> </a:t>
            </a:r>
            <a:r>
              <a:rPr lang="" sz="2500" b="0" i="0" dirty="0" err="1">
                <a:effectLst/>
                <a:latin typeface="Times New Roman"/>
                <a:ea typeface="Tahoma"/>
                <a:cs typeface="Tahoma"/>
              </a:rPr>
              <a:t>граждан</a:t>
            </a:r>
            <a:r>
              <a:rPr lang="" sz="2500" b="0" i="0" dirty="0">
                <a:effectLst/>
                <a:latin typeface="Times New Roman"/>
                <a:ea typeface="Tahoma"/>
                <a:cs typeface="Tahoma"/>
              </a:rPr>
              <a:t> </a:t>
            </a:r>
            <a:r>
              <a:rPr lang="" sz="2500" b="0" i="0" dirty="0" err="1">
                <a:effectLst/>
                <a:latin typeface="Times New Roman"/>
                <a:ea typeface="Tahoma"/>
                <a:cs typeface="Tahoma"/>
              </a:rPr>
              <a:t>на</a:t>
            </a:r>
            <a:r>
              <a:rPr lang="" sz="2500" b="0" i="0" dirty="0">
                <a:effectLst/>
                <a:latin typeface="Times New Roman"/>
                <a:ea typeface="Tahoma"/>
                <a:cs typeface="Tahoma"/>
              </a:rPr>
              <a:t> </a:t>
            </a:r>
            <a:r>
              <a:rPr lang="" sz="2500" b="0" i="0" dirty="0" err="1">
                <a:effectLst/>
                <a:latin typeface="Times New Roman"/>
                <a:ea typeface="Tahoma"/>
                <a:cs typeface="Tahoma"/>
              </a:rPr>
              <a:t>дому</a:t>
            </a:r>
            <a:r>
              <a:rPr lang="" sz="2500" b="0" i="0" dirty="0">
                <a:effectLst/>
                <a:latin typeface="Times New Roman"/>
                <a:ea typeface="Tahoma"/>
                <a:cs typeface="Tahoma"/>
              </a:rPr>
              <a:t>, </a:t>
            </a:r>
            <a:r>
              <a:rPr lang="" sz="2500" b="0" i="0" dirty="0" err="1">
                <a:effectLst/>
                <a:latin typeface="Times New Roman"/>
                <a:ea typeface="Tahoma"/>
                <a:cs typeface="Tahoma"/>
              </a:rPr>
              <a:t>доставка</a:t>
            </a:r>
            <a:r>
              <a:rPr lang="" sz="2500" b="0" i="0" dirty="0">
                <a:effectLst/>
                <a:latin typeface="Times New Roman"/>
                <a:ea typeface="Tahoma"/>
                <a:cs typeface="Tahoma"/>
              </a:rPr>
              <a:t> </a:t>
            </a:r>
            <a:r>
              <a:rPr lang="" sz="2500" b="0" i="0" dirty="0" err="1">
                <a:effectLst/>
                <a:latin typeface="Times New Roman"/>
                <a:ea typeface="Tahoma"/>
                <a:cs typeface="Tahoma"/>
              </a:rPr>
              <a:t>продуктов</a:t>
            </a:r>
            <a:r>
              <a:rPr lang="" sz="2500" b="0" i="0" dirty="0">
                <a:effectLst/>
                <a:latin typeface="Times New Roman"/>
                <a:ea typeface="Tahoma"/>
                <a:cs typeface="Tahoma"/>
              </a:rPr>
              <a:t> и </a:t>
            </a:r>
            <a:r>
              <a:rPr lang="" sz="2500" b="0" i="0" dirty="0" err="1">
                <a:effectLst/>
                <a:latin typeface="Times New Roman"/>
                <a:ea typeface="Tahoma"/>
                <a:cs typeface="Tahoma"/>
              </a:rPr>
              <a:t>лекарств</a:t>
            </a:r>
            <a:r>
              <a:rPr lang="" sz="2500" b="0" i="0" dirty="0">
                <a:effectLst/>
                <a:latin typeface="Times New Roman"/>
                <a:ea typeface="Tahoma"/>
                <a:cs typeface="Tahoma"/>
              </a:rPr>
              <a:t>, </a:t>
            </a:r>
            <a:r>
              <a:rPr lang="" sz="2500" b="0" i="0" dirty="0" err="1">
                <a:effectLst/>
                <a:latin typeface="Times New Roman"/>
                <a:ea typeface="Tahoma"/>
                <a:cs typeface="Tahoma"/>
              </a:rPr>
              <a:t>профилактическая</a:t>
            </a:r>
            <a:r>
              <a:rPr lang="" sz="2500" b="0" i="0" dirty="0">
                <a:effectLst/>
                <a:latin typeface="Times New Roman"/>
                <a:ea typeface="Tahoma"/>
                <a:cs typeface="Tahoma"/>
              </a:rPr>
              <a:t> </a:t>
            </a:r>
            <a:r>
              <a:rPr lang="" sz="2500" b="0" i="0" dirty="0" err="1">
                <a:effectLst/>
                <a:latin typeface="Times New Roman"/>
                <a:ea typeface="Tahoma"/>
                <a:cs typeface="Tahoma"/>
              </a:rPr>
              <a:t>работа</a:t>
            </a:r>
            <a:r>
              <a:rPr lang="" sz="2500" b="0" i="0" dirty="0">
                <a:effectLst/>
                <a:latin typeface="Times New Roman"/>
                <a:ea typeface="Tahoma"/>
                <a:cs typeface="Tahoma"/>
              </a:rPr>
              <a:t> с </a:t>
            </a:r>
            <a:r>
              <a:rPr lang="" sz="2500" b="0" i="0" dirty="0" err="1">
                <a:effectLst/>
                <a:latin typeface="Times New Roman"/>
                <a:ea typeface="Tahoma"/>
                <a:cs typeface="Tahoma"/>
              </a:rPr>
              <a:t>неблагополучными</a:t>
            </a:r>
            <a:r>
              <a:rPr lang="" sz="2500" b="0" i="0" dirty="0">
                <a:effectLst/>
                <a:latin typeface="Times New Roman"/>
                <a:ea typeface="Tahoma"/>
                <a:cs typeface="Tahoma"/>
              </a:rPr>
              <a:t> </a:t>
            </a:r>
            <a:r>
              <a:rPr lang="" sz="2500" b="0" i="0" dirty="0" err="1">
                <a:effectLst/>
                <a:latin typeface="Times New Roman"/>
                <a:ea typeface="Tahoma"/>
                <a:cs typeface="Tahoma"/>
              </a:rPr>
              <a:t>семьями</a:t>
            </a:r>
            <a:r>
              <a:rPr lang="" sz="2500" b="0" i="0" dirty="0">
                <a:effectLst/>
                <a:latin typeface="Times New Roman"/>
                <a:ea typeface="Tahoma"/>
                <a:cs typeface="Tahoma"/>
              </a:rPr>
              <a:t>, </a:t>
            </a:r>
            <a:r>
              <a:rPr lang="" sz="2500" b="0" i="0" dirty="0" err="1">
                <a:effectLst/>
                <a:latin typeface="Times New Roman"/>
                <a:ea typeface="Tahoma"/>
                <a:cs typeface="Tahoma"/>
              </a:rPr>
              <a:t>консультации</a:t>
            </a:r>
            <a:r>
              <a:rPr lang="" sz="2500" b="0" i="0" dirty="0">
                <a:effectLst/>
                <a:latin typeface="Times New Roman"/>
                <a:ea typeface="Tahoma"/>
                <a:cs typeface="Tahoma"/>
              </a:rPr>
              <a:t> и </a:t>
            </a:r>
            <a:r>
              <a:rPr lang="" sz="2500" b="0" i="0" dirty="0" err="1">
                <a:effectLst/>
                <a:latin typeface="Times New Roman"/>
                <a:ea typeface="Tahoma"/>
                <a:cs typeface="Tahoma"/>
              </a:rPr>
              <a:t>многое</a:t>
            </a:r>
            <a:r>
              <a:rPr lang="" sz="2500" b="0" i="0" dirty="0">
                <a:effectLst/>
                <a:latin typeface="Times New Roman"/>
                <a:ea typeface="Tahoma"/>
                <a:cs typeface="Tahoma"/>
              </a:rPr>
              <a:t> </a:t>
            </a:r>
            <a:r>
              <a:rPr lang="" sz="2500" b="0" i="0" dirty="0" err="1">
                <a:effectLst/>
                <a:latin typeface="Times New Roman"/>
                <a:ea typeface="Tahoma"/>
                <a:cs typeface="Tahoma"/>
              </a:rPr>
              <a:t>другое</a:t>
            </a:r>
            <a:r>
              <a:rPr lang="" sz="2500" b="0" i="0" dirty="0">
                <a:effectLst/>
                <a:latin typeface="Times New Roman"/>
                <a:ea typeface="Tahoma"/>
                <a:cs typeface="Tahoma"/>
              </a:rPr>
              <a:t>. </a:t>
            </a:r>
            <a:r>
              <a:rPr lang="" sz="2500" b="0" i="0" dirty="0" err="1">
                <a:effectLst/>
                <a:latin typeface="Times New Roman"/>
                <a:ea typeface="Tahoma"/>
                <a:cs typeface="Tahoma"/>
              </a:rPr>
              <a:t>Цель</a:t>
            </a:r>
            <a:r>
              <a:rPr lang="" sz="2500" b="0" i="0" dirty="0">
                <a:effectLst/>
                <a:latin typeface="Times New Roman"/>
                <a:ea typeface="Tahoma"/>
                <a:cs typeface="Tahoma"/>
              </a:rPr>
              <a:t> </a:t>
            </a:r>
            <a:r>
              <a:rPr lang="" sz="2500" b="0" i="0" dirty="0" err="1">
                <a:effectLst/>
                <a:latin typeface="Times New Roman"/>
                <a:ea typeface="Tahoma"/>
                <a:cs typeface="Tahoma"/>
              </a:rPr>
              <a:t>работы</a:t>
            </a:r>
            <a:r>
              <a:rPr lang="" sz="2500" b="0" i="0" dirty="0">
                <a:effectLst/>
                <a:latin typeface="Times New Roman"/>
                <a:ea typeface="Tahoma"/>
                <a:cs typeface="Tahoma"/>
              </a:rPr>
              <a:t> </a:t>
            </a:r>
            <a:r>
              <a:rPr lang="" sz="2500" b="0" i="0" dirty="0" err="1">
                <a:effectLst/>
                <a:latin typeface="Times New Roman"/>
                <a:ea typeface="Tahoma"/>
                <a:cs typeface="Tahoma"/>
              </a:rPr>
              <a:t>специалиста</a:t>
            </a:r>
            <a:r>
              <a:rPr lang="" sz="2500" b="0" i="0" dirty="0">
                <a:effectLst/>
                <a:latin typeface="Times New Roman"/>
                <a:ea typeface="Tahoma"/>
                <a:cs typeface="Tahoma"/>
              </a:rPr>
              <a:t> – </a:t>
            </a:r>
            <a:r>
              <a:rPr lang="" sz="2500" b="0" i="0" dirty="0" err="1">
                <a:effectLst/>
                <a:latin typeface="Times New Roman"/>
                <a:ea typeface="Tahoma"/>
                <a:cs typeface="Tahoma"/>
              </a:rPr>
              <a:t>социально-правовая</a:t>
            </a:r>
            <a:r>
              <a:rPr lang="" sz="2500" b="0" i="0" dirty="0">
                <a:effectLst/>
                <a:latin typeface="Times New Roman"/>
                <a:ea typeface="Tahoma"/>
                <a:cs typeface="Tahoma"/>
              </a:rPr>
              <a:t> </a:t>
            </a:r>
            <a:r>
              <a:rPr lang="" sz="2500" b="0" i="0" dirty="0" err="1">
                <a:effectLst/>
                <a:latin typeface="Times New Roman"/>
                <a:ea typeface="Tahoma"/>
                <a:cs typeface="Tahoma"/>
              </a:rPr>
              <a:t>защита</a:t>
            </a:r>
            <a:r>
              <a:rPr lang="" sz="2500" b="0" i="0" dirty="0">
                <a:effectLst/>
                <a:latin typeface="Times New Roman"/>
                <a:ea typeface="Tahoma"/>
                <a:cs typeface="Tahoma"/>
              </a:rPr>
              <a:t> и </a:t>
            </a:r>
            <a:r>
              <a:rPr lang="" sz="2500" b="0" i="0" dirty="0" err="1">
                <a:effectLst/>
                <a:latin typeface="Times New Roman"/>
                <a:ea typeface="Tahoma"/>
                <a:cs typeface="Tahoma"/>
              </a:rPr>
              <a:t>улучшение</a:t>
            </a:r>
            <a:r>
              <a:rPr lang="" sz="2500" b="0" i="0" dirty="0">
                <a:effectLst/>
                <a:latin typeface="Times New Roman"/>
                <a:ea typeface="Tahoma"/>
                <a:cs typeface="Tahoma"/>
              </a:rPr>
              <a:t> </a:t>
            </a:r>
            <a:r>
              <a:rPr lang="" sz="2500" b="0" i="0" dirty="0" err="1">
                <a:effectLst/>
                <a:latin typeface="Times New Roman"/>
                <a:ea typeface="Tahoma"/>
                <a:cs typeface="Tahoma"/>
              </a:rPr>
              <a:t>материально-бытовых</a:t>
            </a:r>
            <a:r>
              <a:rPr lang="" sz="2500" b="0" i="0" dirty="0">
                <a:effectLst/>
                <a:latin typeface="Times New Roman"/>
                <a:ea typeface="Tahoma"/>
                <a:cs typeface="Tahoma"/>
              </a:rPr>
              <a:t> </a:t>
            </a:r>
            <a:r>
              <a:rPr lang="" sz="2500" b="0" i="0" dirty="0" err="1">
                <a:effectLst/>
                <a:latin typeface="Times New Roman"/>
                <a:ea typeface="Tahoma"/>
                <a:cs typeface="Tahoma"/>
              </a:rPr>
              <a:t>условий</a:t>
            </a:r>
            <a:r>
              <a:rPr lang="" sz="2500" b="0" i="0" dirty="0">
                <a:effectLst/>
                <a:latin typeface="Times New Roman"/>
                <a:ea typeface="Tahoma"/>
                <a:cs typeface="Tahoma"/>
              </a:rPr>
              <a:t> </a:t>
            </a:r>
            <a:r>
              <a:rPr lang="" sz="2500" b="0" i="0" dirty="0" err="1">
                <a:effectLst/>
                <a:latin typeface="Times New Roman"/>
                <a:ea typeface="Tahoma"/>
                <a:cs typeface="Tahoma"/>
              </a:rPr>
              <a:t>жизни</a:t>
            </a:r>
            <a:r>
              <a:rPr lang="" sz="2500" b="0" i="0" dirty="0">
                <a:effectLst/>
                <a:latin typeface="Times New Roman"/>
                <a:ea typeface="Tahoma"/>
                <a:cs typeface="Tahoma"/>
              </a:rPr>
              <a:t> </a:t>
            </a:r>
            <a:r>
              <a:rPr lang="" sz="2500" b="0" i="0" dirty="0" err="1">
                <a:effectLst/>
                <a:latin typeface="Times New Roman"/>
                <a:ea typeface="Tahoma"/>
                <a:cs typeface="Tahoma"/>
              </a:rPr>
              <a:t>граждан</a:t>
            </a:r>
            <a:r>
              <a:rPr lang="" sz="2500" b="0" i="0" dirty="0">
                <a:effectLst/>
                <a:latin typeface="Times New Roman"/>
                <a:ea typeface="Tahoma"/>
                <a:cs typeface="Tahoma"/>
              </a:rPr>
              <a:t>, </a:t>
            </a:r>
            <a:r>
              <a:rPr lang="" sz="2500" b="0" i="0" dirty="0" err="1">
                <a:effectLst/>
                <a:latin typeface="Times New Roman"/>
                <a:ea typeface="Tahoma"/>
                <a:cs typeface="Tahoma"/>
              </a:rPr>
              <a:t>которые</a:t>
            </a:r>
            <a:r>
              <a:rPr lang="" sz="2500" b="0" i="0" dirty="0">
                <a:effectLst/>
                <a:latin typeface="Times New Roman"/>
                <a:ea typeface="Tahoma"/>
                <a:cs typeface="Tahoma"/>
              </a:rPr>
              <a:t> </a:t>
            </a:r>
            <a:r>
              <a:rPr lang="" sz="2500" b="0" i="0" dirty="0" err="1">
                <a:effectLst/>
                <a:latin typeface="Times New Roman"/>
                <a:ea typeface="Tahoma"/>
                <a:cs typeface="Tahoma"/>
              </a:rPr>
              <a:t>находятся</a:t>
            </a:r>
            <a:r>
              <a:rPr lang="" sz="2500" b="0" i="0" dirty="0">
                <a:effectLst/>
                <a:latin typeface="Times New Roman"/>
                <a:ea typeface="Tahoma"/>
                <a:cs typeface="Tahoma"/>
              </a:rPr>
              <a:t> </a:t>
            </a:r>
            <a:r>
              <a:rPr lang="" sz="2500" b="0" i="0" dirty="0" err="1">
                <a:effectLst/>
                <a:latin typeface="Times New Roman"/>
                <a:ea typeface="Tahoma"/>
                <a:cs typeface="Tahoma"/>
              </a:rPr>
              <a:t>под</a:t>
            </a:r>
            <a:r>
              <a:rPr lang="" sz="2500" b="0" i="0" dirty="0">
                <a:effectLst/>
                <a:latin typeface="Times New Roman"/>
                <a:ea typeface="Tahoma"/>
                <a:cs typeface="Tahoma"/>
              </a:rPr>
              <a:t> </a:t>
            </a:r>
            <a:r>
              <a:rPr lang="" sz="2500" b="0" i="0" dirty="0" err="1">
                <a:effectLst/>
                <a:latin typeface="Times New Roman"/>
                <a:ea typeface="Tahoma"/>
                <a:cs typeface="Tahoma"/>
              </a:rPr>
              <a:t>его</a:t>
            </a:r>
            <a:r>
              <a:rPr lang="" sz="2500" b="0" i="0" dirty="0">
                <a:effectLst/>
                <a:latin typeface="Times New Roman"/>
                <a:ea typeface="Tahoma"/>
                <a:cs typeface="Tahoma"/>
              </a:rPr>
              <a:t> </a:t>
            </a:r>
            <a:r>
              <a:rPr lang="" sz="2500" b="0" i="0" dirty="0" err="1">
                <a:effectLst/>
                <a:latin typeface="Times New Roman"/>
                <a:ea typeface="Tahoma"/>
                <a:cs typeface="Tahoma"/>
              </a:rPr>
              <a:t>опекой</a:t>
            </a:r>
            <a:r>
              <a:rPr lang="" sz="2500" b="0" i="0" dirty="0">
                <a:effectLst/>
                <a:latin typeface="Times New Roman"/>
                <a:ea typeface="Tahoma"/>
                <a:cs typeface="Tahoma"/>
              </a:rPr>
              <a:t>.</a:t>
            </a:r>
            <a:endParaRPr lang="en-US" sz="2500">
              <a:latin typeface="Times New Roman"/>
              <a:ea typeface="Tahoma"/>
              <a:cs typeface="Calibri Light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5316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661A09-3C09-B8D7-3E17-1F0FAAA721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5031" y="1380754"/>
            <a:ext cx="5561938" cy="408064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>
                <a:latin typeface="Times New Roman"/>
                <a:cs typeface="Times New Roman"/>
              </a:rPr>
              <a:t>Социальный </a:t>
            </a:r>
            <a:br>
              <a:rPr lang="ru-RU" dirty="0">
                <a:latin typeface="Times New Roman"/>
                <a:cs typeface="Times New Roman"/>
              </a:rPr>
            </a:br>
            <a:r>
              <a:rPr lang="ru-RU" dirty="0">
                <a:latin typeface="Times New Roman"/>
                <a:cs typeface="Times New Roman"/>
              </a:rPr>
              <a:t>педагог</a:t>
            </a: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2933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5549F84-FBD7-14CB-950E-158AAFFB9E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endParaRPr lang="en-US" b="1" dirty="0">
              <a:latin typeface="Times New Roman"/>
              <a:cs typeface="Calibri Light"/>
            </a:endParaRPr>
          </a:p>
          <a:p>
            <a:pPr marL="0" indent="0">
              <a:buNone/>
            </a:pPr>
            <a:r>
              <a:rPr lang="en-US" b="1">
                <a:latin typeface="Times New Roman"/>
                <a:cs typeface="Calibri Light"/>
              </a:rPr>
              <a:t>Социальный педагог</a:t>
            </a:r>
            <a:r>
              <a:rPr lang="en-US">
                <a:latin typeface="Times New Roman"/>
                <a:cs typeface="Calibri Light"/>
              </a:rPr>
              <a:t>-</a:t>
            </a:r>
            <a:r>
              <a:rPr lang="en-US">
                <a:latin typeface="Times New Roman"/>
                <a:ea typeface="Tahoma"/>
                <a:cs typeface="Calibri Light"/>
              </a:rPr>
              <a:t> это</a:t>
            </a:r>
            <a:r>
              <a:rPr lang="en-US" dirty="0">
                <a:latin typeface="Times New Roman"/>
                <a:ea typeface="Tahoma"/>
                <a:cs typeface="Calibri Light"/>
              </a:rPr>
              <a:t> с</a:t>
            </a:r>
            <a:r>
              <a:rPr lang="" dirty="0" err="1">
                <a:latin typeface="Times New Roman"/>
                <a:ea typeface="Tahoma"/>
                <a:cs typeface="Tahoma"/>
              </a:rPr>
              <a:t>пециалист</a:t>
            </a:r>
            <a:r>
              <a:rPr lang="" b="0" i="0" dirty="0">
                <a:effectLst/>
                <a:latin typeface="Times New Roman"/>
                <a:ea typeface="Tahoma"/>
                <a:cs typeface="Tahoma"/>
              </a:rPr>
              <a:t>, работающий над адаптацией детей и подростков в обществе. Цель его деятельности – формирование навыков социальной жизни у ребенка, его интеграция в собственную или приемную семью, консультационная помощь родителям в вопросах воспитания. В процессе работы педагог обязан выявлять опасности для развития и эмоционального состояния детей и своевременно принимать меры по их устранению. </a:t>
            </a:r>
            <a:endParaRPr lang="ru-RU">
              <a:latin typeface="Times New Roman"/>
              <a:ea typeface="Tahoma"/>
              <a:cs typeface="Tahoma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03596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661A09-3C09-B8D7-3E17-1F0FAAA721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5031" y="1380754"/>
            <a:ext cx="5561938" cy="4066270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dirty="0">
                <a:latin typeface="Times New Roman"/>
                <a:cs typeface="Times New Roman"/>
              </a:rPr>
              <a:t>Специалист по адаптации </a:t>
            </a:r>
            <a:br>
              <a:rPr lang="ru-RU" dirty="0">
                <a:latin typeface="Times New Roman"/>
                <a:cs typeface="Times New Roman"/>
              </a:rPr>
            </a:br>
            <a:r>
              <a:rPr lang="ru-RU" dirty="0">
                <a:latin typeface="Times New Roman"/>
                <a:cs typeface="Times New Roman"/>
              </a:rPr>
              <a:t>мигрантов</a:t>
            </a: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0222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A065FFE-D453-E2BC-0A3D-7E8733674E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" dirty="0">
                <a:latin typeface="Times New Roman"/>
                <a:cs typeface="Times New Roman"/>
              </a:rPr>
              <a:t> </a:t>
            </a:r>
            <a:r>
              <a:rPr lang="" b="0" i="0" dirty="0">
                <a:effectLst/>
                <a:latin typeface="Times New Roman"/>
                <a:cs typeface="Times New Roman"/>
              </a:rPr>
              <a:t>Ежегодно</a:t>
            </a:r>
            <a:r>
              <a:rPr lang="" dirty="0">
                <a:latin typeface="Times New Roman"/>
                <a:cs typeface="Times New Roman"/>
              </a:rPr>
              <a:t> </a:t>
            </a:r>
            <a:r>
              <a:rPr lang="" b="0" i="0" dirty="0">
                <a:effectLst/>
                <a:latin typeface="Times New Roman"/>
                <a:cs typeface="Times New Roman"/>
              </a:rPr>
              <a:t>численность</a:t>
            </a:r>
            <a:r>
              <a:rPr lang="" dirty="0">
                <a:latin typeface="Times New Roman"/>
                <a:cs typeface="Times New Roman"/>
              </a:rPr>
              <a:t> мигрантов</a:t>
            </a:r>
            <a:r>
              <a:rPr lang="" b="0" i="0" dirty="0">
                <a:effectLst/>
                <a:latin typeface="Times New Roman"/>
                <a:cs typeface="Times New Roman"/>
              </a:rPr>
              <a:t> увеличивается, а проблема с интеграцией этих людей в общество не решается. Ввиду отсутствия инициатив о введении визового режима между Россией и Средней Азией ожидать оттока трудовых мигрантов не приходится. </a:t>
            </a:r>
            <a:r>
              <a:rPr lang="" dirty="0">
                <a:latin typeface="Times New Roman"/>
                <a:cs typeface="Times New Roman"/>
              </a:rPr>
              <a:t>Соответственно актуальность </a:t>
            </a:r>
            <a:r>
              <a:rPr lang="ru-RU" b="1" dirty="0">
                <a:latin typeface="Times New Roman"/>
                <a:cs typeface="Times New Roman"/>
              </a:rPr>
              <a:t>с</a:t>
            </a:r>
            <a:r>
              <a:rPr lang="ru-RU" b="1" dirty="0">
                <a:latin typeface="Times New Roman"/>
                <a:cs typeface="Calibri Light"/>
              </a:rPr>
              <a:t>пециалиста по адаптации мигрантов</a:t>
            </a:r>
            <a:r>
              <a:rPr lang="ru-RU" dirty="0">
                <a:latin typeface="Times New Roman"/>
                <a:cs typeface="Calibri Light"/>
              </a:rPr>
              <a:t> </a:t>
            </a:r>
            <a:r>
              <a:rPr lang="" b="0" i="0" dirty="0">
                <a:effectLst/>
                <a:latin typeface="Times New Roman"/>
                <a:cs typeface="Times New Roman"/>
              </a:rPr>
              <a:t>будет только расти.</a:t>
            </a:r>
            <a:endParaRPr lang="ru-RU" dirty="0">
              <a:latin typeface="Times New Roman"/>
              <a:cs typeface="Times New Roman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11063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661A09-3C09-B8D7-3E17-1F0FAAA721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5031" y="1380754"/>
            <a:ext cx="5561938" cy="40662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>
                <a:latin typeface="Times New Roman"/>
                <a:cs typeface="Times New Roman"/>
              </a:rPr>
              <a:t>Социолог</a:t>
            </a:r>
            <a:endParaRPr lang="ru-RU" dirty="0"/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8017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Широкоэкранный</PresentationFormat>
  <Slides>12</Slides>
  <Notes>0</Notes>
  <HiddenSlides>0</HiddenSlide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Office Theme</vt:lpstr>
      <vt:lpstr>Социальная сфера</vt:lpstr>
      <vt:lpstr>Презентация PowerPoint</vt:lpstr>
      <vt:lpstr>Социальный  работник</vt:lpstr>
      <vt:lpstr>Презентация PowerPoint</vt:lpstr>
      <vt:lpstr>Социальный  педагог</vt:lpstr>
      <vt:lpstr>Презентация PowerPoint</vt:lpstr>
      <vt:lpstr>Специалист по адаптации  мигрантов</vt:lpstr>
      <vt:lpstr>Презентация PowerPoint</vt:lpstr>
      <vt:lpstr>Социолог</vt:lpstr>
      <vt:lpstr>Презентация PowerPoint</vt:lpstr>
      <vt:lpstr>Демограф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Социальная сфера</dc:title>
  <dc:creator>Фируза Саидова</dc:creator>
  <cp:lastModifiedBy>Фируза Саидова</cp:lastModifiedBy>
  <cp:revision>129</cp:revision>
  <dcterms:created xsi:type="dcterms:W3CDTF">2023-03-03T03:37:58Z</dcterms:created>
  <dcterms:modified xsi:type="dcterms:W3CDTF">2023-04-23T09:52:34Z</dcterms:modified>
</cp:coreProperties>
</file>