
<file path=[Content_Types].xml><?xml version="1.0" encoding="utf-8"?>
<Types xmlns="http://schemas.openxmlformats.org/package/2006/content-types"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4" r:id="rId4"/>
    <p:sldId id="258" r:id="rId5"/>
    <p:sldId id="265" r:id="rId6"/>
    <p:sldId id="259" r:id="rId7"/>
    <p:sldId id="263" r:id="rId8"/>
    <p:sldId id="260" r:id="rId9"/>
    <p:sldId id="266" r:id="rId10"/>
    <p:sldId id="26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654739-0815-2A8F-3B76-5713BB6C9C38}" v="112" dt="2023-04-23T10:40:15.832"/>
    <p1510:client id="{E4BCA40F-050B-D3C5-B351-687083F4CD34}" v="1" dt="2023-04-23T09:30:14.1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907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135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9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607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379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337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266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729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718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26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633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102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Дочерние элементы документа и окна">
            <a:extLst>
              <a:ext uri="{FF2B5EF4-FFF2-40B4-BE49-F238E27FC236}">
                <a16:creationId xmlns:a16="http://schemas.microsoft.com/office/drawing/2014/main" id="{FCA65B55-7DD9-1340-E8DE-1628988A0D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D41818-B531-01AB-D45B-186FF26340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Calibri Light"/>
              </a:rPr>
              <a:t>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704332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97DB73-A3A5-249F-A682-8B2147E34A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sz="2700" b="1" i="0" dirty="0">
                <a:effectLst/>
                <a:latin typeface="Times New Roman"/>
                <a:cs typeface="Times New Roman"/>
              </a:rPr>
              <a:t>Учёный </a:t>
            </a:r>
            <a:r>
              <a:rPr lang="" sz="2700" b="1" i="0" dirty="0" err="1">
                <a:effectLst/>
                <a:latin typeface="Times New Roman"/>
                <a:cs typeface="Times New Roman"/>
              </a:rPr>
              <a:t>секрета́рь</a:t>
            </a:r>
            <a:r>
              <a:rPr lang="" sz="2700" b="0" i="0" dirty="0">
                <a:effectLst/>
                <a:latin typeface="Times New Roman"/>
                <a:cs typeface="Times New Roman"/>
              </a:rPr>
              <a:t> (учёный-секретарь) — учёный ответственный за планирование и контроль проведения научно-исследовательской работы и текущих научных мероприятий (конференций, совещаний, аттестаций работников), подготовку сводных отчётов, а также за регламент и ведение документации учёных или диссертационных советов в исследовательских, просветительских или образовательных учреждениях.</a:t>
            </a:r>
            <a:endParaRPr lang="ru-RU" sz="27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621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3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3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: Shape 4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Freeform: Shape 4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4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1A79DD-A135-5101-9917-918898862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Образование </a:t>
            </a:r>
            <a:r>
              <a:rPr lang="" b="0" i="0" dirty="0">
                <a:effectLst/>
                <a:latin typeface="Times New Roman"/>
                <a:cs typeface="Times New Roman"/>
              </a:rPr>
              <a:t>— система воспитания и обучения личности, а также совокупность приобретаемых знаний, умений, навыков, ценностных установок, функций, опыта деятельности и компетенций.</a:t>
            </a:r>
            <a:endParaRPr lang="ru-RU" b="0" i="0" dirty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В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широком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смысле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слова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образование</a:t>
            </a:r>
            <a:r>
              <a:rPr lang="" b="0" i="0" dirty="0">
                <a:effectLst/>
                <a:latin typeface="Times New Roman"/>
                <a:cs typeface="Times New Roman"/>
              </a:rPr>
              <a:t> —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процесс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или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продукт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формирования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ума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характера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физических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способностей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личности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</a:p>
          <a:p>
            <a:endParaRPr lang="" dirty="0">
              <a:latin typeface="Times New Roman"/>
              <a:cs typeface="Times New Roman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465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8AC9CD-A6C2-6279-2D4B-75B3893FA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Учитель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770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563179-DB5D-19B4-92EE-55595B2E8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88918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sz="2600" b="1" i="0" dirty="0">
                <a:effectLst/>
                <a:latin typeface="Times New Roman"/>
                <a:cs typeface="Times New Roman"/>
              </a:rPr>
              <a:t>Учитель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– это </a:t>
            </a:r>
            <a:r>
              <a:rPr lang="" sz="2600" i="0" dirty="0">
                <a:effectLst/>
                <a:latin typeface="Times New Roman"/>
                <a:cs typeface="Times New Roman"/>
              </a:rPr>
              <a:t>специалист, который занимается обучением и воспитанием детей, а также профессиональной подготовкой взрослых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. Речь идет не только о преподавании, но и о наставничестве, психологической поддержке и партнерстве, ведь сегодняшние реалии развития детей и молодежи обязывают быть универсальным специалистом.</a:t>
            </a:r>
            <a:endParaRPr lang="ru-RU" sz="2600" b="0" i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sz="2600" b="0" i="0" dirty="0" err="1">
                <a:effectLst/>
                <a:latin typeface="Times New Roman"/>
                <a:cs typeface="Times New Roman"/>
              </a:rPr>
              <a:t>Эта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одна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из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немногих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сфер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деятельности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,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которую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приравнивают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к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призванию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,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относят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к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благородным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особенно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</a:t>
            </a:r>
            <a:r>
              <a:rPr lang="" sz="2600" b="0" i="0" dirty="0" err="1">
                <a:effectLst/>
                <a:latin typeface="Times New Roman"/>
                <a:cs typeface="Times New Roman"/>
              </a:rPr>
              <a:t>ответственным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.</a:t>
            </a:r>
          </a:p>
          <a:p>
            <a:endParaRPr lang="" sz="2600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506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8AC9CD-A6C2-6279-2D4B-75B3893FA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Директор школы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33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9782BA-6CC7-5BC2-56BD-8BE321D9C2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Директор школы </a:t>
            </a:r>
            <a:r>
              <a:rPr lang="" b="0" i="0" dirty="0">
                <a:effectLst/>
                <a:latin typeface="Times New Roman"/>
                <a:cs typeface="Times New Roman"/>
              </a:rPr>
              <a:t>– это </a:t>
            </a:r>
            <a:r>
              <a:rPr lang="" i="0" dirty="0">
                <a:effectLst/>
                <a:latin typeface="Times New Roman"/>
                <a:cs typeface="Times New Roman"/>
              </a:rPr>
              <a:t>главное должностное лицо образовательного учреждения</a:t>
            </a:r>
            <a:r>
              <a:rPr lang="" b="0" i="0" dirty="0">
                <a:effectLst/>
                <a:latin typeface="Times New Roman"/>
                <a:cs typeface="Times New Roman"/>
              </a:rPr>
              <a:t>. Он возглавляет администрацию школы, руководит педагогическим советом и деятельностью учебной организации. Директор школы – это ответственная и серьезная профессия, с которой может справиться только образованный и тактичный руководитель. Директор школы руководит работой школы и коллектива.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038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8AC9CD-A6C2-6279-2D4B-75B3893FA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Психолог</a:t>
            </a:r>
            <a:endParaRPr lang="ru-RU" dirty="0" err="1">
              <a:latin typeface="Times New Roman"/>
              <a:cs typeface="Times New Roman"/>
            </a:endParaRP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49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67001A-4AA6-5D3F-9CB0-C02EB7390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sz="2700" b="0" i="0" dirty="0">
                <a:effectLst/>
                <a:latin typeface="Times New Roman"/>
                <a:cs typeface="Times New Roman"/>
              </a:rPr>
              <a:t>Для работы </a:t>
            </a:r>
            <a:r>
              <a:rPr lang="" sz="2700" b="1" i="0" dirty="0">
                <a:effectLst/>
                <a:latin typeface="Times New Roman"/>
                <a:cs typeface="Times New Roman"/>
              </a:rPr>
              <a:t>психологом</a:t>
            </a:r>
            <a:r>
              <a:rPr lang="" sz="2700" b="0" i="0" dirty="0">
                <a:effectLst/>
                <a:latin typeface="Times New Roman"/>
                <a:cs typeface="Times New Roman"/>
              </a:rPr>
              <a:t> необходимо </a:t>
            </a:r>
            <a:r>
              <a:rPr lang="" sz="2700" i="0" dirty="0">
                <a:effectLst/>
                <a:latin typeface="Times New Roman"/>
                <a:cs typeface="Times New Roman"/>
              </a:rPr>
              <a:t>высшее профессиональное образование</a:t>
            </a:r>
            <a:r>
              <a:rPr lang="" sz="2700" b="0" i="0" dirty="0">
                <a:effectLst/>
                <a:latin typeface="Times New Roman"/>
                <a:cs typeface="Times New Roman"/>
              </a:rPr>
              <a:t>. Его можно получить в медицинском вузе либо на психологическом факультете любого института. Обучение займет от 3 до 5 лет. Тот, кто уже окончил высшее учебное заведение по другой специальности, может пройти курсы психолога и стать сертифицированным специалистом в данной сфере. Обучение будет длиться от нескольких месяцев до года.</a:t>
            </a:r>
            <a:endParaRPr lang="ru-RU" sz="27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852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8AC9CD-A6C2-6279-2D4B-75B3893FA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Секретарь</a:t>
            </a:r>
            <a:endParaRPr lang="ru-RU" dirty="0" err="1">
              <a:latin typeface="Times New Roman"/>
              <a:cs typeface="Times New Roman"/>
            </a:endParaRP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66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10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Образование</vt:lpstr>
      <vt:lpstr>Презентация PowerPoint</vt:lpstr>
      <vt:lpstr>Учитель</vt:lpstr>
      <vt:lpstr>Презентация PowerPoint</vt:lpstr>
      <vt:lpstr>Директор школы </vt:lpstr>
      <vt:lpstr>Презентация PowerPoint</vt:lpstr>
      <vt:lpstr>Психолог</vt:lpstr>
      <vt:lpstr>Презентация PowerPoint</vt:lpstr>
      <vt:lpstr>Секретарь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Образование</dc:title>
  <dc:creator>Фируза Саидова</dc:creator>
  <cp:lastModifiedBy>Фируза Саидова</cp:lastModifiedBy>
  <cp:revision>83</cp:revision>
  <dcterms:created xsi:type="dcterms:W3CDTF">2023-03-03T12:02:00Z</dcterms:created>
  <dcterms:modified xsi:type="dcterms:W3CDTF">2023-04-23T10:40:27Z</dcterms:modified>
</cp:coreProperties>
</file>