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60" r:id="rId1"/>
  </p:sldMasterIdLst>
  <p:sldIdLst>
    <p:sldId id="277" r:id="rId2"/>
    <p:sldId id="257" r:id="rId3"/>
    <p:sldId id="268" r:id="rId4"/>
    <p:sldId id="259" r:id="rId5"/>
    <p:sldId id="269" r:id="rId6"/>
    <p:sldId id="260" r:id="rId7"/>
    <p:sldId id="272" r:id="rId8"/>
    <p:sldId id="261" r:id="rId9"/>
    <p:sldId id="271" r:id="rId10"/>
    <p:sldId id="262" r:id="rId11"/>
    <p:sldId id="270" r:id="rId12"/>
    <p:sldId id="274" r:id="rId13"/>
    <p:sldId id="273" r:id="rId14"/>
    <p:sldId id="265" r:id="rId1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9F9EC1B-4356-968D-8DFC-D310C05EDB9B}" v="58" dt="2023-04-23T09:27:44.042"/>
    <p1510:client id="{4CF6F5BF-5D98-03A0-9520-05474EA1F55D}" v="153" dt="2023-03-03T13:37:42.260"/>
    <p1510:client id="{BB310DB9-907D-78D8-FFF1-D2E4A73E4BBA}" v="14" dt="2023-03-03T05:06:59.780"/>
    <p1510:client id="{C1E101CC-C7F5-1F48-5120-55460E6AFDD4}" v="2" dt="2023-03-03T04:53:04.30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20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4/23/2023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23823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4/23/2023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43365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4/23/2023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08006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4/23/2023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36555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4/23/2023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82653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4/23/2023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16139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4/23/2023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07508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4/23/2023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35651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4/23/2023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49686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4/23/2023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55196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4/23/2023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19740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  <a:t>4/23/2023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32961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9" name="Rectangle 15">
            <a:extLst>
              <a:ext uri="{FF2B5EF4-FFF2-40B4-BE49-F238E27FC236}">
                <a16:creationId xmlns:a16="http://schemas.microsoft.com/office/drawing/2014/main" id="{C1DD1A8A-57D5-4A81-AD04-532B043C56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Документ с графиком и ручкой">
            <a:extLst>
              <a:ext uri="{FF2B5EF4-FFF2-40B4-BE49-F238E27FC236}">
                <a16:creationId xmlns:a16="http://schemas.microsoft.com/office/drawing/2014/main" id="{58223EA2-3D1E-6B7A-E380-7C184192528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414" b="14317"/>
          <a:stretch/>
        </p:blipFill>
        <p:spPr>
          <a:xfrm>
            <a:off x="-3047" y="10"/>
            <a:ext cx="12191999" cy="6857990"/>
          </a:xfrm>
          <a:prstGeom prst="rect">
            <a:avLst/>
          </a:prstGeom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007891EC-4501-44ED-A8C8-B11B6DB767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207602"/>
            <a:ext cx="12191999" cy="3162146"/>
          </a:xfrm>
          <a:prstGeom prst="rect">
            <a:avLst/>
          </a:prstGeom>
          <a:gradFill flip="none" rotWithShape="1">
            <a:gsLst>
              <a:gs pos="0">
                <a:srgbClr val="000000">
                  <a:alpha val="0"/>
                </a:srgbClr>
              </a:gs>
              <a:gs pos="25000">
                <a:srgbClr val="000000">
                  <a:alpha val="15000"/>
                </a:srgbClr>
              </a:gs>
              <a:gs pos="75000">
                <a:srgbClr val="000000">
                  <a:alpha val="15000"/>
                </a:srgbClr>
              </a:gs>
              <a:gs pos="50000">
                <a:srgbClr val="000000">
                  <a:alpha val="30000"/>
                </a:srgbClr>
              </a:gs>
              <a:gs pos="100000">
                <a:srgbClr val="000000">
                  <a:alpha val="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5408EBD-3533-40A7-3355-544DBFDFB8F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97280" y="325550"/>
            <a:ext cx="10058400" cy="3574778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r>
              <a:rPr lang="ru-RU" sz="9600" dirty="0">
                <a:solidFill>
                  <a:srgbClr val="FFFFFF"/>
                </a:solidFill>
                <a:latin typeface="Times New Roman"/>
                <a:cs typeface="Times New Roman"/>
              </a:rPr>
              <a:t>Менеджмент</a:t>
            </a:r>
          </a:p>
        </p:txBody>
      </p:sp>
    </p:spTree>
    <p:extLst>
      <p:ext uri="{BB962C8B-B14F-4D97-AF65-F5344CB8AC3E}">
        <p14:creationId xmlns:p14="http://schemas.microsoft.com/office/powerpoint/2010/main" val="3620722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E92FEB64-6EEA-4759-B4A4-BD2C1E660B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B10BB131-AC8E-4A8E-A5D1-36260F720C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07393" y="847600"/>
            <a:ext cx="4619938" cy="461993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14847E93-7DC1-4D4B-8829-B19AA7137C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30529" y="0"/>
            <a:ext cx="1155142" cy="591009"/>
          </a:xfrm>
          <a:custGeom>
            <a:avLst/>
            <a:gdLst>
              <a:gd name="connsiteX0" fmla="*/ 1355 w 1155142"/>
              <a:gd name="connsiteY0" fmla="*/ 0 h 591009"/>
              <a:gd name="connsiteX1" fmla="*/ 1153787 w 1155142"/>
              <a:gd name="connsiteY1" fmla="*/ 0 h 591009"/>
              <a:gd name="connsiteX2" fmla="*/ 1155142 w 1155142"/>
              <a:gd name="connsiteY2" fmla="*/ 13438 h 591009"/>
              <a:gd name="connsiteX3" fmla="*/ 577571 w 1155142"/>
              <a:gd name="connsiteY3" fmla="*/ 591009 h 591009"/>
              <a:gd name="connsiteX4" fmla="*/ 0 w 1155142"/>
              <a:gd name="connsiteY4" fmla="*/ 13438 h 591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5142" h="591009">
                <a:moveTo>
                  <a:pt x="1355" y="0"/>
                </a:moveTo>
                <a:lnTo>
                  <a:pt x="1153787" y="0"/>
                </a:lnTo>
                <a:lnTo>
                  <a:pt x="1155142" y="13438"/>
                </a:lnTo>
                <a:cubicBezTo>
                  <a:pt x="1155142" y="332422"/>
                  <a:pt x="896555" y="591009"/>
                  <a:pt x="577571" y="591009"/>
                </a:cubicBezTo>
                <a:cubicBezTo>
                  <a:pt x="258587" y="591009"/>
                  <a:pt x="0" y="332422"/>
                  <a:pt x="0" y="13438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5566D6E1-03A1-4D73-A4E0-35D74D568A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961511" y="-1"/>
            <a:ext cx="1737401" cy="959536"/>
          </a:xfrm>
          <a:custGeom>
            <a:avLst/>
            <a:gdLst>
              <a:gd name="connsiteX0" fmla="*/ 0 w 1737401"/>
              <a:gd name="connsiteY0" fmla="*/ 0 h 959536"/>
              <a:gd name="connsiteX1" fmla="*/ 123825 w 1737401"/>
              <a:gd name="connsiteY1" fmla="*/ 0 h 959536"/>
              <a:gd name="connsiteX2" fmla="*/ 123825 w 1737401"/>
              <a:gd name="connsiteY2" fmla="*/ 790277 h 959536"/>
              <a:gd name="connsiteX3" fmla="*/ 1490095 w 1737401"/>
              <a:gd name="connsiteY3" fmla="*/ 0 h 959536"/>
              <a:gd name="connsiteX4" fmla="*/ 1737401 w 1737401"/>
              <a:gd name="connsiteY4" fmla="*/ 0 h 959536"/>
              <a:gd name="connsiteX5" fmla="*/ 92869 w 1737401"/>
              <a:gd name="connsiteY5" fmla="*/ 951249 h 959536"/>
              <a:gd name="connsiteX6" fmla="*/ 61913 w 1737401"/>
              <a:gd name="connsiteY6" fmla="*/ 959536 h 959536"/>
              <a:gd name="connsiteX7" fmla="*/ 0 w 1737401"/>
              <a:gd name="connsiteY7" fmla="*/ 897624 h 95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37401" h="959536">
                <a:moveTo>
                  <a:pt x="0" y="0"/>
                </a:moveTo>
                <a:lnTo>
                  <a:pt x="123825" y="0"/>
                </a:lnTo>
                <a:lnTo>
                  <a:pt x="123825" y="790277"/>
                </a:lnTo>
                <a:lnTo>
                  <a:pt x="1490095" y="0"/>
                </a:lnTo>
                <a:lnTo>
                  <a:pt x="1737401" y="0"/>
                </a:lnTo>
                <a:lnTo>
                  <a:pt x="92869" y="951249"/>
                </a:lnTo>
                <a:cubicBezTo>
                  <a:pt x="83458" y="956688"/>
                  <a:pt x="72780" y="959546"/>
                  <a:pt x="61913" y="959536"/>
                </a:cubicBezTo>
                <a:cubicBezTo>
                  <a:pt x="27719" y="959536"/>
                  <a:pt x="0" y="931818"/>
                  <a:pt x="0" y="897624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9F835A99-04AC-494A-A572-AFE8413CC9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2936831"/>
            <a:ext cx="159741" cy="552996"/>
          </a:xfrm>
          <a:custGeom>
            <a:avLst/>
            <a:gdLst>
              <a:gd name="connsiteX0" fmla="*/ 159741 w 159741"/>
              <a:gd name="connsiteY0" fmla="*/ 0 h 552996"/>
              <a:gd name="connsiteX1" fmla="*/ 159741 w 159741"/>
              <a:gd name="connsiteY1" fmla="*/ 552996 h 552996"/>
              <a:gd name="connsiteX2" fmla="*/ 141849 w 159741"/>
              <a:gd name="connsiteY2" fmla="*/ 543285 h 552996"/>
              <a:gd name="connsiteX3" fmla="*/ 0 w 159741"/>
              <a:gd name="connsiteY3" fmla="*/ 276498 h 552996"/>
              <a:gd name="connsiteX4" fmla="*/ 141849 w 159741"/>
              <a:gd name="connsiteY4" fmla="*/ 9711 h 552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9741" h="552996">
                <a:moveTo>
                  <a:pt x="159741" y="0"/>
                </a:moveTo>
                <a:lnTo>
                  <a:pt x="159741" y="552996"/>
                </a:lnTo>
                <a:lnTo>
                  <a:pt x="141849" y="543285"/>
                </a:lnTo>
                <a:cubicBezTo>
                  <a:pt x="56268" y="485467"/>
                  <a:pt x="0" y="387554"/>
                  <a:pt x="0" y="276498"/>
                </a:cubicBezTo>
                <a:cubicBezTo>
                  <a:pt x="0" y="165443"/>
                  <a:pt x="56268" y="67529"/>
                  <a:pt x="141849" y="9711"/>
                </a:cubicBezTo>
                <a:close/>
              </a:path>
            </a:pathLst>
          </a:custGeom>
          <a:solidFill>
            <a:schemeClr val="accent4"/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7B2459B-3612-0B46-BF90-9DB67DC922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0" y="820880"/>
            <a:ext cx="5257799" cy="4889350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buNone/>
            </a:pPr>
            <a:endParaRPr lang="ru-RU" b="1" dirty="0">
              <a:latin typeface="Times New Roman"/>
              <a:cs typeface="Times New Roman"/>
            </a:endParaRPr>
          </a:p>
          <a:p>
            <a:pPr marL="0" indent="0">
              <a:buNone/>
            </a:pPr>
            <a:r>
              <a:rPr lang="" b="1" i="0" dirty="0">
                <a:effectLst/>
                <a:latin typeface="Times New Roman"/>
                <a:cs typeface="Times New Roman"/>
              </a:rPr>
              <a:t>Маркетолог</a:t>
            </a:r>
            <a:r>
              <a:rPr lang="" b="0" i="0" dirty="0">
                <a:effectLst/>
                <a:latin typeface="Times New Roman"/>
                <a:cs typeface="Times New Roman"/>
              </a:rPr>
              <a:t> — специалист, который создает стратегию продвижения продуктов и услуг, чтобы увеличить продажи и общий доход компании. Для этого он исследует потребительский рынок, следит за трендами, участвует в создании рекламных кампаний и многое другое.</a:t>
            </a:r>
            <a:endParaRPr lang="ru-RU" b="0" i="0">
              <a:effectLst/>
              <a:latin typeface="Times New Roman"/>
              <a:cs typeface="Times New Roman"/>
            </a:endParaRPr>
          </a:p>
          <a:p>
            <a:pPr marL="0" indent="0">
              <a:buNone/>
            </a:pPr>
            <a:endParaRPr lang="" b="0" i="0" dirty="0">
              <a:effectLst/>
              <a:latin typeface="Times New Roman"/>
              <a:cs typeface="Times New Roman"/>
            </a:endParaRPr>
          </a:p>
          <a:p>
            <a:endParaRPr lang="" sz="2400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7B786209-1B0B-4CA9-9BDD-F7327066A8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5835649"/>
            <a:ext cx="1548180" cy="1022351"/>
          </a:xfrm>
          <a:custGeom>
            <a:avLst/>
            <a:gdLst>
              <a:gd name="connsiteX0" fmla="*/ 61913 w 1548180"/>
              <a:gd name="connsiteY0" fmla="*/ 0 h 1022351"/>
              <a:gd name="connsiteX1" fmla="*/ 1548180 w 1548180"/>
              <a:gd name="connsiteY1" fmla="*/ 0 h 1022351"/>
              <a:gd name="connsiteX2" fmla="*/ 1548180 w 1548180"/>
              <a:gd name="connsiteY2" fmla="*/ 123825 h 1022351"/>
              <a:gd name="connsiteX3" fmla="*/ 123825 w 1548180"/>
              <a:gd name="connsiteY3" fmla="*/ 123825 h 1022351"/>
              <a:gd name="connsiteX4" fmla="*/ 123825 w 1548180"/>
              <a:gd name="connsiteY4" fmla="*/ 1022351 h 1022351"/>
              <a:gd name="connsiteX5" fmla="*/ 0 w 1548180"/>
              <a:gd name="connsiteY5" fmla="*/ 1022351 h 1022351"/>
              <a:gd name="connsiteX6" fmla="*/ 0 w 1548180"/>
              <a:gd name="connsiteY6" fmla="*/ 61913 h 1022351"/>
              <a:gd name="connsiteX7" fmla="*/ 61913 w 1548180"/>
              <a:gd name="connsiteY7" fmla="*/ 0 h 1022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48180" h="1022351">
                <a:moveTo>
                  <a:pt x="61913" y="0"/>
                </a:moveTo>
                <a:lnTo>
                  <a:pt x="1548180" y="0"/>
                </a:lnTo>
                <a:lnTo>
                  <a:pt x="1548180" y="123825"/>
                </a:lnTo>
                <a:lnTo>
                  <a:pt x="123825" y="123825"/>
                </a:lnTo>
                <a:lnTo>
                  <a:pt x="123825" y="1022351"/>
                </a:lnTo>
                <a:lnTo>
                  <a:pt x="0" y="1022351"/>
                </a:lnTo>
                <a:lnTo>
                  <a:pt x="0" y="61913"/>
                </a:lnTo>
                <a:cubicBezTo>
                  <a:pt x="0" y="27719"/>
                  <a:pt x="27719" y="0"/>
                  <a:pt x="61913" y="0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2D2964BB-484D-45AE-AD66-D407D06296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405056" y="5717905"/>
            <a:ext cx="1771609" cy="1140095"/>
          </a:xfrm>
          <a:custGeom>
            <a:avLst/>
            <a:gdLst>
              <a:gd name="connsiteX0" fmla="*/ 1561721 w 1771609"/>
              <a:gd name="connsiteY0" fmla="*/ 763041 h 1140095"/>
              <a:gd name="connsiteX1" fmla="*/ 1623024 w 1771609"/>
              <a:gd name="connsiteY1" fmla="*/ 792810 h 1140095"/>
              <a:gd name="connsiteX2" fmla="*/ 1711735 w 1771609"/>
              <a:gd name="connsiteY2" fmla="*/ 970132 h 1140095"/>
              <a:gd name="connsiteX3" fmla="*/ 1771609 w 1771609"/>
              <a:gd name="connsiteY3" fmla="*/ 1140095 h 1140095"/>
              <a:gd name="connsiteX4" fmla="*/ 1637225 w 1771609"/>
              <a:gd name="connsiteY4" fmla="*/ 1140095 h 1140095"/>
              <a:gd name="connsiteX5" fmla="*/ 1594820 w 1771609"/>
              <a:gd name="connsiteY5" fmla="*/ 1019711 h 1140095"/>
              <a:gd name="connsiteX6" fmla="*/ 1513200 w 1771609"/>
              <a:gd name="connsiteY6" fmla="*/ 856627 h 1140095"/>
              <a:gd name="connsiteX7" fmla="*/ 1538499 w 1771609"/>
              <a:gd name="connsiteY7" fmla="*/ 770415 h 1140095"/>
              <a:gd name="connsiteX8" fmla="*/ 1561721 w 1771609"/>
              <a:gd name="connsiteY8" fmla="*/ 763041 h 1140095"/>
              <a:gd name="connsiteX9" fmla="*/ 933455 w 1771609"/>
              <a:gd name="connsiteY9" fmla="*/ 161309 h 1140095"/>
              <a:gd name="connsiteX10" fmla="*/ 957797 w 1771609"/>
              <a:gd name="connsiteY10" fmla="*/ 167970 h 1140095"/>
              <a:gd name="connsiteX11" fmla="*/ 1286982 w 1771609"/>
              <a:gd name="connsiteY11" fmla="*/ 387616 h 1140095"/>
              <a:gd name="connsiteX12" fmla="*/ 1293725 w 1771609"/>
              <a:gd name="connsiteY12" fmla="*/ 477075 h 1140095"/>
              <a:gd name="connsiteX13" fmla="*/ 1245453 w 1771609"/>
              <a:gd name="connsiteY13" fmla="*/ 499154 h 1140095"/>
              <a:gd name="connsiteX14" fmla="*/ 1245167 w 1771609"/>
              <a:gd name="connsiteY14" fmla="*/ 499154 h 1140095"/>
              <a:gd name="connsiteX15" fmla="*/ 1203638 w 1771609"/>
              <a:gd name="connsiteY15" fmla="*/ 484104 h 1140095"/>
              <a:gd name="connsiteX16" fmla="*/ 900647 w 1771609"/>
              <a:gd name="connsiteY16" fmla="*/ 281508 h 1140095"/>
              <a:gd name="connsiteX17" fmla="*/ 872454 w 1771609"/>
              <a:gd name="connsiteY17" fmla="*/ 196164 h 1140095"/>
              <a:gd name="connsiteX18" fmla="*/ 933455 w 1771609"/>
              <a:gd name="connsiteY18" fmla="*/ 161309 h 1140095"/>
              <a:gd name="connsiteX19" fmla="*/ 256260 w 1771609"/>
              <a:gd name="connsiteY19" fmla="*/ 29 h 1140095"/>
              <a:gd name="connsiteX20" fmla="*/ 454020 w 1771609"/>
              <a:gd name="connsiteY20" fmla="*/ 13474 h 1140095"/>
              <a:gd name="connsiteX21" fmla="*/ 509236 w 1771609"/>
              <a:gd name="connsiteY21" fmla="*/ 84182 h 1140095"/>
              <a:gd name="connsiteX22" fmla="*/ 445829 w 1771609"/>
              <a:gd name="connsiteY22" fmla="*/ 139871 h 1140095"/>
              <a:gd name="connsiteX23" fmla="*/ 437447 w 1771609"/>
              <a:gd name="connsiteY23" fmla="*/ 139395 h 1140095"/>
              <a:gd name="connsiteX24" fmla="*/ 73211 w 1771609"/>
              <a:gd name="connsiteY24" fmla="*/ 137204 h 1140095"/>
              <a:gd name="connsiteX25" fmla="*/ 749 w 1771609"/>
              <a:gd name="connsiteY25" fmla="*/ 84082 h 1140095"/>
              <a:gd name="connsiteX26" fmla="*/ 53871 w 1771609"/>
              <a:gd name="connsiteY26" fmla="*/ 11621 h 1140095"/>
              <a:gd name="connsiteX27" fmla="*/ 58352 w 1771609"/>
              <a:gd name="connsiteY27" fmla="*/ 11093 h 1140095"/>
              <a:gd name="connsiteX28" fmla="*/ 256260 w 1771609"/>
              <a:gd name="connsiteY28" fmla="*/ 29 h 1140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771609" h="1140095">
                <a:moveTo>
                  <a:pt x="1561721" y="763041"/>
                </a:moveTo>
                <a:cubicBezTo>
                  <a:pt x="1585506" y="760324"/>
                  <a:pt x="1609722" y="771249"/>
                  <a:pt x="1623024" y="792810"/>
                </a:cubicBezTo>
                <a:cubicBezTo>
                  <a:pt x="1656300" y="850065"/>
                  <a:pt x="1685920" y="909291"/>
                  <a:pt x="1711735" y="970132"/>
                </a:cubicBezTo>
                <a:lnTo>
                  <a:pt x="1771609" y="1140095"/>
                </a:lnTo>
                <a:lnTo>
                  <a:pt x="1637225" y="1140095"/>
                </a:lnTo>
                <a:lnTo>
                  <a:pt x="1594820" y="1019711"/>
                </a:lnTo>
                <a:cubicBezTo>
                  <a:pt x="1571072" y="963753"/>
                  <a:pt x="1543818" y="909282"/>
                  <a:pt x="1513200" y="856627"/>
                </a:cubicBezTo>
                <a:cubicBezTo>
                  <a:pt x="1496379" y="825834"/>
                  <a:pt x="1507704" y="787236"/>
                  <a:pt x="1538499" y="770415"/>
                </a:cubicBezTo>
                <a:cubicBezTo>
                  <a:pt x="1545912" y="766367"/>
                  <a:pt x="1553792" y="763946"/>
                  <a:pt x="1561721" y="763041"/>
                </a:cubicBezTo>
                <a:close/>
                <a:moveTo>
                  <a:pt x="933455" y="161309"/>
                </a:moveTo>
                <a:cubicBezTo>
                  <a:pt x="941693" y="161855"/>
                  <a:pt x="949959" y="164025"/>
                  <a:pt x="957797" y="167970"/>
                </a:cubicBezTo>
                <a:cubicBezTo>
                  <a:pt x="1076184" y="227289"/>
                  <a:pt x="1186759" y="301068"/>
                  <a:pt x="1286982" y="387616"/>
                </a:cubicBezTo>
                <a:cubicBezTo>
                  <a:pt x="1313547" y="410457"/>
                  <a:pt x="1316566" y="450510"/>
                  <a:pt x="1293725" y="477075"/>
                </a:cubicBezTo>
                <a:cubicBezTo>
                  <a:pt x="1281638" y="491137"/>
                  <a:pt x="1263998" y="499204"/>
                  <a:pt x="1245453" y="499154"/>
                </a:cubicBezTo>
                <a:lnTo>
                  <a:pt x="1245167" y="499154"/>
                </a:lnTo>
                <a:cubicBezTo>
                  <a:pt x="1229965" y="499301"/>
                  <a:pt x="1215220" y="493956"/>
                  <a:pt x="1203638" y="484104"/>
                </a:cubicBezTo>
                <a:cubicBezTo>
                  <a:pt x="1111407" y="404300"/>
                  <a:pt x="1009633" y="336248"/>
                  <a:pt x="900647" y="281508"/>
                </a:cubicBezTo>
                <a:cubicBezTo>
                  <a:pt x="869295" y="265726"/>
                  <a:pt x="856672" y="227516"/>
                  <a:pt x="872454" y="196164"/>
                </a:cubicBezTo>
                <a:cubicBezTo>
                  <a:pt x="884290" y="172650"/>
                  <a:pt x="908742" y="159670"/>
                  <a:pt x="933455" y="161309"/>
                </a:cubicBezTo>
                <a:close/>
                <a:moveTo>
                  <a:pt x="256260" y="29"/>
                </a:moveTo>
                <a:cubicBezTo>
                  <a:pt x="322331" y="427"/>
                  <a:pt x="388378" y="4909"/>
                  <a:pt x="454020" y="13474"/>
                </a:cubicBezTo>
                <a:cubicBezTo>
                  <a:pt x="488793" y="17752"/>
                  <a:pt x="513514" y="49409"/>
                  <a:pt x="509236" y="84182"/>
                </a:cubicBezTo>
                <a:cubicBezTo>
                  <a:pt x="505303" y="116151"/>
                  <a:pt x="478038" y="140098"/>
                  <a:pt x="445829" y="139871"/>
                </a:cubicBezTo>
                <a:cubicBezTo>
                  <a:pt x="443027" y="139899"/>
                  <a:pt x="440227" y="139740"/>
                  <a:pt x="437447" y="139395"/>
                </a:cubicBezTo>
                <a:cubicBezTo>
                  <a:pt x="316592" y="123615"/>
                  <a:pt x="194247" y="122878"/>
                  <a:pt x="73211" y="137204"/>
                </a:cubicBezTo>
                <a:cubicBezTo>
                  <a:pt x="38532" y="142545"/>
                  <a:pt x="6090" y="118762"/>
                  <a:pt x="749" y="84082"/>
                </a:cubicBezTo>
                <a:cubicBezTo>
                  <a:pt x="-4591" y="49403"/>
                  <a:pt x="19192" y="16961"/>
                  <a:pt x="53871" y="11621"/>
                </a:cubicBezTo>
                <a:cubicBezTo>
                  <a:pt x="55358" y="11392"/>
                  <a:pt x="56852" y="11216"/>
                  <a:pt x="58352" y="11093"/>
                </a:cubicBezTo>
                <a:cubicBezTo>
                  <a:pt x="124093" y="3319"/>
                  <a:pt x="190189" y="-369"/>
                  <a:pt x="256260" y="29"/>
                </a:cubicBezTo>
                <a:close/>
              </a:path>
            </a:pathLst>
          </a:custGeom>
          <a:solidFill>
            <a:schemeClr val="accent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6691AC69-A76E-4DAB-B565-468B6B87AC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132972" y="6258755"/>
            <a:ext cx="1565940" cy="599245"/>
          </a:xfrm>
          <a:custGeom>
            <a:avLst/>
            <a:gdLst>
              <a:gd name="connsiteX0" fmla="*/ 782970 w 1565940"/>
              <a:gd name="connsiteY0" fmla="*/ 0 h 599245"/>
              <a:gd name="connsiteX1" fmla="*/ 1528042 w 1565940"/>
              <a:gd name="connsiteY1" fmla="*/ 480469 h 599245"/>
              <a:gd name="connsiteX2" fmla="*/ 1565940 w 1565940"/>
              <a:gd name="connsiteY2" fmla="*/ 599245 h 599245"/>
              <a:gd name="connsiteX3" fmla="*/ 0 w 1565940"/>
              <a:gd name="connsiteY3" fmla="*/ 599245 h 599245"/>
              <a:gd name="connsiteX4" fmla="*/ 37898 w 1565940"/>
              <a:gd name="connsiteY4" fmla="*/ 480469 h 599245"/>
              <a:gd name="connsiteX5" fmla="*/ 782970 w 1565940"/>
              <a:gd name="connsiteY5" fmla="*/ 0 h 5992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65940" h="599245">
                <a:moveTo>
                  <a:pt x="782970" y="0"/>
                </a:moveTo>
                <a:cubicBezTo>
                  <a:pt x="1117910" y="0"/>
                  <a:pt x="1405287" y="198118"/>
                  <a:pt x="1528042" y="480469"/>
                </a:cubicBezTo>
                <a:lnTo>
                  <a:pt x="1565940" y="599245"/>
                </a:lnTo>
                <a:lnTo>
                  <a:pt x="0" y="599245"/>
                </a:lnTo>
                <a:lnTo>
                  <a:pt x="37898" y="480469"/>
                </a:lnTo>
                <a:cubicBezTo>
                  <a:pt x="160653" y="198118"/>
                  <a:pt x="448030" y="0"/>
                  <a:pt x="78297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732597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4" name="Rectangle 7">
            <a:extLst>
              <a:ext uri="{FF2B5EF4-FFF2-40B4-BE49-F238E27FC236}">
                <a16:creationId xmlns:a16="http://schemas.microsoft.com/office/drawing/2014/main" id="{D278ADA9-6383-4BDD-80D2-8899A402687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9">
            <a:extLst>
              <a:ext uri="{FF2B5EF4-FFF2-40B4-BE49-F238E27FC236}">
                <a16:creationId xmlns:a16="http://schemas.microsoft.com/office/drawing/2014/main" id="{484B7147-B0F6-40ED-B5A2-FF72BC8198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6" name="Rectangle 11">
            <a:extLst>
              <a:ext uri="{FF2B5EF4-FFF2-40B4-BE49-F238E27FC236}">
                <a16:creationId xmlns:a16="http://schemas.microsoft.com/office/drawing/2014/main" id="{B36D2DE0-0628-4A9A-A59D-7BA8B5EB302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Oval 13">
            <a:extLst>
              <a:ext uri="{FF2B5EF4-FFF2-40B4-BE49-F238E27FC236}">
                <a16:creationId xmlns:a16="http://schemas.microsoft.com/office/drawing/2014/main" id="{48E405C9-94BE-41DA-928C-DEC9A8550E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815929" y="148929"/>
            <a:ext cx="6560142" cy="656014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5A39140-C4A6-B734-3038-C04DC990C3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15031" y="1380754"/>
            <a:ext cx="5561938" cy="4080648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ru-RU" sz="6000" dirty="0">
                <a:latin typeface="Times New Roman"/>
                <a:cs typeface="Calibri"/>
              </a:rPr>
              <a:t>Торговый представитель</a:t>
            </a:r>
            <a:r>
              <a:rPr lang="ru-RU" sz="6000" b="1" dirty="0">
                <a:latin typeface="Calibri"/>
                <a:cs typeface="Calibri"/>
              </a:rPr>
              <a:t> </a:t>
            </a:r>
            <a:endParaRPr lang="ru-RU" dirty="0">
              <a:ea typeface="+mj-ea"/>
              <a:cs typeface="+mj-cs"/>
            </a:endParaRPr>
          </a:p>
        </p:txBody>
      </p:sp>
      <p:sp>
        <p:nvSpPr>
          <p:cNvPr id="28" name="Arc 15">
            <a:extLst>
              <a:ext uri="{FF2B5EF4-FFF2-40B4-BE49-F238E27FC236}">
                <a16:creationId xmlns:a16="http://schemas.microsoft.com/office/drawing/2014/main" id="{D2091A72-D5BB-42AC-8FD3-F7747D9086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9222429" flipV="1">
            <a:off x="2494119" y="6170"/>
            <a:ext cx="6816262" cy="6816262"/>
          </a:xfrm>
          <a:prstGeom prst="arc">
            <a:avLst>
              <a:gd name="adj1" fmla="val 16200000"/>
              <a:gd name="adj2" fmla="val 20093138"/>
            </a:avLst>
          </a:prstGeom>
          <a:ln w="127000" cap="rnd">
            <a:solidFill>
              <a:schemeClr val="accent4">
                <a:alpha val="9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9" name="Oval 17">
            <a:extLst>
              <a:ext uri="{FF2B5EF4-FFF2-40B4-BE49-F238E27FC236}">
                <a16:creationId xmlns:a16="http://schemas.microsoft.com/office/drawing/2014/main" id="{6ED12BFC-A737-46AF-8411-481112D54B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200995" y="5310973"/>
            <a:ext cx="705948" cy="686798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425528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E92FEB64-6EEA-4759-B4A4-BD2C1E660B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B10BB131-AC8E-4A8E-A5D1-36260F720C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07393" y="847600"/>
            <a:ext cx="4619938" cy="461993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14847E93-7DC1-4D4B-8829-B19AA7137C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30529" y="0"/>
            <a:ext cx="1155142" cy="591009"/>
          </a:xfrm>
          <a:custGeom>
            <a:avLst/>
            <a:gdLst>
              <a:gd name="connsiteX0" fmla="*/ 1355 w 1155142"/>
              <a:gd name="connsiteY0" fmla="*/ 0 h 591009"/>
              <a:gd name="connsiteX1" fmla="*/ 1153787 w 1155142"/>
              <a:gd name="connsiteY1" fmla="*/ 0 h 591009"/>
              <a:gd name="connsiteX2" fmla="*/ 1155142 w 1155142"/>
              <a:gd name="connsiteY2" fmla="*/ 13438 h 591009"/>
              <a:gd name="connsiteX3" fmla="*/ 577571 w 1155142"/>
              <a:gd name="connsiteY3" fmla="*/ 591009 h 591009"/>
              <a:gd name="connsiteX4" fmla="*/ 0 w 1155142"/>
              <a:gd name="connsiteY4" fmla="*/ 13438 h 591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5142" h="591009">
                <a:moveTo>
                  <a:pt x="1355" y="0"/>
                </a:moveTo>
                <a:lnTo>
                  <a:pt x="1153787" y="0"/>
                </a:lnTo>
                <a:lnTo>
                  <a:pt x="1155142" y="13438"/>
                </a:lnTo>
                <a:cubicBezTo>
                  <a:pt x="1155142" y="332422"/>
                  <a:pt x="896555" y="591009"/>
                  <a:pt x="577571" y="591009"/>
                </a:cubicBezTo>
                <a:cubicBezTo>
                  <a:pt x="258587" y="591009"/>
                  <a:pt x="0" y="332422"/>
                  <a:pt x="0" y="13438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5566D6E1-03A1-4D73-A4E0-35D74D568A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961511" y="-1"/>
            <a:ext cx="1737401" cy="959536"/>
          </a:xfrm>
          <a:custGeom>
            <a:avLst/>
            <a:gdLst>
              <a:gd name="connsiteX0" fmla="*/ 0 w 1737401"/>
              <a:gd name="connsiteY0" fmla="*/ 0 h 959536"/>
              <a:gd name="connsiteX1" fmla="*/ 123825 w 1737401"/>
              <a:gd name="connsiteY1" fmla="*/ 0 h 959536"/>
              <a:gd name="connsiteX2" fmla="*/ 123825 w 1737401"/>
              <a:gd name="connsiteY2" fmla="*/ 790277 h 959536"/>
              <a:gd name="connsiteX3" fmla="*/ 1490095 w 1737401"/>
              <a:gd name="connsiteY3" fmla="*/ 0 h 959536"/>
              <a:gd name="connsiteX4" fmla="*/ 1737401 w 1737401"/>
              <a:gd name="connsiteY4" fmla="*/ 0 h 959536"/>
              <a:gd name="connsiteX5" fmla="*/ 92869 w 1737401"/>
              <a:gd name="connsiteY5" fmla="*/ 951249 h 959536"/>
              <a:gd name="connsiteX6" fmla="*/ 61913 w 1737401"/>
              <a:gd name="connsiteY6" fmla="*/ 959536 h 959536"/>
              <a:gd name="connsiteX7" fmla="*/ 0 w 1737401"/>
              <a:gd name="connsiteY7" fmla="*/ 897624 h 95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37401" h="959536">
                <a:moveTo>
                  <a:pt x="0" y="0"/>
                </a:moveTo>
                <a:lnTo>
                  <a:pt x="123825" y="0"/>
                </a:lnTo>
                <a:lnTo>
                  <a:pt x="123825" y="790277"/>
                </a:lnTo>
                <a:lnTo>
                  <a:pt x="1490095" y="0"/>
                </a:lnTo>
                <a:lnTo>
                  <a:pt x="1737401" y="0"/>
                </a:lnTo>
                <a:lnTo>
                  <a:pt x="92869" y="951249"/>
                </a:lnTo>
                <a:cubicBezTo>
                  <a:pt x="83458" y="956688"/>
                  <a:pt x="72780" y="959546"/>
                  <a:pt x="61913" y="959536"/>
                </a:cubicBezTo>
                <a:cubicBezTo>
                  <a:pt x="27719" y="959536"/>
                  <a:pt x="0" y="931818"/>
                  <a:pt x="0" y="897624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9F835A99-04AC-494A-A572-AFE8413CC9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2936831"/>
            <a:ext cx="159741" cy="552996"/>
          </a:xfrm>
          <a:custGeom>
            <a:avLst/>
            <a:gdLst>
              <a:gd name="connsiteX0" fmla="*/ 159741 w 159741"/>
              <a:gd name="connsiteY0" fmla="*/ 0 h 552996"/>
              <a:gd name="connsiteX1" fmla="*/ 159741 w 159741"/>
              <a:gd name="connsiteY1" fmla="*/ 552996 h 552996"/>
              <a:gd name="connsiteX2" fmla="*/ 141849 w 159741"/>
              <a:gd name="connsiteY2" fmla="*/ 543285 h 552996"/>
              <a:gd name="connsiteX3" fmla="*/ 0 w 159741"/>
              <a:gd name="connsiteY3" fmla="*/ 276498 h 552996"/>
              <a:gd name="connsiteX4" fmla="*/ 141849 w 159741"/>
              <a:gd name="connsiteY4" fmla="*/ 9711 h 552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9741" h="552996">
                <a:moveTo>
                  <a:pt x="159741" y="0"/>
                </a:moveTo>
                <a:lnTo>
                  <a:pt x="159741" y="552996"/>
                </a:lnTo>
                <a:lnTo>
                  <a:pt x="141849" y="543285"/>
                </a:lnTo>
                <a:cubicBezTo>
                  <a:pt x="56268" y="485467"/>
                  <a:pt x="0" y="387554"/>
                  <a:pt x="0" y="276498"/>
                </a:cubicBezTo>
                <a:cubicBezTo>
                  <a:pt x="0" y="165443"/>
                  <a:pt x="56268" y="67529"/>
                  <a:pt x="141849" y="9711"/>
                </a:cubicBezTo>
                <a:close/>
              </a:path>
            </a:pathLst>
          </a:custGeom>
          <a:solidFill>
            <a:schemeClr val="accent4"/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7B2459B-3612-0B46-BF90-9DB67DC922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0" y="820880"/>
            <a:ext cx="5257799" cy="4889350"/>
          </a:xfrm>
        </p:spPr>
        <p:txBody>
          <a:bodyPr vert="horz" lIns="91440" tIns="45720" rIns="91440" bIns="45720" rtlCol="0" anchor="ctr">
            <a:noAutofit/>
          </a:bodyPr>
          <a:lstStyle/>
          <a:p>
            <a:pPr marL="0" indent="0">
              <a:buNone/>
            </a:pPr>
            <a:r>
              <a:rPr lang="ru-RU" b="1" dirty="0">
                <a:latin typeface="Times New Roman"/>
                <a:ea typeface="+mn-lt"/>
                <a:cs typeface="+mn-lt"/>
              </a:rPr>
              <a:t>Торговый представитель </a:t>
            </a:r>
            <a:r>
              <a:rPr lang="ru-RU" dirty="0">
                <a:latin typeface="Times New Roman"/>
                <a:ea typeface="+mn-lt"/>
                <a:cs typeface="+mn-lt"/>
              </a:rPr>
              <a:t>работа этого сотрудника связана с постоянным перемещением. В его должностные обязанности входит встреча с клиентами, проведение переговоров и заключение договора от имени предприятия. </a:t>
            </a:r>
            <a:endParaRPr lang="ru-RU" b="0" i="0">
              <a:effectLst/>
              <a:latin typeface="Times New Roman"/>
              <a:cs typeface="Calibri"/>
            </a:endParaRPr>
          </a:p>
          <a:p>
            <a:endParaRPr lang="" dirty="0">
              <a:latin typeface="Times New Roman"/>
              <a:cs typeface="Times New Roman"/>
            </a:endParaRPr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7B786209-1B0B-4CA9-9BDD-F7327066A8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5835649"/>
            <a:ext cx="1548180" cy="1022351"/>
          </a:xfrm>
          <a:custGeom>
            <a:avLst/>
            <a:gdLst>
              <a:gd name="connsiteX0" fmla="*/ 61913 w 1548180"/>
              <a:gd name="connsiteY0" fmla="*/ 0 h 1022351"/>
              <a:gd name="connsiteX1" fmla="*/ 1548180 w 1548180"/>
              <a:gd name="connsiteY1" fmla="*/ 0 h 1022351"/>
              <a:gd name="connsiteX2" fmla="*/ 1548180 w 1548180"/>
              <a:gd name="connsiteY2" fmla="*/ 123825 h 1022351"/>
              <a:gd name="connsiteX3" fmla="*/ 123825 w 1548180"/>
              <a:gd name="connsiteY3" fmla="*/ 123825 h 1022351"/>
              <a:gd name="connsiteX4" fmla="*/ 123825 w 1548180"/>
              <a:gd name="connsiteY4" fmla="*/ 1022351 h 1022351"/>
              <a:gd name="connsiteX5" fmla="*/ 0 w 1548180"/>
              <a:gd name="connsiteY5" fmla="*/ 1022351 h 1022351"/>
              <a:gd name="connsiteX6" fmla="*/ 0 w 1548180"/>
              <a:gd name="connsiteY6" fmla="*/ 61913 h 1022351"/>
              <a:gd name="connsiteX7" fmla="*/ 61913 w 1548180"/>
              <a:gd name="connsiteY7" fmla="*/ 0 h 1022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48180" h="1022351">
                <a:moveTo>
                  <a:pt x="61913" y="0"/>
                </a:moveTo>
                <a:lnTo>
                  <a:pt x="1548180" y="0"/>
                </a:lnTo>
                <a:lnTo>
                  <a:pt x="1548180" y="123825"/>
                </a:lnTo>
                <a:lnTo>
                  <a:pt x="123825" y="123825"/>
                </a:lnTo>
                <a:lnTo>
                  <a:pt x="123825" y="1022351"/>
                </a:lnTo>
                <a:lnTo>
                  <a:pt x="0" y="1022351"/>
                </a:lnTo>
                <a:lnTo>
                  <a:pt x="0" y="61913"/>
                </a:lnTo>
                <a:cubicBezTo>
                  <a:pt x="0" y="27719"/>
                  <a:pt x="27719" y="0"/>
                  <a:pt x="61913" y="0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2D2964BB-484D-45AE-AD66-D407D06296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405056" y="5717905"/>
            <a:ext cx="1771609" cy="1140095"/>
          </a:xfrm>
          <a:custGeom>
            <a:avLst/>
            <a:gdLst>
              <a:gd name="connsiteX0" fmla="*/ 1561721 w 1771609"/>
              <a:gd name="connsiteY0" fmla="*/ 763041 h 1140095"/>
              <a:gd name="connsiteX1" fmla="*/ 1623024 w 1771609"/>
              <a:gd name="connsiteY1" fmla="*/ 792810 h 1140095"/>
              <a:gd name="connsiteX2" fmla="*/ 1711735 w 1771609"/>
              <a:gd name="connsiteY2" fmla="*/ 970132 h 1140095"/>
              <a:gd name="connsiteX3" fmla="*/ 1771609 w 1771609"/>
              <a:gd name="connsiteY3" fmla="*/ 1140095 h 1140095"/>
              <a:gd name="connsiteX4" fmla="*/ 1637225 w 1771609"/>
              <a:gd name="connsiteY4" fmla="*/ 1140095 h 1140095"/>
              <a:gd name="connsiteX5" fmla="*/ 1594820 w 1771609"/>
              <a:gd name="connsiteY5" fmla="*/ 1019711 h 1140095"/>
              <a:gd name="connsiteX6" fmla="*/ 1513200 w 1771609"/>
              <a:gd name="connsiteY6" fmla="*/ 856627 h 1140095"/>
              <a:gd name="connsiteX7" fmla="*/ 1538499 w 1771609"/>
              <a:gd name="connsiteY7" fmla="*/ 770415 h 1140095"/>
              <a:gd name="connsiteX8" fmla="*/ 1561721 w 1771609"/>
              <a:gd name="connsiteY8" fmla="*/ 763041 h 1140095"/>
              <a:gd name="connsiteX9" fmla="*/ 933455 w 1771609"/>
              <a:gd name="connsiteY9" fmla="*/ 161309 h 1140095"/>
              <a:gd name="connsiteX10" fmla="*/ 957797 w 1771609"/>
              <a:gd name="connsiteY10" fmla="*/ 167970 h 1140095"/>
              <a:gd name="connsiteX11" fmla="*/ 1286982 w 1771609"/>
              <a:gd name="connsiteY11" fmla="*/ 387616 h 1140095"/>
              <a:gd name="connsiteX12" fmla="*/ 1293725 w 1771609"/>
              <a:gd name="connsiteY12" fmla="*/ 477075 h 1140095"/>
              <a:gd name="connsiteX13" fmla="*/ 1245453 w 1771609"/>
              <a:gd name="connsiteY13" fmla="*/ 499154 h 1140095"/>
              <a:gd name="connsiteX14" fmla="*/ 1245167 w 1771609"/>
              <a:gd name="connsiteY14" fmla="*/ 499154 h 1140095"/>
              <a:gd name="connsiteX15" fmla="*/ 1203638 w 1771609"/>
              <a:gd name="connsiteY15" fmla="*/ 484104 h 1140095"/>
              <a:gd name="connsiteX16" fmla="*/ 900647 w 1771609"/>
              <a:gd name="connsiteY16" fmla="*/ 281508 h 1140095"/>
              <a:gd name="connsiteX17" fmla="*/ 872454 w 1771609"/>
              <a:gd name="connsiteY17" fmla="*/ 196164 h 1140095"/>
              <a:gd name="connsiteX18" fmla="*/ 933455 w 1771609"/>
              <a:gd name="connsiteY18" fmla="*/ 161309 h 1140095"/>
              <a:gd name="connsiteX19" fmla="*/ 256260 w 1771609"/>
              <a:gd name="connsiteY19" fmla="*/ 29 h 1140095"/>
              <a:gd name="connsiteX20" fmla="*/ 454020 w 1771609"/>
              <a:gd name="connsiteY20" fmla="*/ 13474 h 1140095"/>
              <a:gd name="connsiteX21" fmla="*/ 509236 w 1771609"/>
              <a:gd name="connsiteY21" fmla="*/ 84182 h 1140095"/>
              <a:gd name="connsiteX22" fmla="*/ 445829 w 1771609"/>
              <a:gd name="connsiteY22" fmla="*/ 139871 h 1140095"/>
              <a:gd name="connsiteX23" fmla="*/ 437447 w 1771609"/>
              <a:gd name="connsiteY23" fmla="*/ 139395 h 1140095"/>
              <a:gd name="connsiteX24" fmla="*/ 73211 w 1771609"/>
              <a:gd name="connsiteY24" fmla="*/ 137204 h 1140095"/>
              <a:gd name="connsiteX25" fmla="*/ 749 w 1771609"/>
              <a:gd name="connsiteY25" fmla="*/ 84082 h 1140095"/>
              <a:gd name="connsiteX26" fmla="*/ 53871 w 1771609"/>
              <a:gd name="connsiteY26" fmla="*/ 11621 h 1140095"/>
              <a:gd name="connsiteX27" fmla="*/ 58352 w 1771609"/>
              <a:gd name="connsiteY27" fmla="*/ 11093 h 1140095"/>
              <a:gd name="connsiteX28" fmla="*/ 256260 w 1771609"/>
              <a:gd name="connsiteY28" fmla="*/ 29 h 1140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771609" h="1140095">
                <a:moveTo>
                  <a:pt x="1561721" y="763041"/>
                </a:moveTo>
                <a:cubicBezTo>
                  <a:pt x="1585506" y="760324"/>
                  <a:pt x="1609722" y="771249"/>
                  <a:pt x="1623024" y="792810"/>
                </a:cubicBezTo>
                <a:cubicBezTo>
                  <a:pt x="1656300" y="850065"/>
                  <a:pt x="1685920" y="909291"/>
                  <a:pt x="1711735" y="970132"/>
                </a:cubicBezTo>
                <a:lnTo>
                  <a:pt x="1771609" y="1140095"/>
                </a:lnTo>
                <a:lnTo>
                  <a:pt x="1637225" y="1140095"/>
                </a:lnTo>
                <a:lnTo>
                  <a:pt x="1594820" y="1019711"/>
                </a:lnTo>
                <a:cubicBezTo>
                  <a:pt x="1571072" y="963753"/>
                  <a:pt x="1543818" y="909282"/>
                  <a:pt x="1513200" y="856627"/>
                </a:cubicBezTo>
                <a:cubicBezTo>
                  <a:pt x="1496379" y="825834"/>
                  <a:pt x="1507704" y="787236"/>
                  <a:pt x="1538499" y="770415"/>
                </a:cubicBezTo>
                <a:cubicBezTo>
                  <a:pt x="1545912" y="766367"/>
                  <a:pt x="1553792" y="763946"/>
                  <a:pt x="1561721" y="763041"/>
                </a:cubicBezTo>
                <a:close/>
                <a:moveTo>
                  <a:pt x="933455" y="161309"/>
                </a:moveTo>
                <a:cubicBezTo>
                  <a:pt x="941693" y="161855"/>
                  <a:pt x="949959" y="164025"/>
                  <a:pt x="957797" y="167970"/>
                </a:cubicBezTo>
                <a:cubicBezTo>
                  <a:pt x="1076184" y="227289"/>
                  <a:pt x="1186759" y="301068"/>
                  <a:pt x="1286982" y="387616"/>
                </a:cubicBezTo>
                <a:cubicBezTo>
                  <a:pt x="1313547" y="410457"/>
                  <a:pt x="1316566" y="450510"/>
                  <a:pt x="1293725" y="477075"/>
                </a:cubicBezTo>
                <a:cubicBezTo>
                  <a:pt x="1281638" y="491137"/>
                  <a:pt x="1263998" y="499204"/>
                  <a:pt x="1245453" y="499154"/>
                </a:cubicBezTo>
                <a:lnTo>
                  <a:pt x="1245167" y="499154"/>
                </a:lnTo>
                <a:cubicBezTo>
                  <a:pt x="1229965" y="499301"/>
                  <a:pt x="1215220" y="493956"/>
                  <a:pt x="1203638" y="484104"/>
                </a:cubicBezTo>
                <a:cubicBezTo>
                  <a:pt x="1111407" y="404300"/>
                  <a:pt x="1009633" y="336248"/>
                  <a:pt x="900647" y="281508"/>
                </a:cubicBezTo>
                <a:cubicBezTo>
                  <a:pt x="869295" y="265726"/>
                  <a:pt x="856672" y="227516"/>
                  <a:pt x="872454" y="196164"/>
                </a:cubicBezTo>
                <a:cubicBezTo>
                  <a:pt x="884290" y="172650"/>
                  <a:pt x="908742" y="159670"/>
                  <a:pt x="933455" y="161309"/>
                </a:cubicBezTo>
                <a:close/>
                <a:moveTo>
                  <a:pt x="256260" y="29"/>
                </a:moveTo>
                <a:cubicBezTo>
                  <a:pt x="322331" y="427"/>
                  <a:pt x="388378" y="4909"/>
                  <a:pt x="454020" y="13474"/>
                </a:cubicBezTo>
                <a:cubicBezTo>
                  <a:pt x="488793" y="17752"/>
                  <a:pt x="513514" y="49409"/>
                  <a:pt x="509236" y="84182"/>
                </a:cubicBezTo>
                <a:cubicBezTo>
                  <a:pt x="505303" y="116151"/>
                  <a:pt x="478038" y="140098"/>
                  <a:pt x="445829" y="139871"/>
                </a:cubicBezTo>
                <a:cubicBezTo>
                  <a:pt x="443027" y="139899"/>
                  <a:pt x="440227" y="139740"/>
                  <a:pt x="437447" y="139395"/>
                </a:cubicBezTo>
                <a:cubicBezTo>
                  <a:pt x="316592" y="123615"/>
                  <a:pt x="194247" y="122878"/>
                  <a:pt x="73211" y="137204"/>
                </a:cubicBezTo>
                <a:cubicBezTo>
                  <a:pt x="38532" y="142545"/>
                  <a:pt x="6090" y="118762"/>
                  <a:pt x="749" y="84082"/>
                </a:cubicBezTo>
                <a:cubicBezTo>
                  <a:pt x="-4591" y="49403"/>
                  <a:pt x="19192" y="16961"/>
                  <a:pt x="53871" y="11621"/>
                </a:cubicBezTo>
                <a:cubicBezTo>
                  <a:pt x="55358" y="11392"/>
                  <a:pt x="56852" y="11216"/>
                  <a:pt x="58352" y="11093"/>
                </a:cubicBezTo>
                <a:cubicBezTo>
                  <a:pt x="124093" y="3319"/>
                  <a:pt x="190189" y="-369"/>
                  <a:pt x="256260" y="29"/>
                </a:cubicBezTo>
                <a:close/>
              </a:path>
            </a:pathLst>
          </a:custGeom>
          <a:solidFill>
            <a:schemeClr val="accent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6691AC69-A76E-4DAB-B565-468B6B87AC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132972" y="6258755"/>
            <a:ext cx="1565940" cy="599245"/>
          </a:xfrm>
          <a:custGeom>
            <a:avLst/>
            <a:gdLst>
              <a:gd name="connsiteX0" fmla="*/ 782970 w 1565940"/>
              <a:gd name="connsiteY0" fmla="*/ 0 h 599245"/>
              <a:gd name="connsiteX1" fmla="*/ 1528042 w 1565940"/>
              <a:gd name="connsiteY1" fmla="*/ 480469 h 599245"/>
              <a:gd name="connsiteX2" fmla="*/ 1565940 w 1565940"/>
              <a:gd name="connsiteY2" fmla="*/ 599245 h 599245"/>
              <a:gd name="connsiteX3" fmla="*/ 0 w 1565940"/>
              <a:gd name="connsiteY3" fmla="*/ 599245 h 599245"/>
              <a:gd name="connsiteX4" fmla="*/ 37898 w 1565940"/>
              <a:gd name="connsiteY4" fmla="*/ 480469 h 599245"/>
              <a:gd name="connsiteX5" fmla="*/ 782970 w 1565940"/>
              <a:gd name="connsiteY5" fmla="*/ 0 h 5992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65940" h="599245">
                <a:moveTo>
                  <a:pt x="782970" y="0"/>
                </a:moveTo>
                <a:cubicBezTo>
                  <a:pt x="1117910" y="0"/>
                  <a:pt x="1405287" y="198118"/>
                  <a:pt x="1528042" y="480469"/>
                </a:cubicBezTo>
                <a:lnTo>
                  <a:pt x="1565940" y="599245"/>
                </a:lnTo>
                <a:lnTo>
                  <a:pt x="0" y="599245"/>
                </a:lnTo>
                <a:lnTo>
                  <a:pt x="37898" y="480469"/>
                </a:lnTo>
                <a:cubicBezTo>
                  <a:pt x="160653" y="198118"/>
                  <a:pt x="448030" y="0"/>
                  <a:pt x="78297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725945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4" name="Rectangle 7">
            <a:extLst>
              <a:ext uri="{FF2B5EF4-FFF2-40B4-BE49-F238E27FC236}">
                <a16:creationId xmlns:a16="http://schemas.microsoft.com/office/drawing/2014/main" id="{D278ADA9-6383-4BDD-80D2-8899A402687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9">
            <a:extLst>
              <a:ext uri="{FF2B5EF4-FFF2-40B4-BE49-F238E27FC236}">
                <a16:creationId xmlns:a16="http://schemas.microsoft.com/office/drawing/2014/main" id="{484B7147-B0F6-40ED-B5A2-FF72BC8198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6" name="Rectangle 11">
            <a:extLst>
              <a:ext uri="{FF2B5EF4-FFF2-40B4-BE49-F238E27FC236}">
                <a16:creationId xmlns:a16="http://schemas.microsoft.com/office/drawing/2014/main" id="{B36D2DE0-0628-4A9A-A59D-7BA8B5EB302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Oval 13">
            <a:extLst>
              <a:ext uri="{FF2B5EF4-FFF2-40B4-BE49-F238E27FC236}">
                <a16:creationId xmlns:a16="http://schemas.microsoft.com/office/drawing/2014/main" id="{48E405C9-94BE-41DA-928C-DEC9A8550E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815929" y="148929"/>
            <a:ext cx="6560142" cy="656014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5A39140-C4A6-B734-3038-C04DC990C3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15031" y="1380754"/>
            <a:ext cx="5561938" cy="4109402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ru-RU" sz="6000" dirty="0">
                <a:latin typeface="Times New Roman"/>
                <a:cs typeface="Times New Roman"/>
              </a:rPr>
              <a:t>Финансовый менеджер</a:t>
            </a:r>
            <a:endParaRPr lang="ru-RU" sz="6000">
              <a:latin typeface="Times New Roman"/>
              <a:cs typeface="Times New Roman"/>
            </a:endParaRPr>
          </a:p>
        </p:txBody>
      </p:sp>
      <p:sp>
        <p:nvSpPr>
          <p:cNvPr id="28" name="Arc 15">
            <a:extLst>
              <a:ext uri="{FF2B5EF4-FFF2-40B4-BE49-F238E27FC236}">
                <a16:creationId xmlns:a16="http://schemas.microsoft.com/office/drawing/2014/main" id="{D2091A72-D5BB-42AC-8FD3-F7747D9086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9222429" flipV="1">
            <a:off x="2494119" y="6170"/>
            <a:ext cx="6816262" cy="6816262"/>
          </a:xfrm>
          <a:prstGeom prst="arc">
            <a:avLst>
              <a:gd name="adj1" fmla="val 16200000"/>
              <a:gd name="adj2" fmla="val 20093138"/>
            </a:avLst>
          </a:prstGeom>
          <a:ln w="127000" cap="rnd">
            <a:solidFill>
              <a:schemeClr val="accent4">
                <a:alpha val="9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9" name="Oval 17">
            <a:extLst>
              <a:ext uri="{FF2B5EF4-FFF2-40B4-BE49-F238E27FC236}">
                <a16:creationId xmlns:a16="http://schemas.microsoft.com/office/drawing/2014/main" id="{6ED12BFC-A737-46AF-8411-481112D54B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200995" y="5310973"/>
            <a:ext cx="705948" cy="686798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52127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E92FEB64-6EEA-4759-B4A4-BD2C1E660B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B10BB131-AC8E-4A8E-A5D1-36260F720C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07393" y="847600"/>
            <a:ext cx="4619938" cy="461993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14847E93-7DC1-4D4B-8829-B19AA7137C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30529" y="0"/>
            <a:ext cx="1155142" cy="591009"/>
          </a:xfrm>
          <a:custGeom>
            <a:avLst/>
            <a:gdLst>
              <a:gd name="connsiteX0" fmla="*/ 1355 w 1155142"/>
              <a:gd name="connsiteY0" fmla="*/ 0 h 591009"/>
              <a:gd name="connsiteX1" fmla="*/ 1153787 w 1155142"/>
              <a:gd name="connsiteY1" fmla="*/ 0 h 591009"/>
              <a:gd name="connsiteX2" fmla="*/ 1155142 w 1155142"/>
              <a:gd name="connsiteY2" fmla="*/ 13438 h 591009"/>
              <a:gd name="connsiteX3" fmla="*/ 577571 w 1155142"/>
              <a:gd name="connsiteY3" fmla="*/ 591009 h 591009"/>
              <a:gd name="connsiteX4" fmla="*/ 0 w 1155142"/>
              <a:gd name="connsiteY4" fmla="*/ 13438 h 591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5142" h="591009">
                <a:moveTo>
                  <a:pt x="1355" y="0"/>
                </a:moveTo>
                <a:lnTo>
                  <a:pt x="1153787" y="0"/>
                </a:lnTo>
                <a:lnTo>
                  <a:pt x="1155142" y="13438"/>
                </a:lnTo>
                <a:cubicBezTo>
                  <a:pt x="1155142" y="332422"/>
                  <a:pt x="896555" y="591009"/>
                  <a:pt x="577571" y="591009"/>
                </a:cubicBezTo>
                <a:cubicBezTo>
                  <a:pt x="258587" y="591009"/>
                  <a:pt x="0" y="332422"/>
                  <a:pt x="0" y="13438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5566D6E1-03A1-4D73-A4E0-35D74D568A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961511" y="-1"/>
            <a:ext cx="1737401" cy="959536"/>
          </a:xfrm>
          <a:custGeom>
            <a:avLst/>
            <a:gdLst>
              <a:gd name="connsiteX0" fmla="*/ 0 w 1737401"/>
              <a:gd name="connsiteY0" fmla="*/ 0 h 959536"/>
              <a:gd name="connsiteX1" fmla="*/ 123825 w 1737401"/>
              <a:gd name="connsiteY1" fmla="*/ 0 h 959536"/>
              <a:gd name="connsiteX2" fmla="*/ 123825 w 1737401"/>
              <a:gd name="connsiteY2" fmla="*/ 790277 h 959536"/>
              <a:gd name="connsiteX3" fmla="*/ 1490095 w 1737401"/>
              <a:gd name="connsiteY3" fmla="*/ 0 h 959536"/>
              <a:gd name="connsiteX4" fmla="*/ 1737401 w 1737401"/>
              <a:gd name="connsiteY4" fmla="*/ 0 h 959536"/>
              <a:gd name="connsiteX5" fmla="*/ 92869 w 1737401"/>
              <a:gd name="connsiteY5" fmla="*/ 951249 h 959536"/>
              <a:gd name="connsiteX6" fmla="*/ 61913 w 1737401"/>
              <a:gd name="connsiteY6" fmla="*/ 959536 h 959536"/>
              <a:gd name="connsiteX7" fmla="*/ 0 w 1737401"/>
              <a:gd name="connsiteY7" fmla="*/ 897624 h 95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37401" h="959536">
                <a:moveTo>
                  <a:pt x="0" y="0"/>
                </a:moveTo>
                <a:lnTo>
                  <a:pt x="123825" y="0"/>
                </a:lnTo>
                <a:lnTo>
                  <a:pt x="123825" y="790277"/>
                </a:lnTo>
                <a:lnTo>
                  <a:pt x="1490095" y="0"/>
                </a:lnTo>
                <a:lnTo>
                  <a:pt x="1737401" y="0"/>
                </a:lnTo>
                <a:lnTo>
                  <a:pt x="92869" y="951249"/>
                </a:lnTo>
                <a:cubicBezTo>
                  <a:pt x="83458" y="956688"/>
                  <a:pt x="72780" y="959546"/>
                  <a:pt x="61913" y="959536"/>
                </a:cubicBezTo>
                <a:cubicBezTo>
                  <a:pt x="27719" y="959536"/>
                  <a:pt x="0" y="931818"/>
                  <a:pt x="0" y="897624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9F835A99-04AC-494A-A572-AFE8413CC9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2936831"/>
            <a:ext cx="159741" cy="552996"/>
          </a:xfrm>
          <a:custGeom>
            <a:avLst/>
            <a:gdLst>
              <a:gd name="connsiteX0" fmla="*/ 159741 w 159741"/>
              <a:gd name="connsiteY0" fmla="*/ 0 h 552996"/>
              <a:gd name="connsiteX1" fmla="*/ 159741 w 159741"/>
              <a:gd name="connsiteY1" fmla="*/ 552996 h 552996"/>
              <a:gd name="connsiteX2" fmla="*/ 141849 w 159741"/>
              <a:gd name="connsiteY2" fmla="*/ 543285 h 552996"/>
              <a:gd name="connsiteX3" fmla="*/ 0 w 159741"/>
              <a:gd name="connsiteY3" fmla="*/ 276498 h 552996"/>
              <a:gd name="connsiteX4" fmla="*/ 141849 w 159741"/>
              <a:gd name="connsiteY4" fmla="*/ 9711 h 552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9741" h="552996">
                <a:moveTo>
                  <a:pt x="159741" y="0"/>
                </a:moveTo>
                <a:lnTo>
                  <a:pt x="159741" y="552996"/>
                </a:lnTo>
                <a:lnTo>
                  <a:pt x="141849" y="543285"/>
                </a:lnTo>
                <a:cubicBezTo>
                  <a:pt x="56268" y="485467"/>
                  <a:pt x="0" y="387554"/>
                  <a:pt x="0" y="276498"/>
                </a:cubicBezTo>
                <a:cubicBezTo>
                  <a:pt x="0" y="165443"/>
                  <a:pt x="56268" y="67529"/>
                  <a:pt x="141849" y="9711"/>
                </a:cubicBezTo>
                <a:close/>
              </a:path>
            </a:pathLst>
          </a:custGeom>
          <a:solidFill>
            <a:schemeClr val="accent4"/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38522DB-3E4F-D738-83C1-B9AB675D2C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0" y="820880"/>
            <a:ext cx="5257799" cy="4889350"/>
          </a:xfrm>
        </p:spPr>
        <p:txBody>
          <a:bodyPr vert="horz" lIns="91440" tIns="45720" rIns="91440" bIns="45720" rtlCol="0" anchor="ctr">
            <a:noAutofit/>
          </a:bodyPr>
          <a:lstStyle/>
          <a:p>
            <a:pPr marL="0" indent="0">
              <a:buNone/>
            </a:pPr>
            <a:r>
              <a:rPr lang="ru-RU" b="1" dirty="0">
                <a:latin typeface="Times New Roman"/>
                <a:ea typeface="+mn-lt"/>
                <a:cs typeface="+mn-lt"/>
              </a:rPr>
              <a:t>Финансовый менеджер</a:t>
            </a:r>
            <a:r>
              <a:rPr lang="ru-RU" dirty="0">
                <a:latin typeface="Times New Roman"/>
                <a:ea typeface="+mn-lt"/>
                <a:cs typeface="+mn-lt"/>
              </a:rPr>
              <a:t> специалист, задача которого – управление финансовыми ресурсами организации. Он должен работать над тем, чтобы прибыль компании постоянно росла. В целом от финансового менеджера в немалой степени зависит экономическая устойчивость компании.</a:t>
            </a:r>
            <a:endParaRPr lang="ru-RU" sz="2200" i="0">
              <a:effectLst/>
              <a:latin typeface="Times New Roman"/>
              <a:cs typeface="Times New Roman"/>
            </a:endParaRPr>
          </a:p>
          <a:p>
            <a:endParaRPr lang="" sz="2200" dirty="0">
              <a:latin typeface="Times New Roman"/>
              <a:cs typeface="Times New Roman"/>
            </a:endParaRPr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7B786209-1B0B-4CA9-9BDD-F7327066A8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5835649"/>
            <a:ext cx="1548180" cy="1022351"/>
          </a:xfrm>
          <a:custGeom>
            <a:avLst/>
            <a:gdLst>
              <a:gd name="connsiteX0" fmla="*/ 61913 w 1548180"/>
              <a:gd name="connsiteY0" fmla="*/ 0 h 1022351"/>
              <a:gd name="connsiteX1" fmla="*/ 1548180 w 1548180"/>
              <a:gd name="connsiteY1" fmla="*/ 0 h 1022351"/>
              <a:gd name="connsiteX2" fmla="*/ 1548180 w 1548180"/>
              <a:gd name="connsiteY2" fmla="*/ 123825 h 1022351"/>
              <a:gd name="connsiteX3" fmla="*/ 123825 w 1548180"/>
              <a:gd name="connsiteY3" fmla="*/ 123825 h 1022351"/>
              <a:gd name="connsiteX4" fmla="*/ 123825 w 1548180"/>
              <a:gd name="connsiteY4" fmla="*/ 1022351 h 1022351"/>
              <a:gd name="connsiteX5" fmla="*/ 0 w 1548180"/>
              <a:gd name="connsiteY5" fmla="*/ 1022351 h 1022351"/>
              <a:gd name="connsiteX6" fmla="*/ 0 w 1548180"/>
              <a:gd name="connsiteY6" fmla="*/ 61913 h 1022351"/>
              <a:gd name="connsiteX7" fmla="*/ 61913 w 1548180"/>
              <a:gd name="connsiteY7" fmla="*/ 0 h 1022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48180" h="1022351">
                <a:moveTo>
                  <a:pt x="61913" y="0"/>
                </a:moveTo>
                <a:lnTo>
                  <a:pt x="1548180" y="0"/>
                </a:lnTo>
                <a:lnTo>
                  <a:pt x="1548180" y="123825"/>
                </a:lnTo>
                <a:lnTo>
                  <a:pt x="123825" y="123825"/>
                </a:lnTo>
                <a:lnTo>
                  <a:pt x="123825" y="1022351"/>
                </a:lnTo>
                <a:lnTo>
                  <a:pt x="0" y="1022351"/>
                </a:lnTo>
                <a:lnTo>
                  <a:pt x="0" y="61913"/>
                </a:lnTo>
                <a:cubicBezTo>
                  <a:pt x="0" y="27719"/>
                  <a:pt x="27719" y="0"/>
                  <a:pt x="61913" y="0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2D2964BB-484D-45AE-AD66-D407D06296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405056" y="5717905"/>
            <a:ext cx="1771609" cy="1140095"/>
          </a:xfrm>
          <a:custGeom>
            <a:avLst/>
            <a:gdLst>
              <a:gd name="connsiteX0" fmla="*/ 1561721 w 1771609"/>
              <a:gd name="connsiteY0" fmla="*/ 763041 h 1140095"/>
              <a:gd name="connsiteX1" fmla="*/ 1623024 w 1771609"/>
              <a:gd name="connsiteY1" fmla="*/ 792810 h 1140095"/>
              <a:gd name="connsiteX2" fmla="*/ 1711735 w 1771609"/>
              <a:gd name="connsiteY2" fmla="*/ 970132 h 1140095"/>
              <a:gd name="connsiteX3" fmla="*/ 1771609 w 1771609"/>
              <a:gd name="connsiteY3" fmla="*/ 1140095 h 1140095"/>
              <a:gd name="connsiteX4" fmla="*/ 1637225 w 1771609"/>
              <a:gd name="connsiteY4" fmla="*/ 1140095 h 1140095"/>
              <a:gd name="connsiteX5" fmla="*/ 1594820 w 1771609"/>
              <a:gd name="connsiteY5" fmla="*/ 1019711 h 1140095"/>
              <a:gd name="connsiteX6" fmla="*/ 1513200 w 1771609"/>
              <a:gd name="connsiteY6" fmla="*/ 856627 h 1140095"/>
              <a:gd name="connsiteX7" fmla="*/ 1538499 w 1771609"/>
              <a:gd name="connsiteY7" fmla="*/ 770415 h 1140095"/>
              <a:gd name="connsiteX8" fmla="*/ 1561721 w 1771609"/>
              <a:gd name="connsiteY8" fmla="*/ 763041 h 1140095"/>
              <a:gd name="connsiteX9" fmla="*/ 933455 w 1771609"/>
              <a:gd name="connsiteY9" fmla="*/ 161309 h 1140095"/>
              <a:gd name="connsiteX10" fmla="*/ 957797 w 1771609"/>
              <a:gd name="connsiteY10" fmla="*/ 167970 h 1140095"/>
              <a:gd name="connsiteX11" fmla="*/ 1286982 w 1771609"/>
              <a:gd name="connsiteY11" fmla="*/ 387616 h 1140095"/>
              <a:gd name="connsiteX12" fmla="*/ 1293725 w 1771609"/>
              <a:gd name="connsiteY12" fmla="*/ 477075 h 1140095"/>
              <a:gd name="connsiteX13" fmla="*/ 1245453 w 1771609"/>
              <a:gd name="connsiteY13" fmla="*/ 499154 h 1140095"/>
              <a:gd name="connsiteX14" fmla="*/ 1245167 w 1771609"/>
              <a:gd name="connsiteY14" fmla="*/ 499154 h 1140095"/>
              <a:gd name="connsiteX15" fmla="*/ 1203638 w 1771609"/>
              <a:gd name="connsiteY15" fmla="*/ 484104 h 1140095"/>
              <a:gd name="connsiteX16" fmla="*/ 900647 w 1771609"/>
              <a:gd name="connsiteY16" fmla="*/ 281508 h 1140095"/>
              <a:gd name="connsiteX17" fmla="*/ 872454 w 1771609"/>
              <a:gd name="connsiteY17" fmla="*/ 196164 h 1140095"/>
              <a:gd name="connsiteX18" fmla="*/ 933455 w 1771609"/>
              <a:gd name="connsiteY18" fmla="*/ 161309 h 1140095"/>
              <a:gd name="connsiteX19" fmla="*/ 256260 w 1771609"/>
              <a:gd name="connsiteY19" fmla="*/ 29 h 1140095"/>
              <a:gd name="connsiteX20" fmla="*/ 454020 w 1771609"/>
              <a:gd name="connsiteY20" fmla="*/ 13474 h 1140095"/>
              <a:gd name="connsiteX21" fmla="*/ 509236 w 1771609"/>
              <a:gd name="connsiteY21" fmla="*/ 84182 h 1140095"/>
              <a:gd name="connsiteX22" fmla="*/ 445829 w 1771609"/>
              <a:gd name="connsiteY22" fmla="*/ 139871 h 1140095"/>
              <a:gd name="connsiteX23" fmla="*/ 437447 w 1771609"/>
              <a:gd name="connsiteY23" fmla="*/ 139395 h 1140095"/>
              <a:gd name="connsiteX24" fmla="*/ 73211 w 1771609"/>
              <a:gd name="connsiteY24" fmla="*/ 137204 h 1140095"/>
              <a:gd name="connsiteX25" fmla="*/ 749 w 1771609"/>
              <a:gd name="connsiteY25" fmla="*/ 84082 h 1140095"/>
              <a:gd name="connsiteX26" fmla="*/ 53871 w 1771609"/>
              <a:gd name="connsiteY26" fmla="*/ 11621 h 1140095"/>
              <a:gd name="connsiteX27" fmla="*/ 58352 w 1771609"/>
              <a:gd name="connsiteY27" fmla="*/ 11093 h 1140095"/>
              <a:gd name="connsiteX28" fmla="*/ 256260 w 1771609"/>
              <a:gd name="connsiteY28" fmla="*/ 29 h 1140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771609" h="1140095">
                <a:moveTo>
                  <a:pt x="1561721" y="763041"/>
                </a:moveTo>
                <a:cubicBezTo>
                  <a:pt x="1585506" y="760324"/>
                  <a:pt x="1609722" y="771249"/>
                  <a:pt x="1623024" y="792810"/>
                </a:cubicBezTo>
                <a:cubicBezTo>
                  <a:pt x="1656300" y="850065"/>
                  <a:pt x="1685920" y="909291"/>
                  <a:pt x="1711735" y="970132"/>
                </a:cubicBezTo>
                <a:lnTo>
                  <a:pt x="1771609" y="1140095"/>
                </a:lnTo>
                <a:lnTo>
                  <a:pt x="1637225" y="1140095"/>
                </a:lnTo>
                <a:lnTo>
                  <a:pt x="1594820" y="1019711"/>
                </a:lnTo>
                <a:cubicBezTo>
                  <a:pt x="1571072" y="963753"/>
                  <a:pt x="1543818" y="909282"/>
                  <a:pt x="1513200" y="856627"/>
                </a:cubicBezTo>
                <a:cubicBezTo>
                  <a:pt x="1496379" y="825834"/>
                  <a:pt x="1507704" y="787236"/>
                  <a:pt x="1538499" y="770415"/>
                </a:cubicBezTo>
                <a:cubicBezTo>
                  <a:pt x="1545912" y="766367"/>
                  <a:pt x="1553792" y="763946"/>
                  <a:pt x="1561721" y="763041"/>
                </a:cubicBezTo>
                <a:close/>
                <a:moveTo>
                  <a:pt x="933455" y="161309"/>
                </a:moveTo>
                <a:cubicBezTo>
                  <a:pt x="941693" y="161855"/>
                  <a:pt x="949959" y="164025"/>
                  <a:pt x="957797" y="167970"/>
                </a:cubicBezTo>
                <a:cubicBezTo>
                  <a:pt x="1076184" y="227289"/>
                  <a:pt x="1186759" y="301068"/>
                  <a:pt x="1286982" y="387616"/>
                </a:cubicBezTo>
                <a:cubicBezTo>
                  <a:pt x="1313547" y="410457"/>
                  <a:pt x="1316566" y="450510"/>
                  <a:pt x="1293725" y="477075"/>
                </a:cubicBezTo>
                <a:cubicBezTo>
                  <a:pt x="1281638" y="491137"/>
                  <a:pt x="1263998" y="499204"/>
                  <a:pt x="1245453" y="499154"/>
                </a:cubicBezTo>
                <a:lnTo>
                  <a:pt x="1245167" y="499154"/>
                </a:lnTo>
                <a:cubicBezTo>
                  <a:pt x="1229965" y="499301"/>
                  <a:pt x="1215220" y="493956"/>
                  <a:pt x="1203638" y="484104"/>
                </a:cubicBezTo>
                <a:cubicBezTo>
                  <a:pt x="1111407" y="404300"/>
                  <a:pt x="1009633" y="336248"/>
                  <a:pt x="900647" y="281508"/>
                </a:cubicBezTo>
                <a:cubicBezTo>
                  <a:pt x="869295" y="265726"/>
                  <a:pt x="856672" y="227516"/>
                  <a:pt x="872454" y="196164"/>
                </a:cubicBezTo>
                <a:cubicBezTo>
                  <a:pt x="884290" y="172650"/>
                  <a:pt x="908742" y="159670"/>
                  <a:pt x="933455" y="161309"/>
                </a:cubicBezTo>
                <a:close/>
                <a:moveTo>
                  <a:pt x="256260" y="29"/>
                </a:moveTo>
                <a:cubicBezTo>
                  <a:pt x="322331" y="427"/>
                  <a:pt x="388378" y="4909"/>
                  <a:pt x="454020" y="13474"/>
                </a:cubicBezTo>
                <a:cubicBezTo>
                  <a:pt x="488793" y="17752"/>
                  <a:pt x="513514" y="49409"/>
                  <a:pt x="509236" y="84182"/>
                </a:cubicBezTo>
                <a:cubicBezTo>
                  <a:pt x="505303" y="116151"/>
                  <a:pt x="478038" y="140098"/>
                  <a:pt x="445829" y="139871"/>
                </a:cubicBezTo>
                <a:cubicBezTo>
                  <a:pt x="443027" y="139899"/>
                  <a:pt x="440227" y="139740"/>
                  <a:pt x="437447" y="139395"/>
                </a:cubicBezTo>
                <a:cubicBezTo>
                  <a:pt x="316592" y="123615"/>
                  <a:pt x="194247" y="122878"/>
                  <a:pt x="73211" y="137204"/>
                </a:cubicBezTo>
                <a:cubicBezTo>
                  <a:pt x="38532" y="142545"/>
                  <a:pt x="6090" y="118762"/>
                  <a:pt x="749" y="84082"/>
                </a:cubicBezTo>
                <a:cubicBezTo>
                  <a:pt x="-4591" y="49403"/>
                  <a:pt x="19192" y="16961"/>
                  <a:pt x="53871" y="11621"/>
                </a:cubicBezTo>
                <a:cubicBezTo>
                  <a:pt x="55358" y="11392"/>
                  <a:pt x="56852" y="11216"/>
                  <a:pt x="58352" y="11093"/>
                </a:cubicBezTo>
                <a:cubicBezTo>
                  <a:pt x="124093" y="3319"/>
                  <a:pt x="190189" y="-369"/>
                  <a:pt x="256260" y="29"/>
                </a:cubicBezTo>
                <a:close/>
              </a:path>
            </a:pathLst>
          </a:custGeom>
          <a:solidFill>
            <a:schemeClr val="accent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6691AC69-A76E-4DAB-B565-468B6B87AC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132972" y="6258755"/>
            <a:ext cx="1565940" cy="599245"/>
          </a:xfrm>
          <a:custGeom>
            <a:avLst/>
            <a:gdLst>
              <a:gd name="connsiteX0" fmla="*/ 782970 w 1565940"/>
              <a:gd name="connsiteY0" fmla="*/ 0 h 599245"/>
              <a:gd name="connsiteX1" fmla="*/ 1528042 w 1565940"/>
              <a:gd name="connsiteY1" fmla="*/ 480469 h 599245"/>
              <a:gd name="connsiteX2" fmla="*/ 1565940 w 1565940"/>
              <a:gd name="connsiteY2" fmla="*/ 599245 h 599245"/>
              <a:gd name="connsiteX3" fmla="*/ 0 w 1565940"/>
              <a:gd name="connsiteY3" fmla="*/ 599245 h 599245"/>
              <a:gd name="connsiteX4" fmla="*/ 37898 w 1565940"/>
              <a:gd name="connsiteY4" fmla="*/ 480469 h 599245"/>
              <a:gd name="connsiteX5" fmla="*/ 782970 w 1565940"/>
              <a:gd name="connsiteY5" fmla="*/ 0 h 5992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65940" h="599245">
                <a:moveTo>
                  <a:pt x="782970" y="0"/>
                </a:moveTo>
                <a:cubicBezTo>
                  <a:pt x="1117910" y="0"/>
                  <a:pt x="1405287" y="198118"/>
                  <a:pt x="1528042" y="480469"/>
                </a:cubicBezTo>
                <a:lnTo>
                  <a:pt x="1565940" y="599245"/>
                </a:lnTo>
                <a:lnTo>
                  <a:pt x="0" y="599245"/>
                </a:lnTo>
                <a:lnTo>
                  <a:pt x="37898" y="480469"/>
                </a:lnTo>
                <a:cubicBezTo>
                  <a:pt x="160653" y="198118"/>
                  <a:pt x="448030" y="0"/>
                  <a:pt x="78297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82460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6" name="Rectangle 25">
            <a:extLst>
              <a:ext uri="{FF2B5EF4-FFF2-40B4-BE49-F238E27FC236}">
                <a16:creationId xmlns:a16="http://schemas.microsoft.com/office/drawing/2014/main" id="{E92FEB64-6EEA-4759-B4A4-BD2C1E660B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B10BB131-AC8E-4A8E-A5D1-36260F720C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07393" y="847600"/>
            <a:ext cx="4619938" cy="461993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Freeform: Shape 29">
            <a:extLst>
              <a:ext uri="{FF2B5EF4-FFF2-40B4-BE49-F238E27FC236}">
                <a16:creationId xmlns:a16="http://schemas.microsoft.com/office/drawing/2014/main" id="{14847E93-7DC1-4D4B-8829-B19AA7137C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30529" y="0"/>
            <a:ext cx="1155142" cy="591009"/>
          </a:xfrm>
          <a:custGeom>
            <a:avLst/>
            <a:gdLst>
              <a:gd name="connsiteX0" fmla="*/ 1355 w 1155142"/>
              <a:gd name="connsiteY0" fmla="*/ 0 h 591009"/>
              <a:gd name="connsiteX1" fmla="*/ 1153787 w 1155142"/>
              <a:gd name="connsiteY1" fmla="*/ 0 h 591009"/>
              <a:gd name="connsiteX2" fmla="*/ 1155142 w 1155142"/>
              <a:gd name="connsiteY2" fmla="*/ 13438 h 591009"/>
              <a:gd name="connsiteX3" fmla="*/ 577571 w 1155142"/>
              <a:gd name="connsiteY3" fmla="*/ 591009 h 591009"/>
              <a:gd name="connsiteX4" fmla="*/ 0 w 1155142"/>
              <a:gd name="connsiteY4" fmla="*/ 13438 h 591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5142" h="591009">
                <a:moveTo>
                  <a:pt x="1355" y="0"/>
                </a:moveTo>
                <a:lnTo>
                  <a:pt x="1153787" y="0"/>
                </a:lnTo>
                <a:lnTo>
                  <a:pt x="1155142" y="13438"/>
                </a:lnTo>
                <a:cubicBezTo>
                  <a:pt x="1155142" y="332422"/>
                  <a:pt x="896555" y="591009"/>
                  <a:pt x="577571" y="591009"/>
                </a:cubicBezTo>
                <a:cubicBezTo>
                  <a:pt x="258587" y="591009"/>
                  <a:pt x="0" y="332422"/>
                  <a:pt x="0" y="13438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2" name="Freeform: Shape 31">
            <a:extLst>
              <a:ext uri="{FF2B5EF4-FFF2-40B4-BE49-F238E27FC236}">
                <a16:creationId xmlns:a16="http://schemas.microsoft.com/office/drawing/2014/main" id="{5566D6E1-03A1-4D73-A4E0-35D74D568A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961511" y="-1"/>
            <a:ext cx="1737401" cy="959536"/>
          </a:xfrm>
          <a:custGeom>
            <a:avLst/>
            <a:gdLst>
              <a:gd name="connsiteX0" fmla="*/ 0 w 1737401"/>
              <a:gd name="connsiteY0" fmla="*/ 0 h 959536"/>
              <a:gd name="connsiteX1" fmla="*/ 123825 w 1737401"/>
              <a:gd name="connsiteY1" fmla="*/ 0 h 959536"/>
              <a:gd name="connsiteX2" fmla="*/ 123825 w 1737401"/>
              <a:gd name="connsiteY2" fmla="*/ 790277 h 959536"/>
              <a:gd name="connsiteX3" fmla="*/ 1490095 w 1737401"/>
              <a:gd name="connsiteY3" fmla="*/ 0 h 959536"/>
              <a:gd name="connsiteX4" fmla="*/ 1737401 w 1737401"/>
              <a:gd name="connsiteY4" fmla="*/ 0 h 959536"/>
              <a:gd name="connsiteX5" fmla="*/ 92869 w 1737401"/>
              <a:gd name="connsiteY5" fmla="*/ 951249 h 959536"/>
              <a:gd name="connsiteX6" fmla="*/ 61913 w 1737401"/>
              <a:gd name="connsiteY6" fmla="*/ 959536 h 959536"/>
              <a:gd name="connsiteX7" fmla="*/ 0 w 1737401"/>
              <a:gd name="connsiteY7" fmla="*/ 897624 h 95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37401" h="959536">
                <a:moveTo>
                  <a:pt x="0" y="0"/>
                </a:moveTo>
                <a:lnTo>
                  <a:pt x="123825" y="0"/>
                </a:lnTo>
                <a:lnTo>
                  <a:pt x="123825" y="790277"/>
                </a:lnTo>
                <a:lnTo>
                  <a:pt x="1490095" y="0"/>
                </a:lnTo>
                <a:lnTo>
                  <a:pt x="1737401" y="0"/>
                </a:lnTo>
                <a:lnTo>
                  <a:pt x="92869" y="951249"/>
                </a:lnTo>
                <a:cubicBezTo>
                  <a:pt x="83458" y="956688"/>
                  <a:pt x="72780" y="959546"/>
                  <a:pt x="61913" y="959536"/>
                </a:cubicBezTo>
                <a:cubicBezTo>
                  <a:pt x="27719" y="959536"/>
                  <a:pt x="0" y="931818"/>
                  <a:pt x="0" y="897624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9F835A99-04AC-494A-A572-AFE8413CC9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2936831"/>
            <a:ext cx="159741" cy="552996"/>
          </a:xfrm>
          <a:custGeom>
            <a:avLst/>
            <a:gdLst>
              <a:gd name="connsiteX0" fmla="*/ 159741 w 159741"/>
              <a:gd name="connsiteY0" fmla="*/ 0 h 552996"/>
              <a:gd name="connsiteX1" fmla="*/ 159741 w 159741"/>
              <a:gd name="connsiteY1" fmla="*/ 552996 h 552996"/>
              <a:gd name="connsiteX2" fmla="*/ 141849 w 159741"/>
              <a:gd name="connsiteY2" fmla="*/ 543285 h 552996"/>
              <a:gd name="connsiteX3" fmla="*/ 0 w 159741"/>
              <a:gd name="connsiteY3" fmla="*/ 276498 h 552996"/>
              <a:gd name="connsiteX4" fmla="*/ 141849 w 159741"/>
              <a:gd name="connsiteY4" fmla="*/ 9711 h 552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9741" h="552996">
                <a:moveTo>
                  <a:pt x="159741" y="0"/>
                </a:moveTo>
                <a:lnTo>
                  <a:pt x="159741" y="552996"/>
                </a:lnTo>
                <a:lnTo>
                  <a:pt x="141849" y="543285"/>
                </a:lnTo>
                <a:cubicBezTo>
                  <a:pt x="56268" y="485467"/>
                  <a:pt x="0" y="387554"/>
                  <a:pt x="0" y="276498"/>
                </a:cubicBezTo>
                <a:cubicBezTo>
                  <a:pt x="0" y="165443"/>
                  <a:pt x="56268" y="67529"/>
                  <a:pt x="141849" y="9711"/>
                </a:cubicBezTo>
                <a:close/>
              </a:path>
            </a:pathLst>
          </a:custGeom>
          <a:solidFill>
            <a:schemeClr val="accent4"/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356D98B-027C-EE89-AB41-1965703C6FF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0" y="820880"/>
            <a:ext cx="5257799" cy="4889350"/>
          </a:xfrm>
        </p:spPr>
        <p:txBody>
          <a:bodyPr vert="horz" lIns="91440" tIns="45720" rIns="91440" bIns="45720" rtlCol="0" anchor="ctr">
            <a:noAutofit/>
          </a:bodyPr>
          <a:lstStyle/>
          <a:p>
            <a:pPr marL="0" indent="0">
              <a:buNone/>
            </a:pPr>
            <a:r>
              <a:rPr lang="" b="1" i="0" dirty="0">
                <a:effectLst/>
                <a:latin typeface="Times New Roman"/>
                <a:cs typeface="Times New Roman"/>
              </a:rPr>
              <a:t>Менеджмент </a:t>
            </a:r>
            <a:r>
              <a:rPr lang="" b="0" i="0" dirty="0">
                <a:effectLst/>
                <a:latin typeface="Times New Roman"/>
                <a:cs typeface="Times New Roman"/>
              </a:rPr>
              <a:t>— это работа по управлению бизнесом, процессом или проектом и контроль такой деятельности. С точки зрения науки менеджмент — это дисциплина, которая изучает принципы и признаки эффективного управления и исследует, как определенное руководство процессами </a:t>
            </a:r>
            <a:r>
              <a:rPr lang="" b="0" i="0">
                <a:effectLst/>
                <a:latin typeface="Times New Roman"/>
                <a:cs typeface="Times New Roman"/>
              </a:rPr>
              <a:t>приводит организацию к успеху.</a:t>
            </a:r>
            <a:endParaRPr lang="ru-RU" b="0" i="0" dirty="0">
              <a:effectLst/>
              <a:latin typeface="Times New Roman"/>
              <a:cs typeface="Times New Roman"/>
            </a:endParaRPr>
          </a:p>
        </p:txBody>
      </p:sp>
      <p:sp>
        <p:nvSpPr>
          <p:cNvPr id="36" name="Freeform: Shape 35">
            <a:extLst>
              <a:ext uri="{FF2B5EF4-FFF2-40B4-BE49-F238E27FC236}">
                <a16:creationId xmlns:a16="http://schemas.microsoft.com/office/drawing/2014/main" id="{7B786209-1B0B-4CA9-9BDD-F7327066A8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5835649"/>
            <a:ext cx="1548180" cy="1022351"/>
          </a:xfrm>
          <a:custGeom>
            <a:avLst/>
            <a:gdLst>
              <a:gd name="connsiteX0" fmla="*/ 61913 w 1548180"/>
              <a:gd name="connsiteY0" fmla="*/ 0 h 1022351"/>
              <a:gd name="connsiteX1" fmla="*/ 1548180 w 1548180"/>
              <a:gd name="connsiteY1" fmla="*/ 0 h 1022351"/>
              <a:gd name="connsiteX2" fmla="*/ 1548180 w 1548180"/>
              <a:gd name="connsiteY2" fmla="*/ 123825 h 1022351"/>
              <a:gd name="connsiteX3" fmla="*/ 123825 w 1548180"/>
              <a:gd name="connsiteY3" fmla="*/ 123825 h 1022351"/>
              <a:gd name="connsiteX4" fmla="*/ 123825 w 1548180"/>
              <a:gd name="connsiteY4" fmla="*/ 1022351 h 1022351"/>
              <a:gd name="connsiteX5" fmla="*/ 0 w 1548180"/>
              <a:gd name="connsiteY5" fmla="*/ 1022351 h 1022351"/>
              <a:gd name="connsiteX6" fmla="*/ 0 w 1548180"/>
              <a:gd name="connsiteY6" fmla="*/ 61913 h 1022351"/>
              <a:gd name="connsiteX7" fmla="*/ 61913 w 1548180"/>
              <a:gd name="connsiteY7" fmla="*/ 0 h 1022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48180" h="1022351">
                <a:moveTo>
                  <a:pt x="61913" y="0"/>
                </a:moveTo>
                <a:lnTo>
                  <a:pt x="1548180" y="0"/>
                </a:lnTo>
                <a:lnTo>
                  <a:pt x="1548180" y="123825"/>
                </a:lnTo>
                <a:lnTo>
                  <a:pt x="123825" y="123825"/>
                </a:lnTo>
                <a:lnTo>
                  <a:pt x="123825" y="1022351"/>
                </a:lnTo>
                <a:lnTo>
                  <a:pt x="0" y="1022351"/>
                </a:lnTo>
                <a:lnTo>
                  <a:pt x="0" y="61913"/>
                </a:lnTo>
                <a:cubicBezTo>
                  <a:pt x="0" y="27719"/>
                  <a:pt x="27719" y="0"/>
                  <a:pt x="61913" y="0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8" name="Freeform: Shape 37">
            <a:extLst>
              <a:ext uri="{FF2B5EF4-FFF2-40B4-BE49-F238E27FC236}">
                <a16:creationId xmlns:a16="http://schemas.microsoft.com/office/drawing/2014/main" id="{2D2964BB-484D-45AE-AD66-D407D06296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405056" y="5717905"/>
            <a:ext cx="1771609" cy="1140095"/>
          </a:xfrm>
          <a:custGeom>
            <a:avLst/>
            <a:gdLst>
              <a:gd name="connsiteX0" fmla="*/ 1561721 w 1771609"/>
              <a:gd name="connsiteY0" fmla="*/ 763041 h 1140095"/>
              <a:gd name="connsiteX1" fmla="*/ 1623024 w 1771609"/>
              <a:gd name="connsiteY1" fmla="*/ 792810 h 1140095"/>
              <a:gd name="connsiteX2" fmla="*/ 1711735 w 1771609"/>
              <a:gd name="connsiteY2" fmla="*/ 970132 h 1140095"/>
              <a:gd name="connsiteX3" fmla="*/ 1771609 w 1771609"/>
              <a:gd name="connsiteY3" fmla="*/ 1140095 h 1140095"/>
              <a:gd name="connsiteX4" fmla="*/ 1637225 w 1771609"/>
              <a:gd name="connsiteY4" fmla="*/ 1140095 h 1140095"/>
              <a:gd name="connsiteX5" fmla="*/ 1594820 w 1771609"/>
              <a:gd name="connsiteY5" fmla="*/ 1019711 h 1140095"/>
              <a:gd name="connsiteX6" fmla="*/ 1513200 w 1771609"/>
              <a:gd name="connsiteY6" fmla="*/ 856627 h 1140095"/>
              <a:gd name="connsiteX7" fmla="*/ 1538499 w 1771609"/>
              <a:gd name="connsiteY7" fmla="*/ 770415 h 1140095"/>
              <a:gd name="connsiteX8" fmla="*/ 1561721 w 1771609"/>
              <a:gd name="connsiteY8" fmla="*/ 763041 h 1140095"/>
              <a:gd name="connsiteX9" fmla="*/ 933455 w 1771609"/>
              <a:gd name="connsiteY9" fmla="*/ 161309 h 1140095"/>
              <a:gd name="connsiteX10" fmla="*/ 957797 w 1771609"/>
              <a:gd name="connsiteY10" fmla="*/ 167970 h 1140095"/>
              <a:gd name="connsiteX11" fmla="*/ 1286982 w 1771609"/>
              <a:gd name="connsiteY11" fmla="*/ 387616 h 1140095"/>
              <a:gd name="connsiteX12" fmla="*/ 1293725 w 1771609"/>
              <a:gd name="connsiteY12" fmla="*/ 477075 h 1140095"/>
              <a:gd name="connsiteX13" fmla="*/ 1245453 w 1771609"/>
              <a:gd name="connsiteY13" fmla="*/ 499154 h 1140095"/>
              <a:gd name="connsiteX14" fmla="*/ 1245167 w 1771609"/>
              <a:gd name="connsiteY14" fmla="*/ 499154 h 1140095"/>
              <a:gd name="connsiteX15" fmla="*/ 1203638 w 1771609"/>
              <a:gd name="connsiteY15" fmla="*/ 484104 h 1140095"/>
              <a:gd name="connsiteX16" fmla="*/ 900647 w 1771609"/>
              <a:gd name="connsiteY16" fmla="*/ 281508 h 1140095"/>
              <a:gd name="connsiteX17" fmla="*/ 872454 w 1771609"/>
              <a:gd name="connsiteY17" fmla="*/ 196164 h 1140095"/>
              <a:gd name="connsiteX18" fmla="*/ 933455 w 1771609"/>
              <a:gd name="connsiteY18" fmla="*/ 161309 h 1140095"/>
              <a:gd name="connsiteX19" fmla="*/ 256260 w 1771609"/>
              <a:gd name="connsiteY19" fmla="*/ 29 h 1140095"/>
              <a:gd name="connsiteX20" fmla="*/ 454020 w 1771609"/>
              <a:gd name="connsiteY20" fmla="*/ 13474 h 1140095"/>
              <a:gd name="connsiteX21" fmla="*/ 509236 w 1771609"/>
              <a:gd name="connsiteY21" fmla="*/ 84182 h 1140095"/>
              <a:gd name="connsiteX22" fmla="*/ 445829 w 1771609"/>
              <a:gd name="connsiteY22" fmla="*/ 139871 h 1140095"/>
              <a:gd name="connsiteX23" fmla="*/ 437447 w 1771609"/>
              <a:gd name="connsiteY23" fmla="*/ 139395 h 1140095"/>
              <a:gd name="connsiteX24" fmla="*/ 73211 w 1771609"/>
              <a:gd name="connsiteY24" fmla="*/ 137204 h 1140095"/>
              <a:gd name="connsiteX25" fmla="*/ 749 w 1771609"/>
              <a:gd name="connsiteY25" fmla="*/ 84082 h 1140095"/>
              <a:gd name="connsiteX26" fmla="*/ 53871 w 1771609"/>
              <a:gd name="connsiteY26" fmla="*/ 11621 h 1140095"/>
              <a:gd name="connsiteX27" fmla="*/ 58352 w 1771609"/>
              <a:gd name="connsiteY27" fmla="*/ 11093 h 1140095"/>
              <a:gd name="connsiteX28" fmla="*/ 256260 w 1771609"/>
              <a:gd name="connsiteY28" fmla="*/ 29 h 1140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771609" h="1140095">
                <a:moveTo>
                  <a:pt x="1561721" y="763041"/>
                </a:moveTo>
                <a:cubicBezTo>
                  <a:pt x="1585506" y="760324"/>
                  <a:pt x="1609722" y="771249"/>
                  <a:pt x="1623024" y="792810"/>
                </a:cubicBezTo>
                <a:cubicBezTo>
                  <a:pt x="1656300" y="850065"/>
                  <a:pt x="1685920" y="909291"/>
                  <a:pt x="1711735" y="970132"/>
                </a:cubicBezTo>
                <a:lnTo>
                  <a:pt x="1771609" y="1140095"/>
                </a:lnTo>
                <a:lnTo>
                  <a:pt x="1637225" y="1140095"/>
                </a:lnTo>
                <a:lnTo>
                  <a:pt x="1594820" y="1019711"/>
                </a:lnTo>
                <a:cubicBezTo>
                  <a:pt x="1571072" y="963753"/>
                  <a:pt x="1543818" y="909282"/>
                  <a:pt x="1513200" y="856627"/>
                </a:cubicBezTo>
                <a:cubicBezTo>
                  <a:pt x="1496379" y="825834"/>
                  <a:pt x="1507704" y="787236"/>
                  <a:pt x="1538499" y="770415"/>
                </a:cubicBezTo>
                <a:cubicBezTo>
                  <a:pt x="1545912" y="766367"/>
                  <a:pt x="1553792" y="763946"/>
                  <a:pt x="1561721" y="763041"/>
                </a:cubicBezTo>
                <a:close/>
                <a:moveTo>
                  <a:pt x="933455" y="161309"/>
                </a:moveTo>
                <a:cubicBezTo>
                  <a:pt x="941693" y="161855"/>
                  <a:pt x="949959" y="164025"/>
                  <a:pt x="957797" y="167970"/>
                </a:cubicBezTo>
                <a:cubicBezTo>
                  <a:pt x="1076184" y="227289"/>
                  <a:pt x="1186759" y="301068"/>
                  <a:pt x="1286982" y="387616"/>
                </a:cubicBezTo>
                <a:cubicBezTo>
                  <a:pt x="1313547" y="410457"/>
                  <a:pt x="1316566" y="450510"/>
                  <a:pt x="1293725" y="477075"/>
                </a:cubicBezTo>
                <a:cubicBezTo>
                  <a:pt x="1281638" y="491137"/>
                  <a:pt x="1263998" y="499204"/>
                  <a:pt x="1245453" y="499154"/>
                </a:cubicBezTo>
                <a:lnTo>
                  <a:pt x="1245167" y="499154"/>
                </a:lnTo>
                <a:cubicBezTo>
                  <a:pt x="1229965" y="499301"/>
                  <a:pt x="1215220" y="493956"/>
                  <a:pt x="1203638" y="484104"/>
                </a:cubicBezTo>
                <a:cubicBezTo>
                  <a:pt x="1111407" y="404300"/>
                  <a:pt x="1009633" y="336248"/>
                  <a:pt x="900647" y="281508"/>
                </a:cubicBezTo>
                <a:cubicBezTo>
                  <a:pt x="869295" y="265726"/>
                  <a:pt x="856672" y="227516"/>
                  <a:pt x="872454" y="196164"/>
                </a:cubicBezTo>
                <a:cubicBezTo>
                  <a:pt x="884290" y="172650"/>
                  <a:pt x="908742" y="159670"/>
                  <a:pt x="933455" y="161309"/>
                </a:cubicBezTo>
                <a:close/>
                <a:moveTo>
                  <a:pt x="256260" y="29"/>
                </a:moveTo>
                <a:cubicBezTo>
                  <a:pt x="322331" y="427"/>
                  <a:pt x="388378" y="4909"/>
                  <a:pt x="454020" y="13474"/>
                </a:cubicBezTo>
                <a:cubicBezTo>
                  <a:pt x="488793" y="17752"/>
                  <a:pt x="513514" y="49409"/>
                  <a:pt x="509236" y="84182"/>
                </a:cubicBezTo>
                <a:cubicBezTo>
                  <a:pt x="505303" y="116151"/>
                  <a:pt x="478038" y="140098"/>
                  <a:pt x="445829" y="139871"/>
                </a:cubicBezTo>
                <a:cubicBezTo>
                  <a:pt x="443027" y="139899"/>
                  <a:pt x="440227" y="139740"/>
                  <a:pt x="437447" y="139395"/>
                </a:cubicBezTo>
                <a:cubicBezTo>
                  <a:pt x="316592" y="123615"/>
                  <a:pt x="194247" y="122878"/>
                  <a:pt x="73211" y="137204"/>
                </a:cubicBezTo>
                <a:cubicBezTo>
                  <a:pt x="38532" y="142545"/>
                  <a:pt x="6090" y="118762"/>
                  <a:pt x="749" y="84082"/>
                </a:cubicBezTo>
                <a:cubicBezTo>
                  <a:pt x="-4591" y="49403"/>
                  <a:pt x="19192" y="16961"/>
                  <a:pt x="53871" y="11621"/>
                </a:cubicBezTo>
                <a:cubicBezTo>
                  <a:pt x="55358" y="11392"/>
                  <a:pt x="56852" y="11216"/>
                  <a:pt x="58352" y="11093"/>
                </a:cubicBezTo>
                <a:cubicBezTo>
                  <a:pt x="124093" y="3319"/>
                  <a:pt x="190189" y="-369"/>
                  <a:pt x="256260" y="29"/>
                </a:cubicBezTo>
                <a:close/>
              </a:path>
            </a:pathLst>
          </a:custGeom>
          <a:solidFill>
            <a:schemeClr val="accent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0" name="Freeform: Shape 39">
            <a:extLst>
              <a:ext uri="{FF2B5EF4-FFF2-40B4-BE49-F238E27FC236}">
                <a16:creationId xmlns:a16="http://schemas.microsoft.com/office/drawing/2014/main" id="{6691AC69-A76E-4DAB-B565-468B6B87AC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132972" y="6258755"/>
            <a:ext cx="1565940" cy="599245"/>
          </a:xfrm>
          <a:custGeom>
            <a:avLst/>
            <a:gdLst>
              <a:gd name="connsiteX0" fmla="*/ 782970 w 1565940"/>
              <a:gd name="connsiteY0" fmla="*/ 0 h 599245"/>
              <a:gd name="connsiteX1" fmla="*/ 1528042 w 1565940"/>
              <a:gd name="connsiteY1" fmla="*/ 480469 h 599245"/>
              <a:gd name="connsiteX2" fmla="*/ 1565940 w 1565940"/>
              <a:gd name="connsiteY2" fmla="*/ 599245 h 599245"/>
              <a:gd name="connsiteX3" fmla="*/ 0 w 1565940"/>
              <a:gd name="connsiteY3" fmla="*/ 599245 h 599245"/>
              <a:gd name="connsiteX4" fmla="*/ 37898 w 1565940"/>
              <a:gd name="connsiteY4" fmla="*/ 480469 h 599245"/>
              <a:gd name="connsiteX5" fmla="*/ 782970 w 1565940"/>
              <a:gd name="connsiteY5" fmla="*/ 0 h 5992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65940" h="599245">
                <a:moveTo>
                  <a:pt x="782970" y="0"/>
                </a:moveTo>
                <a:cubicBezTo>
                  <a:pt x="1117910" y="0"/>
                  <a:pt x="1405287" y="198118"/>
                  <a:pt x="1528042" y="480469"/>
                </a:cubicBezTo>
                <a:lnTo>
                  <a:pt x="1565940" y="599245"/>
                </a:lnTo>
                <a:lnTo>
                  <a:pt x="0" y="599245"/>
                </a:lnTo>
                <a:lnTo>
                  <a:pt x="37898" y="480469"/>
                </a:lnTo>
                <a:cubicBezTo>
                  <a:pt x="160653" y="198118"/>
                  <a:pt x="448030" y="0"/>
                  <a:pt x="78297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11712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4" name="Rectangle 7">
            <a:extLst>
              <a:ext uri="{FF2B5EF4-FFF2-40B4-BE49-F238E27FC236}">
                <a16:creationId xmlns:a16="http://schemas.microsoft.com/office/drawing/2014/main" id="{D278ADA9-6383-4BDD-80D2-8899A402687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9">
            <a:extLst>
              <a:ext uri="{FF2B5EF4-FFF2-40B4-BE49-F238E27FC236}">
                <a16:creationId xmlns:a16="http://schemas.microsoft.com/office/drawing/2014/main" id="{484B7147-B0F6-40ED-B5A2-FF72BC8198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6" name="Rectangle 11">
            <a:extLst>
              <a:ext uri="{FF2B5EF4-FFF2-40B4-BE49-F238E27FC236}">
                <a16:creationId xmlns:a16="http://schemas.microsoft.com/office/drawing/2014/main" id="{B36D2DE0-0628-4A9A-A59D-7BA8B5EB302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Oval 13">
            <a:extLst>
              <a:ext uri="{FF2B5EF4-FFF2-40B4-BE49-F238E27FC236}">
                <a16:creationId xmlns:a16="http://schemas.microsoft.com/office/drawing/2014/main" id="{48E405C9-94BE-41DA-928C-DEC9A8550E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815929" y="148929"/>
            <a:ext cx="6560142" cy="656014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5A39140-C4A6-B734-3038-C04DC990C3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15031" y="1380754"/>
            <a:ext cx="5691334" cy="4066270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ru-RU" sz="6000" dirty="0">
                <a:latin typeface="Times New Roman"/>
                <a:cs typeface="Calibri"/>
              </a:rPr>
              <a:t>Менеджер по рекламе</a:t>
            </a:r>
            <a:endParaRPr lang="ru-RU" sz="6000">
              <a:latin typeface="Times New Roman"/>
              <a:cs typeface="Times New Roman"/>
            </a:endParaRPr>
          </a:p>
        </p:txBody>
      </p:sp>
      <p:sp>
        <p:nvSpPr>
          <p:cNvPr id="28" name="Arc 15">
            <a:extLst>
              <a:ext uri="{FF2B5EF4-FFF2-40B4-BE49-F238E27FC236}">
                <a16:creationId xmlns:a16="http://schemas.microsoft.com/office/drawing/2014/main" id="{D2091A72-D5BB-42AC-8FD3-F7747D9086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9222429" flipV="1">
            <a:off x="2494119" y="6170"/>
            <a:ext cx="6816262" cy="6816262"/>
          </a:xfrm>
          <a:prstGeom prst="arc">
            <a:avLst>
              <a:gd name="adj1" fmla="val 16200000"/>
              <a:gd name="adj2" fmla="val 20093138"/>
            </a:avLst>
          </a:prstGeom>
          <a:ln w="127000" cap="rnd">
            <a:solidFill>
              <a:schemeClr val="accent4">
                <a:alpha val="9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9" name="Oval 17">
            <a:extLst>
              <a:ext uri="{FF2B5EF4-FFF2-40B4-BE49-F238E27FC236}">
                <a16:creationId xmlns:a16="http://schemas.microsoft.com/office/drawing/2014/main" id="{6ED12BFC-A737-46AF-8411-481112D54B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200995" y="5310973"/>
            <a:ext cx="705948" cy="686798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76223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E92FEB64-6EEA-4759-B4A4-BD2C1E660B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B10BB131-AC8E-4A8E-A5D1-36260F720C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07393" y="847600"/>
            <a:ext cx="4619938" cy="461993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14847E93-7DC1-4D4B-8829-B19AA7137C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30529" y="0"/>
            <a:ext cx="1155142" cy="591009"/>
          </a:xfrm>
          <a:custGeom>
            <a:avLst/>
            <a:gdLst>
              <a:gd name="connsiteX0" fmla="*/ 1355 w 1155142"/>
              <a:gd name="connsiteY0" fmla="*/ 0 h 591009"/>
              <a:gd name="connsiteX1" fmla="*/ 1153787 w 1155142"/>
              <a:gd name="connsiteY1" fmla="*/ 0 h 591009"/>
              <a:gd name="connsiteX2" fmla="*/ 1155142 w 1155142"/>
              <a:gd name="connsiteY2" fmla="*/ 13438 h 591009"/>
              <a:gd name="connsiteX3" fmla="*/ 577571 w 1155142"/>
              <a:gd name="connsiteY3" fmla="*/ 591009 h 591009"/>
              <a:gd name="connsiteX4" fmla="*/ 0 w 1155142"/>
              <a:gd name="connsiteY4" fmla="*/ 13438 h 591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5142" h="591009">
                <a:moveTo>
                  <a:pt x="1355" y="0"/>
                </a:moveTo>
                <a:lnTo>
                  <a:pt x="1153787" y="0"/>
                </a:lnTo>
                <a:lnTo>
                  <a:pt x="1155142" y="13438"/>
                </a:lnTo>
                <a:cubicBezTo>
                  <a:pt x="1155142" y="332422"/>
                  <a:pt x="896555" y="591009"/>
                  <a:pt x="577571" y="591009"/>
                </a:cubicBezTo>
                <a:cubicBezTo>
                  <a:pt x="258587" y="591009"/>
                  <a:pt x="0" y="332422"/>
                  <a:pt x="0" y="13438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5566D6E1-03A1-4D73-A4E0-35D74D568A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961511" y="-1"/>
            <a:ext cx="1737401" cy="959536"/>
          </a:xfrm>
          <a:custGeom>
            <a:avLst/>
            <a:gdLst>
              <a:gd name="connsiteX0" fmla="*/ 0 w 1737401"/>
              <a:gd name="connsiteY0" fmla="*/ 0 h 959536"/>
              <a:gd name="connsiteX1" fmla="*/ 123825 w 1737401"/>
              <a:gd name="connsiteY1" fmla="*/ 0 h 959536"/>
              <a:gd name="connsiteX2" fmla="*/ 123825 w 1737401"/>
              <a:gd name="connsiteY2" fmla="*/ 790277 h 959536"/>
              <a:gd name="connsiteX3" fmla="*/ 1490095 w 1737401"/>
              <a:gd name="connsiteY3" fmla="*/ 0 h 959536"/>
              <a:gd name="connsiteX4" fmla="*/ 1737401 w 1737401"/>
              <a:gd name="connsiteY4" fmla="*/ 0 h 959536"/>
              <a:gd name="connsiteX5" fmla="*/ 92869 w 1737401"/>
              <a:gd name="connsiteY5" fmla="*/ 951249 h 959536"/>
              <a:gd name="connsiteX6" fmla="*/ 61913 w 1737401"/>
              <a:gd name="connsiteY6" fmla="*/ 959536 h 959536"/>
              <a:gd name="connsiteX7" fmla="*/ 0 w 1737401"/>
              <a:gd name="connsiteY7" fmla="*/ 897624 h 95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37401" h="959536">
                <a:moveTo>
                  <a:pt x="0" y="0"/>
                </a:moveTo>
                <a:lnTo>
                  <a:pt x="123825" y="0"/>
                </a:lnTo>
                <a:lnTo>
                  <a:pt x="123825" y="790277"/>
                </a:lnTo>
                <a:lnTo>
                  <a:pt x="1490095" y="0"/>
                </a:lnTo>
                <a:lnTo>
                  <a:pt x="1737401" y="0"/>
                </a:lnTo>
                <a:lnTo>
                  <a:pt x="92869" y="951249"/>
                </a:lnTo>
                <a:cubicBezTo>
                  <a:pt x="83458" y="956688"/>
                  <a:pt x="72780" y="959546"/>
                  <a:pt x="61913" y="959536"/>
                </a:cubicBezTo>
                <a:cubicBezTo>
                  <a:pt x="27719" y="959536"/>
                  <a:pt x="0" y="931818"/>
                  <a:pt x="0" y="897624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9F835A99-04AC-494A-A572-AFE8413CC9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2936831"/>
            <a:ext cx="159741" cy="552996"/>
          </a:xfrm>
          <a:custGeom>
            <a:avLst/>
            <a:gdLst>
              <a:gd name="connsiteX0" fmla="*/ 159741 w 159741"/>
              <a:gd name="connsiteY0" fmla="*/ 0 h 552996"/>
              <a:gd name="connsiteX1" fmla="*/ 159741 w 159741"/>
              <a:gd name="connsiteY1" fmla="*/ 552996 h 552996"/>
              <a:gd name="connsiteX2" fmla="*/ 141849 w 159741"/>
              <a:gd name="connsiteY2" fmla="*/ 543285 h 552996"/>
              <a:gd name="connsiteX3" fmla="*/ 0 w 159741"/>
              <a:gd name="connsiteY3" fmla="*/ 276498 h 552996"/>
              <a:gd name="connsiteX4" fmla="*/ 141849 w 159741"/>
              <a:gd name="connsiteY4" fmla="*/ 9711 h 552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9741" h="552996">
                <a:moveTo>
                  <a:pt x="159741" y="0"/>
                </a:moveTo>
                <a:lnTo>
                  <a:pt x="159741" y="552996"/>
                </a:lnTo>
                <a:lnTo>
                  <a:pt x="141849" y="543285"/>
                </a:lnTo>
                <a:cubicBezTo>
                  <a:pt x="56268" y="485467"/>
                  <a:pt x="0" y="387554"/>
                  <a:pt x="0" y="276498"/>
                </a:cubicBezTo>
                <a:cubicBezTo>
                  <a:pt x="0" y="165443"/>
                  <a:pt x="56268" y="67529"/>
                  <a:pt x="141849" y="9711"/>
                </a:cubicBezTo>
                <a:close/>
              </a:path>
            </a:pathLst>
          </a:custGeom>
          <a:solidFill>
            <a:schemeClr val="accent4"/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900712B-9FC4-AD34-6804-46CD4D52B6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0" y="820880"/>
            <a:ext cx="5257799" cy="4889350"/>
          </a:xfrm>
        </p:spPr>
        <p:txBody>
          <a:bodyPr vert="horz" lIns="91440" tIns="45720" rIns="91440" bIns="45720" rtlCol="0" anchor="ctr">
            <a:noAutofit/>
          </a:bodyPr>
          <a:lstStyle/>
          <a:p>
            <a:pPr marL="0" indent="0">
              <a:buNone/>
            </a:pPr>
            <a:r>
              <a:rPr lang="ru-RU" b="1" dirty="0">
                <a:latin typeface="Times New Roman"/>
                <a:ea typeface="+mn-lt"/>
                <a:cs typeface="+mn-lt"/>
              </a:rPr>
              <a:t>Менеджер по рекламе </a:t>
            </a:r>
            <a:r>
              <a:rPr lang="ru-RU" dirty="0">
                <a:latin typeface="Times New Roman"/>
                <a:ea typeface="+mn-lt"/>
                <a:cs typeface="+mn-lt"/>
              </a:rPr>
              <a:t>отвечает за рекламную деятельность компании, продвижение её товаров и услуг. В частности, нужно уметь грамотно презентовать предлагаемую продукцию. Менеджер по рекламе должен находить общий язык с разными людьми. Нередко такой сотрудник выполняет работу, связанную с маркетингом и копирайтингом.</a:t>
            </a:r>
            <a:endParaRPr lang="ru-RU">
              <a:latin typeface="Times New Roman"/>
              <a:cs typeface="Times New Roman"/>
            </a:endParaRPr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7B786209-1B0B-4CA9-9BDD-F7327066A8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5835649"/>
            <a:ext cx="1548180" cy="1022351"/>
          </a:xfrm>
          <a:custGeom>
            <a:avLst/>
            <a:gdLst>
              <a:gd name="connsiteX0" fmla="*/ 61913 w 1548180"/>
              <a:gd name="connsiteY0" fmla="*/ 0 h 1022351"/>
              <a:gd name="connsiteX1" fmla="*/ 1548180 w 1548180"/>
              <a:gd name="connsiteY1" fmla="*/ 0 h 1022351"/>
              <a:gd name="connsiteX2" fmla="*/ 1548180 w 1548180"/>
              <a:gd name="connsiteY2" fmla="*/ 123825 h 1022351"/>
              <a:gd name="connsiteX3" fmla="*/ 123825 w 1548180"/>
              <a:gd name="connsiteY3" fmla="*/ 123825 h 1022351"/>
              <a:gd name="connsiteX4" fmla="*/ 123825 w 1548180"/>
              <a:gd name="connsiteY4" fmla="*/ 1022351 h 1022351"/>
              <a:gd name="connsiteX5" fmla="*/ 0 w 1548180"/>
              <a:gd name="connsiteY5" fmla="*/ 1022351 h 1022351"/>
              <a:gd name="connsiteX6" fmla="*/ 0 w 1548180"/>
              <a:gd name="connsiteY6" fmla="*/ 61913 h 1022351"/>
              <a:gd name="connsiteX7" fmla="*/ 61913 w 1548180"/>
              <a:gd name="connsiteY7" fmla="*/ 0 h 1022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48180" h="1022351">
                <a:moveTo>
                  <a:pt x="61913" y="0"/>
                </a:moveTo>
                <a:lnTo>
                  <a:pt x="1548180" y="0"/>
                </a:lnTo>
                <a:lnTo>
                  <a:pt x="1548180" y="123825"/>
                </a:lnTo>
                <a:lnTo>
                  <a:pt x="123825" y="123825"/>
                </a:lnTo>
                <a:lnTo>
                  <a:pt x="123825" y="1022351"/>
                </a:lnTo>
                <a:lnTo>
                  <a:pt x="0" y="1022351"/>
                </a:lnTo>
                <a:lnTo>
                  <a:pt x="0" y="61913"/>
                </a:lnTo>
                <a:cubicBezTo>
                  <a:pt x="0" y="27719"/>
                  <a:pt x="27719" y="0"/>
                  <a:pt x="61913" y="0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2D2964BB-484D-45AE-AD66-D407D06296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405056" y="5717905"/>
            <a:ext cx="1771609" cy="1140095"/>
          </a:xfrm>
          <a:custGeom>
            <a:avLst/>
            <a:gdLst>
              <a:gd name="connsiteX0" fmla="*/ 1561721 w 1771609"/>
              <a:gd name="connsiteY0" fmla="*/ 763041 h 1140095"/>
              <a:gd name="connsiteX1" fmla="*/ 1623024 w 1771609"/>
              <a:gd name="connsiteY1" fmla="*/ 792810 h 1140095"/>
              <a:gd name="connsiteX2" fmla="*/ 1711735 w 1771609"/>
              <a:gd name="connsiteY2" fmla="*/ 970132 h 1140095"/>
              <a:gd name="connsiteX3" fmla="*/ 1771609 w 1771609"/>
              <a:gd name="connsiteY3" fmla="*/ 1140095 h 1140095"/>
              <a:gd name="connsiteX4" fmla="*/ 1637225 w 1771609"/>
              <a:gd name="connsiteY4" fmla="*/ 1140095 h 1140095"/>
              <a:gd name="connsiteX5" fmla="*/ 1594820 w 1771609"/>
              <a:gd name="connsiteY5" fmla="*/ 1019711 h 1140095"/>
              <a:gd name="connsiteX6" fmla="*/ 1513200 w 1771609"/>
              <a:gd name="connsiteY6" fmla="*/ 856627 h 1140095"/>
              <a:gd name="connsiteX7" fmla="*/ 1538499 w 1771609"/>
              <a:gd name="connsiteY7" fmla="*/ 770415 h 1140095"/>
              <a:gd name="connsiteX8" fmla="*/ 1561721 w 1771609"/>
              <a:gd name="connsiteY8" fmla="*/ 763041 h 1140095"/>
              <a:gd name="connsiteX9" fmla="*/ 933455 w 1771609"/>
              <a:gd name="connsiteY9" fmla="*/ 161309 h 1140095"/>
              <a:gd name="connsiteX10" fmla="*/ 957797 w 1771609"/>
              <a:gd name="connsiteY10" fmla="*/ 167970 h 1140095"/>
              <a:gd name="connsiteX11" fmla="*/ 1286982 w 1771609"/>
              <a:gd name="connsiteY11" fmla="*/ 387616 h 1140095"/>
              <a:gd name="connsiteX12" fmla="*/ 1293725 w 1771609"/>
              <a:gd name="connsiteY12" fmla="*/ 477075 h 1140095"/>
              <a:gd name="connsiteX13" fmla="*/ 1245453 w 1771609"/>
              <a:gd name="connsiteY13" fmla="*/ 499154 h 1140095"/>
              <a:gd name="connsiteX14" fmla="*/ 1245167 w 1771609"/>
              <a:gd name="connsiteY14" fmla="*/ 499154 h 1140095"/>
              <a:gd name="connsiteX15" fmla="*/ 1203638 w 1771609"/>
              <a:gd name="connsiteY15" fmla="*/ 484104 h 1140095"/>
              <a:gd name="connsiteX16" fmla="*/ 900647 w 1771609"/>
              <a:gd name="connsiteY16" fmla="*/ 281508 h 1140095"/>
              <a:gd name="connsiteX17" fmla="*/ 872454 w 1771609"/>
              <a:gd name="connsiteY17" fmla="*/ 196164 h 1140095"/>
              <a:gd name="connsiteX18" fmla="*/ 933455 w 1771609"/>
              <a:gd name="connsiteY18" fmla="*/ 161309 h 1140095"/>
              <a:gd name="connsiteX19" fmla="*/ 256260 w 1771609"/>
              <a:gd name="connsiteY19" fmla="*/ 29 h 1140095"/>
              <a:gd name="connsiteX20" fmla="*/ 454020 w 1771609"/>
              <a:gd name="connsiteY20" fmla="*/ 13474 h 1140095"/>
              <a:gd name="connsiteX21" fmla="*/ 509236 w 1771609"/>
              <a:gd name="connsiteY21" fmla="*/ 84182 h 1140095"/>
              <a:gd name="connsiteX22" fmla="*/ 445829 w 1771609"/>
              <a:gd name="connsiteY22" fmla="*/ 139871 h 1140095"/>
              <a:gd name="connsiteX23" fmla="*/ 437447 w 1771609"/>
              <a:gd name="connsiteY23" fmla="*/ 139395 h 1140095"/>
              <a:gd name="connsiteX24" fmla="*/ 73211 w 1771609"/>
              <a:gd name="connsiteY24" fmla="*/ 137204 h 1140095"/>
              <a:gd name="connsiteX25" fmla="*/ 749 w 1771609"/>
              <a:gd name="connsiteY25" fmla="*/ 84082 h 1140095"/>
              <a:gd name="connsiteX26" fmla="*/ 53871 w 1771609"/>
              <a:gd name="connsiteY26" fmla="*/ 11621 h 1140095"/>
              <a:gd name="connsiteX27" fmla="*/ 58352 w 1771609"/>
              <a:gd name="connsiteY27" fmla="*/ 11093 h 1140095"/>
              <a:gd name="connsiteX28" fmla="*/ 256260 w 1771609"/>
              <a:gd name="connsiteY28" fmla="*/ 29 h 1140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771609" h="1140095">
                <a:moveTo>
                  <a:pt x="1561721" y="763041"/>
                </a:moveTo>
                <a:cubicBezTo>
                  <a:pt x="1585506" y="760324"/>
                  <a:pt x="1609722" y="771249"/>
                  <a:pt x="1623024" y="792810"/>
                </a:cubicBezTo>
                <a:cubicBezTo>
                  <a:pt x="1656300" y="850065"/>
                  <a:pt x="1685920" y="909291"/>
                  <a:pt x="1711735" y="970132"/>
                </a:cubicBezTo>
                <a:lnTo>
                  <a:pt x="1771609" y="1140095"/>
                </a:lnTo>
                <a:lnTo>
                  <a:pt x="1637225" y="1140095"/>
                </a:lnTo>
                <a:lnTo>
                  <a:pt x="1594820" y="1019711"/>
                </a:lnTo>
                <a:cubicBezTo>
                  <a:pt x="1571072" y="963753"/>
                  <a:pt x="1543818" y="909282"/>
                  <a:pt x="1513200" y="856627"/>
                </a:cubicBezTo>
                <a:cubicBezTo>
                  <a:pt x="1496379" y="825834"/>
                  <a:pt x="1507704" y="787236"/>
                  <a:pt x="1538499" y="770415"/>
                </a:cubicBezTo>
                <a:cubicBezTo>
                  <a:pt x="1545912" y="766367"/>
                  <a:pt x="1553792" y="763946"/>
                  <a:pt x="1561721" y="763041"/>
                </a:cubicBezTo>
                <a:close/>
                <a:moveTo>
                  <a:pt x="933455" y="161309"/>
                </a:moveTo>
                <a:cubicBezTo>
                  <a:pt x="941693" y="161855"/>
                  <a:pt x="949959" y="164025"/>
                  <a:pt x="957797" y="167970"/>
                </a:cubicBezTo>
                <a:cubicBezTo>
                  <a:pt x="1076184" y="227289"/>
                  <a:pt x="1186759" y="301068"/>
                  <a:pt x="1286982" y="387616"/>
                </a:cubicBezTo>
                <a:cubicBezTo>
                  <a:pt x="1313547" y="410457"/>
                  <a:pt x="1316566" y="450510"/>
                  <a:pt x="1293725" y="477075"/>
                </a:cubicBezTo>
                <a:cubicBezTo>
                  <a:pt x="1281638" y="491137"/>
                  <a:pt x="1263998" y="499204"/>
                  <a:pt x="1245453" y="499154"/>
                </a:cubicBezTo>
                <a:lnTo>
                  <a:pt x="1245167" y="499154"/>
                </a:lnTo>
                <a:cubicBezTo>
                  <a:pt x="1229965" y="499301"/>
                  <a:pt x="1215220" y="493956"/>
                  <a:pt x="1203638" y="484104"/>
                </a:cubicBezTo>
                <a:cubicBezTo>
                  <a:pt x="1111407" y="404300"/>
                  <a:pt x="1009633" y="336248"/>
                  <a:pt x="900647" y="281508"/>
                </a:cubicBezTo>
                <a:cubicBezTo>
                  <a:pt x="869295" y="265726"/>
                  <a:pt x="856672" y="227516"/>
                  <a:pt x="872454" y="196164"/>
                </a:cubicBezTo>
                <a:cubicBezTo>
                  <a:pt x="884290" y="172650"/>
                  <a:pt x="908742" y="159670"/>
                  <a:pt x="933455" y="161309"/>
                </a:cubicBezTo>
                <a:close/>
                <a:moveTo>
                  <a:pt x="256260" y="29"/>
                </a:moveTo>
                <a:cubicBezTo>
                  <a:pt x="322331" y="427"/>
                  <a:pt x="388378" y="4909"/>
                  <a:pt x="454020" y="13474"/>
                </a:cubicBezTo>
                <a:cubicBezTo>
                  <a:pt x="488793" y="17752"/>
                  <a:pt x="513514" y="49409"/>
                  <a:pt x="509236" y="84182"/>
                </a:cubicBezTo>
                <a:cubicBezTo>
                  <a:pt x="505303" y="116151"/>
                  <a:pt x="478038" y="140098"/>
                  <a:pt x="445829" y="139871"/>
                </a:cubicBezTo>
                <a:cubicBezTo>
                  <a:pt x="443027" y="139899"/>
                  <a:pt x="440227" y="139740"/>
                  <a:pt x="437447" y="139395"/>
                </a:cubicBezTo>
                <a:cubicBezTo>
                  <a:pt x="316592" y="123615"/>
                  <a:pt x="194247" y="122878"/>
                  <a:pt x="73211" y="137204"/>
                </a:cubicBezTo>
                <a:cubicBezTo>
                  <a:pt x="38532" y="142545"/>
                  <a:pt x="6090" y="118762"/>
                  <a:pt x="749" y="84082"/>
                </a:cubicBezTo>
                <a:cubicBezTo>
                  <a:pt x="-4591" y="49403"/>
                  <a:pt x="19192" y="16961"/>
                  <a:pt x="53871" y="11621"/>
                </a:cubicBezTo>
                <a:cubicBezTo>
                  <a:pt x="55358" y="11392"/>
                  <a:pt x="56852" y="11216"/>
                  <a:pt x="58352" y="11093"/>
                </a:cubicBezTo>
                <a:cubicBezTo>
                  <a:pt x="124093" y="3319"/>
                  <a:pt x="190189" y="-369"/>
                  <a:pt x="256260" y="29"/>
                </a:cubicBezTo>
                <a:close/>
              </a:path>
            </a:pathLst>
          </a:custGeom>
          <a:solidFill>
            <a:schemeClr val="accent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6691AC69-A76E-4DAB-B565-468B6B87AC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132972" y="6258755"/>
            <a:ext cx="1565940" cy="599245"/>
          </a:xfrm>
          <a:custGeom>
            <a:avLst/>
            <a:gdLst>
              <a:gd name="connsiteX0" fmla="*/ 782970 w 1565940"/>
              <a:gd name="connsiteY0" fmla="*/ 0 h 599245"/>
              <a:gd name="connsiteX1" fmla="*/ 1528042 w 1565940"/>
              <a:gd name="connsiteY1" fmla="*/ 480469 h 599245"/>
              <a:gd name="connsiteX2" fmla="*/ 1565940 w 1565940"/>
              <a:gd name="connsiteY2" fmla="*/ 599245 h 599245"/>
              <a:gd name="connsiteX3" fmla="*/ 0 w 1565940"/>
              <a:gd name="connsiteY3" fmla="*/ 599245 h 599245"/>
              <a:gd name="connsiteX4" fmla="*/ 37898 w 1565940"/>
              <a:gd name="connsiteY4" fmla="*/ 480469 h 599245"/>
              <a:gd name="connsiteX5" fmla="*/ 782970 w 1565940"/>
              <a:gd name="connsiteY5" fmla="*/ 0 h 5992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65940" h="599245">
                <a:moveTo>
                  <a:pt x="782970" y="0"/>
                </a:moveTo>
                <a:cubicBezTo>
                  <a:pt x="1117910" y="0"/>
                  <a:pt x="1405287" y="198118"/>
                  <a:pt x="1528042" y="480469"/>
                </a:cubicBezTo>
                <a:lnTo>
                  <a:pt x="1565940" y="599245"/>
                </a:lnTo>
                <a:lnTo>
                  <a:pt x="0" y="599245"/>
                </a:lnTo>
                <a:lnTo>
                  <a:pt x="37898" y="480469"/>
                </a:lnTo>
                <a:cubicBezTo>
                  <a:pt x="160653" y="198118"/>
                  <a:pt x="448030" y="0"/>
                  <a:pt x="78297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81243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4" name="Rectangle 7">
            <a:extLst>
              <a:ext uri="{FF2B5EF4-FFF2-40B4-BE49-F238E27FC236}">
                <a16:creationId xmlns:a16="http://schemas.microsoft.com/office/drawing/2014/main" id="{D278ADA9-6383-4BDD-80D2-8899A402687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9">
            <a:extLst>
              <a:ext uri="{FF2B5EF4-FFF2-40B4-BE49-F238E27FC236}">
                <a16:creationId xmlns:a16="http://schemas.microsoft.com/office/drawing/2014/main" id="{484B7147-B0F6-40ED-B5A2-FF72BC8198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6" name="Rectangle 11">
            <a:extLst>
              <a:ext uri="{FF2B5EF4-FFF2-40B4-BE49-F238E27FC236}">
                <a16:creationId xmlns:a16="http://schemas.microsoft.com/office/drawing/2014/main" id="{B36D2DE0-0628-4A9A-A59D-7BA8B5EB302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Oval 13">
            <a:extLst>
              <a:ext uri="{FF2B5EF4-FFF2-40B4-BE49-F238E27FC236}">
                <a16:creationId xmlns:a16="http://schemas.microsoft.com/office/drawing/2014/main" id="{48E405C9-94BE-41DA-928C-DEC9A8550E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815929" y="148929"/>
            <a:ext cx="6560142" cy="656014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5A39140-C4A6-B734-3038-C04DC990C3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15031" y="1380754"/>
            <a:ext cx="5561938" cy="4080648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ru-RU" sz="6000" dirty="0">
                <a:latin typeface="Times New Roman"/>
                <a:ea typeface="+mj-lt"/>
                <a:cs typeface="Times New Roman"/>
              </a:rPr>
              <a:t>Менеджер по продажам </a:t>
            </a:r>
            <a:endParaRPr lang="ru-RU" dirty="0">
              <a:cs typeface="+mj-cs"/>
            </a:endParaRPr>
          </a:p>
        </p:txBody>
      </p:sp>
      <p:sp>
        <p:nvSpPr>
          <p:cNvPr id="28" name="Arc 15">
            <a:extLst>
              <a:ext uri="{FF2B5EF4-FFF2-40B4-BE49-F238E27FC236}">
                <a16:creationId xmlns:a16="http://schemas.microsoft.com/office/drawing/2014/main" id="{D2091A72-D5BB-42AC-8FD3-F7747D9086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9222429" flipV="1">
            <a:off x="2494119" y="6170"/>
            <a:ext cx="6816262" cy="6816262"/>
          </a:xfrm>
          <a:prstGeom prst="arc">
            <a:avLst>
              <a:gd name="adj1" fmla="val 16200000"/>
              <a:gd name="adj2" fmla="val 20093138"/>
            </a:avLst>
          </a:prstGeom>
          <a:ln w="127000" cap="rnd">
            <a:solidFill>
              <a:schemeClr val="accent4">
                <a:alpha val="9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9" name="Oval 17">
            <a:extLst>
              <a:ext uri="{FF2B5EF4-FFF2-40B4-BE49-F238E27FC236}">
                <a16:creationId xmlns:a16="http://schemas.microsoft.com/office/drawing/2014/main" id="{6ED12BFC-A737-46AF-8411-481112D54B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200995" y="5310973"/>
            <a:ext cx="705948" cy="686798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88755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9" name="Rectangle 28">
            <a:extLst>
              <a:ext uri="{FF2B5EF4-FFF2-40B4-BE49-F238E27FC236}">
                <a16:creationId xmlns:a16="http://schemas.microsoft.com/office/drawing/2014/main" id="{E92FEB64-6EEA-4759-B4A4-BD2C1E660B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B10BB131-AC8E-4A8E-A5D1-36260F720C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07393" y="847600"/>
            <a:ext cx="4619938" cy="461993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Freeform: Shape 32">
            <a:extLst>
              <a:ext uri="{FF2B5EF4-FFF2-40B4-BE49-F238E27FC236}">
                <a16:creationId xmlns:a16="http://schemas.microsoft.com/office/drawing/2014/main" id="{14847E93-7DC1-4D4B-8829-B19AA7137C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30529" y="0"/>
            <a:ext cx="1155142" cy="591009"/>
          </a:xfrm>
          <a:custGeom>
            <a:avLst/>
            <a:gdLst>
              <a:gd name="connsiteX0" fmla="*/ 1355 w 1155142"/>
              <a:gd name="connsiteY0" fmla="*/ 0 h 591009"/>
              <a:gd name="connsiteX1" fmla="*/ 1153787 w 1155142"/>
              <a:gd name="connsiteY1" fmla="*/ 0 h 591009"/>
              <a:gd name="connsiteX2" fmla="*/ 1155142 w 1155142"/>
              <a:gd name="connsiteY2" fmla="*/ 13438 h 591009"/>
              <a:gd name="connsiteX3" fmla="*/ 577571 w 1155142"/>
              <a:gd name="connsiteY3" fmla="*/ 591009 h 591009"/>
              <a:gd name="connsiteX4" fmla="*/ 0 w 1155142"/>
              <a:gd name="connsiteY4" fmla="*/ 13438 h 591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5142" h="591009">
                <a:moveTo>
                  <a:pt x="1355" y="0"/>
                </a:moveTo>
                <a:lnTo>
                  <a:pt x="1153787" y="0"/>
                </a:lnTo>
                <a:lnTo>
                  <a:pt x="1155142" y="13438"/>
                </a:lnTo>
                <a:cubicBezTo>
                  <a:pt x="1155142" y="332422"/>
                  <a:pt x="896555" y="591009"/>
                  <a:pt x="577571" y="591009"/>
                </a:cubicBezTo>
                <a:cubicBezTo>
                  <a:pt x="258587" y="591009"/>
                  <a:pt x="0" y="332422"/>
                  <a:pt x="0" y="13438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5" name="Freeform: Shape 34">
            <a:extLst>
              <a:ext uri="{FF2B5EF4-FFF2-40B4-BE49-F238E27FC236}">
                <a16:creationId xmlns:a16="http://schemas.microsoft.com/office/drawing/2014/main" id="{5566D6E1-03A1-4D73-A4E0-35D74D568A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961511" y="-1"/>
            <a:ext cx="1737401" cy="959536"/>
          </a:xfrm>
          <a:custGeom>
            <a:avLst/>
            <a:gdLst>
              <a:gd name="connsiteX0" fmla="*/ 0 w 1737401"/>
              <a:gd name="connsiteY0" fmla="*/ 0 h 959536"/>
              <a:gd name="connsiteX1" fmla="*/ 123825 w 1737401"/>
              <a:gd name="connsiteY1" fmla="*/ 0 h 959536"/>
              <a:gd name="connsiteX2" fmla="*/ 123825 w 1737401"/>
              <a:gd name="connsiteY2" fmla="*/ 790277 h 959536"/>
              <a:gd name="connsiteX3" fmla="*/ 1490095 w 1737401"/>
              <a:gd name="connsiteY3" fmla="*/ 0 h 959536"/>
              <a:gd name="connsiteX4" fmla="*/ 1737401 w 1737401"/>
              <a:gd name="connsiteY4" fmla="*/ 0 h 959536"/>
              <a:gd name="connsiteX5" fmla="*/ 92869 w 1737401"/>
              <a:gd name="connsiteY5" fmla="*/ 951249 h 959536"/>
              <a:gd name="connsiteX6" fmla="*/ 61913 w 1737401"/>
              <a:gd name="connsiteY6" fmla="*/ 959536 h 959536"/>
              <a:gd name="connsiteX7" fmla="*/ 0 w 1737401"/>
              <a:gd name="connsiteY7" fmla="*/ 897624 h 95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37401" h="959536">
                <a:moveTo>
                  <a:pt x="0" y="0"/>
                </a:moveTo>
                <a:lnTo>
                  <a:pt x="123825" y="0"/>
                </a:lnTo>
                <a:lnTo>
                  <a:pt x="123825" y="790277"/>
                </a:lnTo>
                <a:lnTo>
                  <a:pt x="1490095" y="0"/>
                </a:lnTo>
                <a:lnTo>
                  <a:pt x="1737401" y="0"/>
                </a:lnTo>
                <a:lnTo>
                  <a:pt x="92869" y="951249"/>
                </a:lnTo>
                <a:cubicBezTo>
                  <a:pt x="83458" y="956688"/>
                  <a:pt x="72780" y="959546"/>
                  <a:pt x="61913" y="959536"/>
                </a:cubicBezTo>
                <a:cubicBezTo>
                  <a:pt x="27719" y="959536"/>
                  <a:pt x="0" y="931818"/>
                  <a:pt x="0" y="897624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7" name="Freeform: Shape 36">
            <a:extLst>
              <a:ext uri="{FF2B5EF4-FFF2-40B4-BE49-F238E27FC236}">
                <a16:creationId xmlns:a16="http://schemas.microsoft.com/office/drawing/2014/main" id="{9F835A99-04AC-494A-A572-AFE8413CC9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2936831"/>
            <a:ext cx="159741" cy="552996"/>
          </a:xfrm>
          <a:custGeom>
            <a:avLst/>
            <a:gdLst>
              <a:gd name="connsiteX0" fmla="*/ 159741 w 159741"/>
              <a:gd name="connsiteY0" fmla="*/ 0 h 552996"/>
              <a:gd name="connsiteX1" fmla="*/ 159741 w 159741"/>
              <a:gd name="connsiteY1" fmla="*/ 552996 h 552996"/>
              <a:gd name="connsiteX2" fmla="*/ 141849 w 159741"/>
              <a:gd name="connsiteY2" fmla="*/ 543285 h 552996"/>
              <a:gd name="connsiteX3" fmla="*/ 0 w 159741"/>
              <a:gd name="connsiteY3" fmla="*/ 276498 h 552996"/>
              <a:gd name="connsiteX4" fmla="*/ 141849 w 159741"/>
              <a:gd name="connsiteY4" fmla="*/ 9711 h 552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9741" h="552996">
                <a:moveTo>
                  <a:pt x="159741" y="0"/>
                </a:moveTo>
                <a:lnTo>
                  <a:pt x="159741" y="552996"/>
                </a:lnTo>
                <a:lnTo>
                  <a:pt x="141849" y="543285"/>
                </a:lnTo>
                <a:cubicBezTo>
                  <a:pt x="56268" y="485467"/>
                  <a:pt x="0" y="387554"/>
                  <a:pt x="0" y="276498"/>
                </a:cubicBezTo>
                <a:cubicBezTo>
                  <a:pt x="0" y="165443"/>
                  <a:pt x="56268" y="67529"/>
                  <a:pt x="141849" y="9711"/>
                </a:cubicBezTo>
                <a:close/>
              </a:path>
            </a:pathLst>
          </a:custGeom>
          <a:solidFill>
            <a:schemeClr val="accent4"/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109336B-FE67-8965-6EC0-54858F1EBFD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0" y="820880"/>
            <a:ext cx="5257799" cy="4889350"/>
          </a:xfrm>
        </p:spPr>
        <p:txBody>
          <a:bodyPr vert="horz" lIns="91440" tIns="45720" rIns="91440" bIns="45720" rtlCol="0" anchor="ctr">
            <a:noAutofit/>
          </a:bodyPr>
          <a:lstStyle/>
          <a:p>
            <a:pPr marL="0" indent="0">
              <a:buNone/>
            </a:pPr>
            <a:endParaRPr lang="ru-RU" b="1" dirty="0">
              <a:latin typeface="Times New Roman"/>
              <a:cs typeface="Times New Roman"/>
            </a:endParaRPr>
          </a:p>
          <a:p>
            <a:pPr marL="0" indent="0">
              <a:buNone/>
            </a:pPr>
            <a:r>
              <a:rPr lang="" b="1" i="0" dirty="0">
                <a:effectLst/>
                <a:latin typeface="Times New Roman"/>
                <a:cs typeface="Times New Roman"/>
              </a:rPr>
              <a:t>Менеджер по продажам </a:t>
            </a:r>
            <a:r>
              <a:rPr lang="" b="0" i="0" dirty="0">
                <a:effectLst/>
                <a:latin typeface="Times New Roman"/>
                <a:cs typeface="Times New Roman"/>
              </a:rPr>
              <a:t>— это специалист, который занимается продажей товаров или услуг, которые реализует или производит компания. В его обязанности входят переговоры с клиентами, поиск новых клиентов и увеличение базы клиентов, оформление сделок.</a:t>
            </a:r>
            <a:r>
              <a:rPr lang="" dirty="0">
                <a:latin typeface="Times New Roman"/>
                <a:cs typeface="Times New Roman"/>
              </a:rPr>
              <a:t> </a:t>
            </a:r>
            <a:endParaRPr lang="ru-RU" b="0" i="0">
              <a:effectLst/>
              <a:latin typeface="Times New Roman"/>
              <a:cs typeface="Times New Roman"/>
            </a:endParaRPr>
          </a:p>
          <a:p>
            <a:endParaRPr lang="" sz="2400"/>
          </a:p>
        </p:txBody>
      </p:sp>
      <p:sp>
        <p:nvSpPr>
          <p:cNvPr id="39" name="Freeform: Shape 38">
            <a:extLst>
              <a:ext uri="{FF2B5EF4-FFF2-40B4-BE49-F238E27FC236}">
                <a16:creationId xmlns:a16="http://schemas.microsoft.com/office/drawing/2014/main" id="{7B786209-1B0B-4CA9-9BDD-F7327066A8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5835649"/>
            <a:ext cx="1548180" cy="1022351"/>
          </a:xfrm>
          <a:custGeom>
            <a:avLst/>
            <a:gdLst>
              <a:gd name="connsiteX0" fmla="*/ 61913 w 1548180"/>
              <a:gd name="connsiteY0" fmla="*/ 0 h 1022351"/>
              <a:gd name="connsiteX1" fmla="*/ 1548180 w 1548180"/>
              <a:gd name="connsiteY1" fmla="*/ 0 h 1022351"/>
              <a:gd name="connsiteX2" fmla="*/ 1548180 w 1548180"/>
              <a:gd name="connsiteY2" fmla="*/ 123825 h 1022351"/>
              <a:gd name="connsiteX3" fmla="*/ 123825 w 1548180"/>
              <a:gd name="connsiteY3" fmla="*/ 123825 h 1022351"/>
              <a:gd name="connsiteX4" fmla="*/ 123825 w 1548180"/>
              <a:gd name="connsiteY4" fmla="*/ 1022351 h 1022351"/>
              <a:gd name="connsiteX5" fmla="*/ 0 w 1548180"/>
              <a:gd name="connsiteY5" fmla="*/ 1022351 h 1022351"/>
              <a:gd name="connsiteX6" fmla="*/ 0 w 1548180"/>
              <a:gd name="connsiteY6" fmla="*/ 61913 h 1022351"/>
              <a:gd name="connsiteX7" fmla="*/ 61913 w 1548180"/>
              <a:gd name="connsiteY7" fmla="*/ 0 h 1022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48180" h="1022351">
                <a:moveTo>
                  <a:pt x="61913" y="0"/>
                </a:moveTo>
                <a:lnTo>
                  <a:pt x="1548180" y="0"/>
                </a:lnTo>
                <a:lnTo>
                  <a:pt x="1548180" y="123825"/>
                </a:lnTo>
                <a:lnTo>
                  <a:pt x="123825" y="123825"/>
                </a:lnTo>
                <a:lnTo>
                  <a:pt x="123825" y="1022351"/>
                </a:lnTo>
                <a:lnTo>
                  <a:pt x="0" y="1022351"/>
                </a:lnTo>
                <a:lnTo>
                  <a:pt x="0" y="61913"/>
                </a:lnTo>
                <a:cubicBezTo>
                  <a:pt x="0" y="27719"/>
                  <a:pt x="27719" y="0"/>
                  <a:pt x="61913" y="0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1" name="Freeform: Shape 40">
            <a:extLst>
              <a:ext uri="{FF2B5EF4-FFF2-40B4-BE49-F238E27FC236}">
                <a16:creationId xmlns:a16="http://schemas.microsoft.com/office/drawing/2014/main" id="{2D2964BB-484D-45AE-AD66-D407D06296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405056" y="5717905"/>
            <a:ext cx="1771609" cy="1140095"/>
          </a:xfrm>
          <a:custGeom>
            <a:avLst/>
            <a:gdLst>
              <a:gd name="connsiteX0" fmla="*/ 1561721 w 1771609"/>
              <a:gd name="connsiteY0" fmla="*/ 763041 h 1140095"/>
              <a:gd name="connsiteX1" fmla="*/ 1623024 w 1771609"/>
              <a:gd name="connsiteY1" fmla="*/ 792810 h 1140095"/>
              <a:gd name="connsiteX2" fmla="*/ 1711735 w 1771609"/>
              <a:gd name="connsiteY2" fmla="*/ 970132 h 1140095"/>
              <a:gd name="connsiteX3" fmla="*/ 1771609 w 1771609"/>
              <a:gd name="connsiteY3" fmla="*/ 1140095 h 1140095"/>
              <a:gd name="connsiteX4" fmla="*/ 1637225 w 1771609"/>
              <a:gd name="connsiteY4" fmla="*/ 1140095 h 1140095"/>
              <a:gd name="connsiteX5" fmla="*/ 1594820 w 1771609"/>
              <a:gd name="connsiteY5" fmla="*/ 1019711 h 1140095"/>
              <a:gd name="connsiteX6" fmla="*/ 1513200 w 1771609"/>
              <a:gd name="connsiteY6" fmla="*/ 856627 h 1140095"/>
              <a:gd name="connsiteX7" fmla="*/ 1538499 w 1771609"/>
              <a:gd name="connsiteY7" fmla="*/ 770415 h 1140095"/>
              <a:gd name="connsiteX8" fmla="*/ 1561721 w 1771609"/>
              <a:gd name="connsiteY8" fmla="*/ 763041 h 1140095"/>
              <a:gd name="connsiteX9" fmla="*/ 933455 w 1771609"/>
              <a:gd name="connsiteY9" fmla="*/ 161309 h 1140095"/>
              <a:gd name="connsiteX10" fmla="*/ 957797 w 1771609"/>
              <a:gd name="connsiteY10" fmla="*/ 167970 h 1140095"/>
              <a:gd name="connsiteX11" fmla="*/ 1286982 w 1771609"/>
              <a:gd name="connsiteY11" fmla="*/ 387616 h 1140095"/>
              <a:gd name="connsiteX12" fmla="*/ 1293725 w 1771609"/>
              <a:gd name="connsiteY12" fmla="*/ 477075 h 1140095"/>
              <a:gd name="connsiteX13" fmla="*/ 1245453 w 1771609"/>
              <a:gd name="connsiteY13" fmla="*/ 499154 h 1140095"/>
              <a:gd name="connsiteX14" fmla="*/ 1245167 w 1771609"/>
              <a:gd name="connsiteY14" fmla="*/ 499154 h 1140095"/>
              <a:gd name="connsiteX15" fmla="*/ 1203638 w 1771609"/>
              <a:gd name="connsiteY15" fmla="*/ 484104 h 1140095"/>
              <a:gd name="connsiteX16" fmla="*/ 900647 w 1771609"/>
              <a:gd name="connsiteY16" fmla="*/ 281508 h 1140095"/>
              <a:gd name="connsiteX17" fmla="*/ 872454 w 1771609"/>
              <a:gd name="connsiteY17" fmla="*/ 196164 h 1140095"/>
              <a:gd name="connsiteX18" fmla="*/ 933455 w 1771609"/>
              <a:gd name="connsiteY18" fmla="*/ 161309 h 1140095"/>
              <a:gd name="connsiteX19" fmla="*/ 256260 w 1771609"/>
              <a:gd name="connsiteY19" fmla="*/ 29 h 1140095"/>
              <a:gd name="connsiteX20" fmla="*/ 454020 w 1771609"/>
              <a:gd name="connsiteY20" fmla="*/ 13474 h 1140095"/>
              <a:gd name="connsiteX21" fmla="*/ 509236 w 1771609"/>
              <a:gd name="connsiteY21" fmla="*/ 84182 h 1140095"/>
              <a:gd name="connsiteX22" fmla="*/ 445829 w 1771609"/>
              <a:gd name="connsiteY22" fmla="*/ 139871 h 1140095"/>
              <a:gd name="connsiteX23" fmla="*/ 437447 w 1771609"/>
              <a:gd name="connsiteY23" fmla="*/ 139395 h 1140095"/>
              <a:gd name="connsiteX24" fmla="*/ 73211 w 1771609"/>
              <a:gd name="connsiteY24" fmla="*/ 137204 h 1140095"/>
              <a:gd name="connsiteX25" fmla="*/ 749 w 1771609"/>
              <a:gd name="connsiteY25" fmla="*/ 84082 h 1140095"/>
              <a:gd name="connsiteX26" fmla="*/ 53871 w 1771609"/>
              <a:gd name="connsiteY26" fmla="*/ 11621 h 1140095"/>
              <a:gd name="connsiteX27" fmla="*/ 58352 w 1771609"/>
              <a:gd name="connsiteY27" fmla="*/ 11093 h 1140095"/>
              <a:gd name="connsiteX28" fmla="*/ 256260 w 1771609"/>
              <a:gd name="connsiteY28" fmla="*/ 29 h 1140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771609" h="1140095">
                <a:moveTo>
                  <a:pt x="1561721" y="763041"/>
                </a:moveTo>
                <a:cubicBezTo>
                  <a:pt x="1585506" y="760324"/>
                  <a:pt x="1609722" y="771249"/>
                  <a:pt x="1623024" y="792810"/>
                </a:cubicBezTo>
                <a:cubicBezTo>
                  <a:pt x="1656300" y="850065"/>
                  <a:pt x="1685920" y="909291"/>
                  <a:pt x="1711735" y="970132"/>
                </a:cubicBezTo>
                <a:lnTo>
                  <a:pt x="1771609" y="1140095"/>
                </a:lnTo>
                <a:lnTo>
                  <a:pt x="1637225" y="1140095"/>
                </a:lnTo>
                <a:lnTo>
                  <a:pt x="1594820" y="1019711"/>
                </a:lnTo>
                <a:cubicBezTo>
                  <a:pt x="1571072" y="963753"/>
                  <a:pt x="1543818" y="909282"/>
                  <a:pt x="1513200" y="856627"/>
                </a:cubicBezTo>
                <a:cubicBezTo>
                  <a:pt x="1496379" y="825834"/>
                  <a:pt x="1507704" y="787236"/>
                  <a:pt x="1538499" y="770415"/>
                </a:cubicBezTo>
                <a:cubicBezTo>
                  <a:pt x="1545912" y="766367"/>
                  <a:pt x="1553792" y="763946"/>
                  <a:pt x="1561721" y="763041"/>
                </a:cubicBezTo>
                <a:close/>
                <a:moveTo>
                  <a:pt x="933455" y="161309"/>
                </a:moveTo>
                <a:cubicBezTo>
                  <a:pt x="941693" y="161855"/>
                  <a:pt x="949959" y="164025"/>
                  <a:pt x="957797" y="167970"/>
                </a:cubicBezTo>
                <a:cubicBezTo>
                  <a:pt x="1076184" y="227289"/>
                  <a:pt x="1186759" y="301068"/>
                  <a:pt x="1286982" y="387616"/>
                </a:cubicBezTo>
                <a:cubicBezTo>
                  <a:pt x="1313547" y="410457"/>
                  <a:pt x="1316566" y="450510"/>
                  <a:pt x="1293725" y="477075"/>
                </a:cubicBezTo>
                <a:cubicBezTo>
                  <a:pt x="1281638" y="491137"/>
                  <a:pt x="1263998" y="499204"/>
                  <a:pt x="1245453" y="499154"/>
                </a:cubicBezTo>
                <a:lnTo>
                  <a:pt x="1245167" y="499154"/>
                </a:lnTo>
                <a:cubicBezTo>
                  <a:pt x="1229965" y="499301"/>
                  <a:pt x="1215220" y="493956"/>
                  <a:pt x="1203638" y="484104"/>
                </a:cubicBezTo>
                <a:cubicBezTo>
                  <a:pt x="1111407" y="404300"/>
                  <a:pt x="1009633" y="336248"/>
                  <a:pt x="900647" y="281508"/>
                </a:cubicBezTo>
                <a:cubicBezTo>
                  <a:pt x="869295" y="265726"/>
                  <a:pt x="856672" y="227516"/>
                  <a:pt x="872454" y="196164"/>
                </a:cubicBezTo>
                <a:cubicBezTo>
                  <a:pt x="884290" y="172650"/>
                  <a:pt x="908742" y="159670"/>
                  <a:pt x="933455" y="161309"/>
                </a:cubicBezTo>
                <a:close/>
                <a:moveTo>
                  <a:pt x="256260" y="29"/>
                </a:moveTo>
                <a:cubicBezTo>
                  <a:pt x="322331" y="427"/>
                  <a:pt x="388378" y="4909"/>
                  <a:pt x="454020" y="13474"/>
                </a:cubicBezTo>
                <a:cubicBezTo>
                  <a:pt x="488793" y="17752"/>
                  <a:pt x="513514" y="49409"/>
                  <a:pt x="509236" y="84182"/>
                </a:cubicBezTo>
                <a:cubicBezTo>
                  <a:pt x="505303" y="116151"/>
                  <a:pt x="478038" y="140098"/>
                  <a:pt x="445829" y="139871"/>
                </a:cubicBezTo>
                <a:cubicBezTo>
                  <a:pt x="443027" y="139899"/>
                  <a:pt x="440227" y="139740"/>
                  <a:pt x="437447" y="139395"/>
                </a:cubicBezTo>
                <a:cubicBezTo>
                  <a:pt x="316592" y="123615"/>
                  <a:pt x="194247" y="122878"/>
                  <a:pt x="73211" y="137204"/>
                </a:cubicBezTo>
                <a:cubicBezTo>
                  <a:pt x="38532" y="142545"/>
                  <a:pt x="6090" y="118762"/>
                  <a:pt x="749" y="84082"/>
                </a:cubicBezTo>
                <a:cubicBezTo>
                  <a:pt x="-4591" y="49403"/>
                  <a:pt x="19192" y="16961"/>
                  <a:pt x="53871" y="11621"/>
                </a:cubicBezTo>
                <a:cubicBezTo>
                  <a:pt x="55358" y="11392"/>
                  <a:pt x="56852" y="11216"/>
                  <a:pt x="58352" y="11093"/>
                </a:cubicBezTo>
                <a:cubicBezTo>
                  <a:pt x="124093" y="3319"/>
                  <a:pt x="190189" y="-369"/>
                  <a:pt x="256260" y="29"/>
                </a:cubicBezTo>
                <a:close/>
              </a:path>
            </a:pathLst>
          </a:custGeom>
          <a:solidFill>
            <a:schemeClr val="accent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3" name="Freeform: Shape 42">
            <a:extLst>
              <a:ext uri="{FF2B5EF4-FFF2-40B4-BE49-F238E27FC236}">
                <a16:creationId xmlns:a16="http://schemas.microsoft.com/office/drawing/2014/main" id="{6691AC69-A76E-4DAB-B565-468B6B87AC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132972" y="6258755"/>
            <a:ext cx="1565940" cy="599245"/>
          </a:xfrm>
          <a:custGeom>
            <a:avLst/>
            <a:gdLst>
              <a:gd name="connsiteX0" fmla="*/ 782970 w 1565940"/>
              <a:gd name="connsiteY0" fmla="*/ 0 h 599245"/>
              <a:gd name="connsiteX1" fmla="*/ 1528042 w 1565940"/>
              <a:gd name="connsiteY1" fmla="*/ 480469 h 599245"/>
              <a:gd name="connsiteX2" fmla="*/ 1565940 w 1565940"/>
              <a:gd name="connsiteY2" fmla="*/ 599245 h 599245"/>
              <a:gd name="connsiteX3" fmla="*/ 0 w 1565940"/>
              <a:gd name="connsiteY3" fmla="*/ 599245 h 599245"/>
              <a:gd name="connsiteX4" fmla="*/ 37898 w 1565940"/>
              <a:gd name="connsiteY4" fmla="*/ 480469 h 599245"/>
              <a:gd name="connsiteX5" fmla="*/ 782970 w 1565940"/>
              <a:gd name="connsiteY5" fmla="*/ 0 h 5992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65940" h="599245">
                <a:moveTo>
                  <a:pt x="782970" y="0"/>
                </a:moveTo>
                <a:cubicBezTo>
                  <a:pt x="1117910" y="0"/>
                  <a:pt x="1405287" y="198118"/>
                  <a:pt x="1528042" y="480469"/>
                </a:cubicBezTo>
                <a:lnTo>
                  <a:pt x="1565940" y="599245"/>
                </a:lnTo>
                <a:lnTo>
                  <a:pt x="0" y="599245"/>
                </a:lnTo>
                <a:lnTo>
                  <a:pt x="37898" y="480469"/>
                </a:lnTo>
                <a:cubicBezTo>
                  <a:pt x="160653" y="198118"/>
                  <a:pt x="448030" y="0"/>
                  <a:pt x="78297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908038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4" name="Rectangle 7">
            <a:extLst>
              <a:ext uri="{FF2B5EF4-FFF2-40B4-BE49-F238E27FC236}">
                <a16:creationId xmlns:a16="http://schemas.microsoft.com/office/drawing/2014/main" id="{D278ADA9-6383-4BDD-80D2-8899A402687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9">
            <a:extLst>
              <a:ext uri="{FF2B5EF4-FFF2-40B4-BE49-F238E27FC236}">
                <a16:creationId xmlns:a16="http://schemas.microsoft.com/office/drawing/2014/main" id="{484B7147-B0F6-40ED-B5A2-FF72BC8198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6" name="Rectangle 11">
            <a:extLst>
              <a:ext uri="{FF2B5EF4-FFF2-40B4-BE49-F238E27FC236}">
                <a16:creationId xmlns:a16="http://schemas.microsoft.com/office/drawing/2014/main" id="{B36D2DE0-0628-4A9A-A59D-7BA8B5EB302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Oval 13">
            <a:extLst>
              <a:ext uri="{FF2B5EF4-FFF2-40B4-BE49-F238E27FC236}">
                <a16:creationId xmlns:a16="http://schemas.microsoft.com/office/drawing/2014/main" id="{48E405C9-94BE-41DA-928C-DEC9A8550E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815929" y="148929"/>
            <a:ext cx="6560142" cy="656014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5A39140-C4A6-B734-3038-C04DC990C3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15031" y="1380754"/>
            <a:ext cx="5561938" cy="403751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ru-RU" sz="6000" dirty="0">
                <a:latin typeface="Times New Roman"/>
                <a:cs typeface="Times New Roman"/>
              </a:rPr>
              <a:t>Менеджер по управлению персоналом</a:t>
            </a:r>
            <a:endParaRPr lang="ru-RU" dirty="0"/>
          </a:p>
        </p:txBody>
      </p:sp>
      <p:sp>
        <p:nvSpPr>
          <p:cNvPr id="28" name="Arc 15">
            <a:extLst>
              <a:ext uri="{FF2B5EF4-FFF2-40B4-BE49-F238E27FC236}">
                <a16:creationId xmlns:a16="http://schemas.microsoft.com/office/drawing/2014/main" id="{D2091A72-D5BB-42AC-8FD3-F7747D9086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9222429" flipV="1">
            <a:off x="2494119" y="6170"/>
            <a:ext cx="6816262" cy="6816262"/>
          </a:xfrm>
          <a:prstGeom prst="arc">
            <a:avLst>
              <a:gd name="adj1" fmla="val 16200000"/>
              <a:gd name="adj2" fmla="val 20093138"/>
            </a:avLst>
          </a:prstGeom>
          <a:ln w="127000" cap="rnd">
            <a:solidFill>
              <a:schemeClr val="accent4">
                <a:alpha val="9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9" name="Oval 17">
            <a:extLst>
              <a:ext uri="{FF2B5EF4-FFF2-40B4-BE49-F238E27FC236}">
                <a16:creationId xmlns:a16="http://schemas.microsoft.com/office/drawing/2014/main" id="{6ED12BFC-A737-46AF-8411-481112D54B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200995" y="5310973"/>
            <a:ext cx="705948" cy="686798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742926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E92FEB64-6EEA-4759-B4A4-BD2C1E660B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B10BB131-AC8E-4A8E-A5D1-36260F720C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07393" y="847600"/>
            <a:ext cx="4619938" cy="461993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14847E93-7DC1-4D4B-8829-B19AA7137C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30529" y="0"/>
            <a:ext cx="1155142" cy="591009"/>
          </a:xfrm>
          <a:custGeom>
            <a:avLst/>
            <a:gdLst>
              <a:gd name="connsiteX0" fmla="*/ 1355 w 1155142"/>
              <a:gd name="connsiteY0" fmla="*/ 0 h 591009"/>
              <a:gd name="connsiteX1" fmla="*/ 1153787 w 1155142"/>
              <a:gd name="connsiteY1" fmla="*/ 0 h 591009"/>
              <a:gd name="connsiteX2" fmla="*/ 1155142 w 1155142"/>
              <a:gd name="connsiteY2" fmla="*/ 13438 h 591009"/>
              <a:gd name="connsiteX3" fmla="*/ 577571 w 1155142"/>
              <a:gd name="connsiteY3" fmla="*/ 591009 h 591009"/>
              <a:gd name="connsiteX4" fmla="*/ 0 w 1155142"/>
              <a:gd name="connsiteY4" fmla="*/ 13438 h 591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5142" h="591009">
                <a:moveTo>
                  <a:pt x="1355" y="0"/>
                </a:moveTo>
                <a:lnTo>
                  <a:pt x="1153787" y="0"/>
                </a:lnTo>
                <a:lnTo>
                  <a:pt x="1155142" y="13438"/>
                </a:lnTo>
                <a:cubicBezTo>
                  <a:pt x="1155142" y="332422"/>
                  <a:pt x="896555" y="591009"/>
                  <a:pt x="577571" y="591009"/>
                </a:cubicBezTo>
                <a:cubicBezTo>
                  <a:pt x="258587" y="591009"/>
                  <a:pt x="0" y="332422"/>
                  <a:pt x="0" y="13438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5566D6E1-03A1-4D73-A4E0-35D74D568A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961511" y="-1"/>
            <a:ext cx="1737401" cy="959536"/>
          </a:xfrm>
          <a:custGeom>
            <a:avLst/>
            <a:gdLst>
              <a:gd name="connsiteX0" fmla="*/ 0 w 1737401"/>
              <a:gd name="connsiteY0" fmla="*/ 0 h 959536"/>
              <a:gd name="connsiteX1" fmla="*/ 123825 w 1737401"/>
              <a:gd name="connsiteY1" fmla="*/ 0 h 959536"/>
              <a:gd name="connsiteX2" fmla="*/ 123825 w 1737401"/>
              <a:gd name="connsiteY2" fmla="*/ 790277 h 959536"/>
              <a:gd name="connsiteX3" fmla="*/ 1490095 w 1737401"/>
              <a:gd name="connsiteY3" fmla="*/ 0 h 959536"/>
              <a:gd name="connsiteX4" fmla="*/ 1737401 w 1737401"/>
              <a:gd name="connsiteY4" fmla="*/ 0 h 959536"/>
              <a:gd name="connsiteX5" fmla="*/ 92869 w 1737401"/>
              <a:gd name="connsiteY5" fmla="*/ 951249 h 959536"/>
              <a:gd name="connsiteX6" fmla="*/ 61913 w 1737401"/>
              <a:gd name="connsiteY6" fmla="*/ 959536 h 959536"/>
              <a:gd name="connsiteX7" fmla="*/ 0 w 1737401"/>
              <a:gd name="connsiteY7" fmla="*/ 897624 h 95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37401" h="959536">
                <a:moveTo>
                  <a:pt x="0" y="0"/>
                </a:moveTo>
                <a:lnTo>
                  <a:pt x="123825" y="0"/>
                </a:lnTo>
                <a:lnTo>
                  <a:pt x="123825" y="790277"/>
                </a:lnTo>
                <a:lnTo>
                  <a:pt x="1490095" y="0"/>
                </a:lnTo>
                <a:lnTo>
                  <a:pt x="1737401" y="0"/>
                </a:lnTo>
                <a:lnTo>
                  <a:pt x="92869" y="951249"/>
                </a:lnTo>
                <a:cubicBezTo>
                  <a:pt x="83458" y="956688"/>
                  <a:pt x="72780" y="959546"/>
                  <a:pt x="61913" y="959536"/>
                </a:cubicBezTo>
                <a:cubicBezTo>
                  <a:pt x="27719" y="959536"/>
                  <a:pt x="0" y="931818"/>
                  <a:pt x="0" y="897624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9F835A99-04AC-494A-A572-AFE8413CC9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2936831"/>
            <a:ext cx="159741" cy="552996"/>
          </a:xfrm>
          <a:custGeom>
            <a:avLst/>
            <a:gdLst>
              <a:gd name="connsiteX0" fmla="*/ 159741 w 159741"/>
              <a:gd name="connsiteY0" fmla="*/ 0 h 552996"/>
              <a:gd name="connsiteX1" fmla="*/ 159741 w 159741"/>
              <a:gd name="connsiteY1" fmla="*/ 552996 h 552996"/>
              <a:gd name="connsiteX2" fmla="*/ 141849 w 159741"/>
              <a:gd name="connsiteY2" fmla="*/ 543285 h 552996"/>
              <a:gd name="connsiteX3" fmla="*/ 0 w 159741"/>
              <a:gd name="connsiteY3" fmla="*/ 276498 h 552996"/>
              <a:gd name="connsiteX4" fmla="*/ 141849 w 159741"/>
              <a:gd name="connsiteY4" fmla="*/ 9711 h 552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9741" h="552996">
                <a:moveTo>
                  <a:pt x="159741" y="0"/>
                </a:moveTo>
                <a:lnTo>
                  <a:pt x="159741" y="552996"/>
                </a:lnTo>
                <a:lnTo>
                  <a:pt x="141849" y="543285"/>
                </a:lnTo>
                <a:cubicBezTo>
                  <a:pt x="56268" y="485467"/>
                  <a:pt x="0" y="387554"/>
                  <a:pt x="0" y="276498"/>
                </a:cubicBezTo>
                <a:cubicBezTo>
                  <a:pt x="0" y="165443"/>
                  <a:pt x="56268" y="67529"/>
                  <a:pt x="141849" y="9711"/>
                </a:cubicBezTo>
                <a:close/>
              </a:path>
            </a:pathLst>
          </a:custGeom>
          <a:solidFill>
            <a:schemeClr val="accent4"/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DC941BD-6971-96EE-DFD3-65230A3D23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0" y="820880"/>
            <a:ext cx="5257799" cy="4889350"/>
          </a:xfrm>
        </p:spPr>
        <p:txBody>
          <a:bodyPr vert="horz" lIns="91440" tIns="45720" rIns="91440" bIns="45720" rtlCol="0" anchor="ctr">
            <a:noAutofit/>
          </a:bodyPr>
          <a:lstStyle/>
          <a:p>
            <a:pPr marL="0" indent="0">
              <a:buNone/>
            </a:pPr>
            <a:r>
              <a:rPr lang="ru-RU" b="1" dirty="0">
                <a:latin typeface="Times New Roman"/>
                <a:ea typeface="+mn-lt"/>
                <a:cs typeface="+mn-lt"/>
              </a:rPr>
              <a:t>Менеджер по управлению персоналом (HR-менеджер) з</a:t>
            </a:r>
            <a:r>
              <a:rPr lang="ru-RU" dirty="0">
                <a:latin typeface="Times New Roman"/>
                <a:ea typeface="+mn-lt"/>
                <a:cs typeface="+mn-lt"/>
              </a:rPr>
              <a:t>анимается подбором и развитием работников. HR в переводе с английского означает «человеческие ресурсы». HR-менеджер должен не только найти талантливых и способных сотрудников, но и удержать их.</a:t>
            </a:r>
            <a:endParaRPr lang="ru-RU">
              <a:latin typeface="Times New Roman"/>
              <a:cs typeface="Times New Roman"/>
            </a:endParaRPr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7B786209-1B0B-4CA9-9BDD-F7327066A8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5835649"/>
            <a:ext cx="1548180" cy="1022351"/>
          </a:xfrm>
          <a:custGeom>
            <a:avLst/>
            <a:gdLst>
              <a:gd name="connsiteX0" fmla="*/ 61913 w 1548180"/>
              <a:gd name="connsiteY0" fmla="*/ 0 h 1022351"/>
              <a:gd name="connsiteX1" fmla="*/ 1548180 w 1548180"/>
              <a:gd name="connsiteY1" fmla="*/ 0 h 1022351"/>
              <a:gd name="connsiteX2" fmla="*/ 1548180 w 1548180"/>
              <a:gd name="connsiteY2" fmla="*/ 123825 h 1022351"/>
              <a:gd name="connsiteX3" fmla="*/ 123825 w 1548180"/>
              <a:gd name="connsiteY3" fmla="*/ 123825 h 1022351"/>
              <a:gd name="connsiteX4" fmla="*/ 123825 w 1548180"/>
              <a:gd name="connsiteY4" fmla="*/ 1022351 h 1022351"/>
              <a:gd name="connsiteX5" fmla="*/ 0 w 1548180"/>
              <a:gd name="connsiteY5" fmla="*/ 1022351 h 1022351"/>
              <a:gd name="connsiteX6" fmla="*/ 0 w 1548180"/>
              <a:gd name="connsiteY6" fmla="*/ 61913 h 1022351"/>
              <a:gd name="connsiteX7" fmla="*/ 61913 w 1548180"/>
              <a:gd name="connsiteY7" fmla="*/ 0 h 1022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48180" h="1022351">
                <a:moveTo>
                  <a:pt x="61913" y="0"/>
                </a:moveTo>
                <a:lnTo>
                  <a:pt x="1548180" y="0"/>
                </a:lnTo>
                <a:lnTo>
                  <a:pt x="1548180" y="123825"/>
                </a:lnTo>
                <a:lnTo>
                  <a:pt x="123825" y="123825"/>
                </a:lnTo>
                <a:lnTo>
                  <a:pt x="123825" y="1022351"/>
                </a:lnTo>
                <a:lnTo>
                  <a:pt x="0" y="1022351"/>
                </a:lnTo>
                <a:lnTo>
                  <a:pt x="0" y="61913"/>
                </a:lnTo>
                <a:cubicBezTo>
                  <a:pt x="0" y="27719"/>
                  <a:pt x="27719" y="0"/>
                  <a:pt x="61913" y="0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2D2964BB-484D-45AE-AD66-D407D06296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405056" y="5717905"/>
            <a:ext cx="1771609" cy="1140095"/>
          </a:xfrm>
          <a:custGeom>
            <a:avLst/>
            <a:gdLst>
              <a:gd name="connsiteX0" fmla="*/ 1561721 w 1771609"/>
              <a:gd name="connsiteY0" fmla="*/ 763041 h 1140095"/>
              <a:gd name="connsiteX1" fmla="*/ 1623024 w 1771609"/>
              <a:gd name="connsiteY1" fmla="*/ 792810 h 1140095"/>
              <a:gd name="connsiteX2" fmla="*/ 1711735 w 1771609"/>
              <a:gd name="connsiteY2" fmla="*/ 970132 h 1140095"/>
              <a:gd name="connsiteX3" fmla="*/ 1771609 w 1771609"/>
              <a:gd name="connsiteY3" fmla="*/ 1140095 h 1140095"/>
              <a:gd name="connsiteX4" fmla="*/ 1637225 w 1771609"/>
              <a:gd name="connsiteY4" fmla="*/ 1140095 h 1140095"/>
              <a:gd name="connsiteX5" fmla="*/ 1594820 w 1771609"/>
              <a:gd name="connsiteY5" fmla="*/ 1019711 h 1140095"/>
              <a:gd name="connsiteX6" fmla="*/ 1513200 w 1771609"/>
              <a:gd name="connsiteY6" fmla="*/ 856627 h 1140095"/>
              <a:gd name="connsiteX7" fmla="*/ 1538499 w 1771609"/>
              <a:gd name="connsiteY7" fmla="*/ 770415 h 1140095"/>
              <a:gd name="connsiteX8" fmla="*/ 1561721 w 1771609"/>
              <a:gd name="connsiteY8" fmla="*/ 763041 h 1140095"/>
              <a:gd name="connsiteX9" fmla="*/ 933455 w 1771609"/>
              <a:gd name="connsiteY9" fmla="*/ 161309 h 1140095"/>
              <a:gd name="connsiteX10" fmla="*/ 957797 w 1771609"/>
              <a:gd name="connsiteY10" fmla="*/ 167970 h 1140095"/>
              <a:gd name="connsiteX11" fmla="*/ 1286982 w 1771609"/>
              <a:gd name="connsiteY11" fmla="*/ 387616 h 1140095"/>
              <a:gd name="connsiteX12" fmla="*/ 1293725 w 1771609"/>
              <a:gd name="connsiteY12" fmla="*/ 477075 h 1140095"/>
              <a:gd name="connsiteX13" fmla="*/ 1245453 w 1771609"/>
              <a:gd name="connsiteY13" fmla="*/ 499154 h 1140095"/>
              <a:gd name="connsiteX14" fmla="*/ 1245167 w 1771609"/>
              <a:gd name="connsiteY14" fmla="*/ 499154 h 1140095"/>
              <a:gd name="connsiteX15" fmla="*/ 1203638 w 1771609"/>
              <a:gd name="connsiteY15" fmla="*/ 484104 h 1140095"/>
              <a:gd name="connsiteX16" fmla="*/ 900647 w 1771609"/>
              <a:gd name="connsiteY16" fmla="*/ 281508 h 1140095"/>
              <a:gd name="connsiteX17" fmla="*/ 872454 w 1771609"/>
              <a:gd name="connsiteY17" fmla="*/ 196164 h 1140095"/>
              <a:gd name="connsiteX18" fmla="*/ 933455 w 1771609"/>
              <a:gd name="connsiteY18" fmla="*/ 161309 h 1140095"/>
              <a:gd name="connsiteX19" fmla="*/ 256260 w 1771609"/>
              <a:gd name="connsiteY19" fmla="*/ 29 h 1140095"/>
              <a:gd name="connsiteX20" fmla="*/ 454020 w 1771609"/>
              <a:gd name="connsiteY20" fmla="*/ 13474 h 1140095"/>
              <a:gd name="connsiteX21" fmla="*/ 509236 w 1771609"/>
              <a:gd name="connsiteY21" fmla="*/ 84182 h 1140095"/>
              <a:gd name="connsiteX22" fmla="*/ 445829 w 1771609"/>
              <a:gd name="connsiteY22" fmla="*/ 139871 h 1140095"/>
              <a:gd name="connsiteX23" fmla="*/ 437447 w 1771609"/>
              <a:gd name="connsiteY23" fmla="*/ 139395 h 1140095"/>
              <a:gd name="connsiteX24" fmla="*/ 73211 w 1771609"/>
              <a:gd name="connsiteY24" fmla="*/ 137204 h 1140095"/>
              <a:gd name="connsiteX25" fmla="*/ 749 w 1771609"/>
              <a:gd name="connsiteY25" fmla="*/ 84082 h 1140095"/>
              <a:gd name="connsiteX26" fmla="*/ 53871 w 1771609"/>
              <a:gd name="connsiteY26" fmla="*/ 11621 h 1140095"/>
              <a:gd name="connsiteX27" fmla="*/ 58352 w 1771609"/>
              <a:gd name="connsiteY27" fmla="*/ 11093 h 1140095"/>
              <a:gd name="connsiteX28" fmla="*/ 256260 w 1771609"/>
              <a:gd name="connsiteY28" fmla="*/ 29 h 1140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771609" h="1140095">
                <a:moveTo>
                  <a:pt x="1561721" y="763041"/>
                </a:moveTo>
                <a:cubicBezTo>
                  <a:pt x="1585506" y="760324"/>
                  <a:pt x="1609722" y="771249"/>
                  <a:pt x="1623024" y="792810"/>
                </a:cubicBezTo>
                <a:cubicBezTo>
                  <a:pt x="1656300" y="850065"/>
                  <a:pt x="1685920" y="909291"/>
                  <a:pt x="1711735" y="970132"/>
                </a:cubicBezTo>
                <a:lnTo>
                  <a:pt x="1771609" y="1140095"/>
                </a:lnTo>
                <a:lnTo>
                  <a:pt x="1637225" y="1140095"/>
                </a:lnTo>
                <a:lnTo>
                  <a:pt x="1594820" y="1019711"/>
                </a:lnTo>
                <a:cubicBezTo>
                  <a:pt x="1571072" y="963753"/>
                  <a:pt x="1543818" y="909282"/>
                  <a:pt x="1513200" y="856627"/>
                </a:cubicBezTo>
                <a:cubicBezTo>
                  <a:pt x="1496379" y="825834"/>
                  <a:pt x="1507704" y="787236"/>
                  <a:pt x="1538499" y="770415"/>
                </a:cubicBezTo>
                <a:cubicBezTo>
                  <a:pt x="1545912" y="766367"/>
                  <a:pt x="1553792" y="763946"/>
                  <a:pt x="1561721" y="763041"/>
                </a:cubicBezTo>
                <a:close/>
                <a:moveTo>
                  <a:pt x="933455" y="161309"/>
                </a:moveTo>
                <a:cubicBezTo>
                  <a:pt x="941693" y="161855"/>
                  <a:pt x="949959" y="164025"/>
                  <a:pt x="957797" y="167970"/>
                </a:cubicBezTo>
                <a:cubicBezTo>
                  <a:pt x="1076184" y="227289"/>
                  <a:pt x="1186759" y="301068"/>
                  <a:pt x="1286982" y="387616"/>
                </a:cubicBezTo>
                <a:cubicBezTo>
                  <a:pt x="1313547" y="410457"/>
                  <a:pt x="1316566" y="450510"/>
                  <a:pt x="1293725" y="477075"/>
                </a:cubicBezTo>
                <a:cubicBezTo>
                  <a:pt x="1281638" y="491137"/>
                  <a:pt x="1263998" y="499204"/>
                  <a:pt x="1245453" y="499154"/>
                </a:cubicBezTo>
                <a:lnTo>
                  <a:pt x="1245167" y="499154"/>
                </a:lnTo>
                <a:cubicBezTo>
                  <a:pt x="1229965" y="499301"/>
                  <a:pt x="1215220" y="493956"/>
                  <a:pt x="1203638" y="484104"/>
                </a:cubicBezTo>
                <a:cubicBezTo>
                  <a:pt x="1111407" y="404300"/>
                  <a:pt x="1009633" y="336248"/>
                  <a:pt x="900647" y="281508"/>
                </a:cubicBezTo>
                <a:cubicBezTo>
                  <a:pt x="869295" y="265726"/>
                  <a:pt x="856672" y="227516"/>
                  <a:pt x="872454" y="196164"/>
                </a:cubicBezTo>
                <a:cubicBezTo>
                  <a:pt x="884290" y="172650"/>
                  <a:pt x="908742" y="159670"/>
                  <a:pt x="933455" y="161309"/>
                </a:cubicBezTo>
                <a:close/>
                <a:moveTo>
                  <a:pt x="256260" y="29"/>
                </a:moveTo>
                <a:cubicBezTo>
                  <a:pt x="322331" y="427"/>
                  <a:pt x="388378" y="4909"/>
                  <a:pt x="454020" y="13474"/>
                </a:cubicBezTo>
                <a:cubicBezTo>
                  <a:pt x="488793" y="17752"/>
                  <a:pt x="513514" y="49409"/>
                  <a:pt x="509236" y="84182"/>
                </a:cubicBezTo>
                <a:cubicBezTo>
                  <a:pt x="505303" y="116151"/>
                  <a:pt x="478038" y="140098"/>
                  <a:pt x="445829" y="139871"/>
                </a:cubicBezTo>
                <a:cubicBezTo>
                  <a:pt x="443027" y="139899"/>
                  <a:pt x="440227" y="139740"/>
                  <a:pt x="437447" y="139395"/>
                </a:cubicBezTo>
                <a:cubicBezTo>
                  <a:pt x="316592" y="123615"/>
                  <a:pt x="194247" y="122878"/>
                  <a:pt x="73211" y="137204"/>
                </a:cubicBezTo>
                <a:cubicBezTo>
                  <a:pt x="38532" y="142545"/>
                  <a:pt x="6090" y="118762"/>
                  <a:pt x="749" y="84082"/>
                </a:cubicBezTo>
                <a:cubicBezTo>
                  <a:pt x="-4591" y="49403"/>
                  <a:pt x="19192" y="16961"/>
                  <a:pt x="53871" y="11621"/>
                </a:cubicBezTo>
                <a:cubicBezTo>
                  <a:pt x="55358" y="11392"/>
                  <a:pt x="56852" y="11216"/>
                  <a:pt x="58352" y="11093"/>
                </a:cubicBezTo>
                <a:cubicBezTo>
                  <a:pt x="124093" y="3319"/>
                  <a:pt x="190189" y="-369"/>
                  <a:pt x="256260" y="29"/>
                </a:cubicBezTo>
                <a:close/>
              </a:path>
            </a:pathLst>
          </a:custGeom>
          <a:solidFill>
            <a:schemeClr val="accent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6691AC69-A76E-4DAB-B565-468B6B87AC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132972" y="6258755"/>
            <a:ext cx="1565940" cy="599245"/>
          </a:xfrm>
          <a:custGeom>
            <a:avLst/>
            <a:gdLst>
              <a:gd name="connsiteX0" fmla="*/ 782970 w 1565940"/>
              <a:gd name="connsiteY0" fmla="*/ 0 h 599245"/>
              <a:gd name="connsiteX1" fmla="*/ 1528042 w 1565940"/>
              <a:gd name="connsiteY1" fmla="*/ 480469 h 599245"/>
              <a:gd name="connsiteX2" fmla="*/ 1565940 w 1565940"/>
              <a:gd name="connsiteY2" fmla="*/ 599245 h 599245"/>
              <a:gd name="connsiteX3" fmla="*/ 0 w 1565940"/>
              <a:gd name="connsiteY3" fmla="*/ 599245 h 599245"/>
              <a:gd name="connsiteX4" fmla="*/ 37898 w 1565940"/>
              <a:gd name="connsiteY4" fmla="*/ 480469 h 599245"/>
              <a:gd name="connsiteX5" fmla="*/ 782970 w 1565940"/>
              <a:gd name="connsiteY5" fmla="*/ 0 h 5992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65940" h="599245">
                <a:moveTo>
                  <a:pt x="782970" y="0"/>
                </a:moveTo>
                <a:cubicBezTo>
                  <a:pt x="1117910" y="0"/>
                  <a:pt x="1405287" y="198118"/>
                  <a:pt x="1528042" y="480469"/>
                </a:cubicBezTo>
                <a:lnTo>
                  <a:pt x="1565940" y="599245"/>
                </a:lnTo>
                <a:lnTo>
                  <a:pt x="0" y="599245"/>
                </a:lnTo>
                <a:lnTo>
                  <a:pt x="37898" y="480469"/>
                </a:lnTo>
                <a:cubicBezTo>
                  <a:pt x="160653" y="198118"/>
                  <a:pt x="448030" y="0"/>
                  <a:pt x="78297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09418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4" name="Rectangle 7">
            <a:extLst>
              <a:ext uri="{FF2B5EF4-FFF2-40B4-BE49-F238E27FC236}">
                <a16:creationId xmlns:a16="http://schemas.microsoft.com/office/drawing/2014/main" id="{D278ADA9-6383-4BDD-80D2-8899A402687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9">
            <a:extLst>
              <a:ext uri="{FF2B5EF4-FFF2-40B4-BE49-F238E27FC236}">
                <a16:creationId xmlns:a16="http://schemas.microsoft.com/office/drawing/2014/main" id="{484B7147-B0F6-40ED-B5A2-FF72BC8198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6" name="Rectangle 11">
            <a:extLst>
              <a:ext uri="{FF2B5EF4-FFF2-40B4-BE49-F238E27FC236}">
                <a16:creationId xmlns:a16="http://schemas.microsoft.com/office/drawing/2014/main" id="{B36D2DE0-0628-4A9A-A59D-7BA8B5EB302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Oval 13">
            <a:extLst>
              <a:ext uri="{FF2B5EF4-FFF2-40B4-BE49-F238E27FC236}">
                <a16:creationId xmlns:a16="http://schemas.microsoft.com/office/drawing/2014/main" id="{48E405C9-94BE-41DA-928C-DEC9A8550E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815929" y="148929"/>
            <a:ext cx="6560142" cy="656014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5A39140-C4A6-B734-3038-C04DC990C3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15031" y="1380754"/>
            <a:ext cx="5561938" cy="2513516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ru-RU" sz="6000" dirty="0">
                <a:latin typeface="Times New Roman"/>
                <a:cs typeface="Times New Roman"/>
              </a:rPr>
              <a:t>Маркетолог</a:t>
            </a:r>
            <a:endParaRPr lang="ru-RU" dirty="0">
              <a:ea typeface="+mj-ea"/>
              <a:cs typeface="+mj-cs"/>
            </a:endParaRPr>
          </a:p>
        </p:txBody>
      </p:sp>
      <p:sp>
        <p:nvSpPr>
          <p:cNvPr id="28" name="Arc 15">
            <a:extLst>
              <a:ext uri="{FF2B5EF4-FFF2-40B4-BE49-F238E27FC236}">
                <a16:creationId xmlns:a16="http://schemas.microsoft.com/office/drawing/2014/main" id="{D2091A72-D5BB-42AC-8FD3-F7747D9086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9222429" flipV="1">
            <a:off x="2494119" y="6170"/>
            <a:ext cx="6816262" cy="6816262"/>
          </a:xfrm>
          <a:prstGeom prst="arc">
            <a:avLst>
              <a:gd name="adj1" fmla="val 16200000"/>
              <a:gd name="adj2" fmla="val 20093138"/>
            </a:avLst>
          </a:prstGeom>
          <a:ln w="127000" cap="rnd">
            <a:solidFill>
              <a:schemeClr val="accent4">
                <a:alpha val="9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9" name="Oval 17">
            <a:extLst>
              <a:ext uri="{FF2B5EF4-FFF2-40B4-BE49-F238E27FC236}">
                <a16:creationId xmlns:a16="http://schemas.microsoft.com/office/drawing/2014/main" id="{6ED12BFC-A737-46AF-8411-481112D54B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200995" y="5310973"/>
            <a:ext cx="705948" cy="686798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111259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Application>Microsoft Office PowerPoint</Application>
  <PresentationFormat>Широкоэкранный</PresentationFormat>
  <Slides>14</Slides>
  <Notes>0</Notes>
  <HiddenSlides>0</HiddenSlide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Office Theme</vt:lpstr>
      <vt:lpstr>Менеджмент</vt:lpstr>
      <vt:lpstr>Презентация PowerPoint</vt:lpstr>
      <vt:lpstr>Менеджер по рекламе</vt:lpstr>
      <vt:lpstr>Презентация PowerPoint</vt:lpstr>
      <vt:lpstr>Менеджер по продажам </vt:lpstr>
      <vt:lpstr>Презентация PowerPoint</vt:lpstr>
      <vt:lpstr>Менеджер по управлению персоналом</vt:lpstr>
      <vt:lpstr>Презентация PowerPoint</vt:lpstr>
      <vt:lpstr>Маркетолог</vt:lpstr>
      <vt:lpstr>Презентация PowerPoint</vt:lpstr>
      <vt:lpstr>Торговый представитель </vt:lpstr>
      <vt:lpstr>Презентация PowerPoint</vt:lpstr>
      <vt:lpstr>Финансовый менеджер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Менеджмент</dc:title>
  <dc:creator>Фируза Саидова</dc:creator>
  <cp:lastModifiedBy>Фируза Саидова</cp:lastModifiedBy>
  <cp:revision>176</cp:revision>
  <dcterms:created xsi:type="dcterms:W3CDTF">2023-02-14T19:43:32Z</dcterms:created>
  <dcterms:modified xsi:type="dcterms:W3CDTF">2023-04-23T09:28:16Z</dcterms:modified>
</cp:coreProperties>
</file>