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78" r:id="rId2"/>
    <p:sldId id="258" r:id="rId3"/>
    <p:sldId id="271" r:id="rId4"/>
    <p:sldId id="260" r:id="rId5"/>
    <p:sldId id="272" r:id="rId6"/>
    <p:sldId id="261" r:id="rId7"/>
    <p:sldId id="277" r:id="rId8"/>
    <p:sldId id="262" r:id="rId9"/>
    <p:sldId id="273" r:id="rId10"/>
    <p:sldId id="263" r:id="rId11"/>
    <p:sldId id="275" r:id="rId12"/>
    <p:sldId id="265" r:id="rId13"/>
    <p:sldId id="276" r:id="rId14"/>
    <p:sldId id="266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EDAC80-CD7E-A557-F171-A56F4979EA8B}" v="258" dt="2023-04-23T08:31:50.5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0652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81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692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992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9970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186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0492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4373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908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8532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876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5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Blanket on the ground">
            <a:extLst>
              <a:ext uri="{FF2B5EF4-FFF2-40B4-BE49-F238E27FC236}">
                <a16:creationId xmlns:a16="http://schemas.microsoft.com/office/drawing/2014/main" id="{634FBACD-B271-F1CE-DCB6-B6FE860DEA7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7865" b="7865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5029E9-D473-D2A5-3C2C-189F6CD6BC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2900518"/>
          </a:xfrm>
        </p:spPr>
        <p:txBody>
          <a:bodyPr>
            <a:normAutofit/>
          </a:bodyPr>
          <a:lstStyle/>
          <a:p>
            <a:r>
              <a:rPr lang="ru-RU" sz="9600" dirty="0">
                <a:solidFill>
                  <a:srgbClr val="FFFFFF"/>
                </a:solidFill>
                <a:latin typeface="Times New Roman"/>
                <a:cs typeface="Calibri Light"/>
              </a:rPr>
              <a:t>Экология</a:t>
            </a:r>
          </a:p>
        </p:txBody>
      </p:sp>
    </p:spTree>
    <p:extLst>
      <p:ext uri="{BB962C8B-B14F-4D97-AF65-F5344CB8AC3E}">
        <p14:creationId xmlns:p14="http://schemas.microsoft.com/office/powerpoint/2010/main" val="37471858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E1D558-A08F-A5A2-561F-2E11A50FCA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475825"/>
            <a:ext cx="5257799" cy="524878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" sz="2600" b="1" i="0" dirty="0">
                <a:effectLst/>
                <a:latin typeface="Times New Roman"/>
                <a:cs typeface="Times New Roman"/>
              </a:rPr>
              <a:t>Зоолог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 – это ученый, который </a:t>
            </a:r>
            <a:r>
              <a:rPr lang="" sz="2600" b="1" i="0" dirty="0">
                <a:effectLst/>
                <a:latin typeface="Times New Roman"/>
                <a:cs typeface="Times New Roman"/>
              </a:rPr>
              <a:t>изучает животный мир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. Задачами современных зоологов являются изучение уже существующих видов животных, поиск новых видов, защита животных, которые находятся под угрозой исчезновения, исследования болезней </a:t>
            </a:r>
            <a:r>
              <a:rPr lang="" sz="2600" dirty="0">
                <a:latin typeface="Times New Roman"/>
                <a:cs typeface="Times New Roman"/>
              </a:rPr>
              <a:t>животных.</a:t>
            </a:r>
            <a:endParaRPr lang="ru-RU" sz="260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" sz="2600" dirty="0">
                <a:latin typeface="Times New Roman"/>
                <a:cs typeface="Times New Roman"/>
              </a:rPr>
              <a:t>Зоологи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 работают как в лабораториях, так и в полевых условиях – в среде естественного обитания животных. Востребованы зоологи в сфере животноводства, экологии, медицины и ветеринарии.</a:t>
            </a:r>
            <a:endParaRPr lang="ru-RU" sz="2600">
              <a:latin typeface="Times New Roman"/>
              <a:cs typeface="Times New Roman"/>
            </a:endParaRPr>
          </a:p>
          <a:p>
            <a:endParaRPr lang="" sz="2600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7218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3BDA08-91A0-9F27-4D12-5619980B3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662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000" dirty="0" err="1">
                <a:latin typeface="Times New Roman"/>
                <a:cs typeface="Times New Roman"/>
              </a:rPr>
              <a:t>Гидролог</a:t>
            </a:r>
            <a:endParaRPr lang="ru-RU" sz="6000" dirty="0" err="1">
              <a:ea typeface="+mj-ea"/>
              <a:cs typeface="+mj-cs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1313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6C99EE-BF89-6247-63CB-5DEAC80D2F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endParaRPr lang="ru-RU" dirty="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" b="1" i="0" dirty="0" err="1">
                <a:effectLst/>
                <a:latin typeface="Times New Roman"/>
                <a:cs typeface="Times New Roman"/>
              </a:rPr>
              <a:t>Гидролог</a:t>
            </a:r>
            <a:r>
              <a:rPr lang="" b="0" i="0" dirty="0">
                <a:effectLst/>
                <a:latin typeface="Times New Roman"/>
                <a:cs typeface="Times New Roman"/>
              </a:rPr>
              <a:t> </a:t>
            </a:r>
            <a:r>
              <a:rPr lang="" i="0" dirty="0">
                <a:effectLst/>
                <a:latin typeface="Times New Roman"/>
                <a:cs typeface="Times New Roman"/>
              </a:rPr>
              <a:t>- </a:t>
            </a:r>
            <a:r>
              <a:rPr lang="" i="0" dirty="0" err="1">
                <a:effectLst/>
                <a:latin typeface="Times New Roman"/>
                <a:cs typeface="Times New Roman"/>
              </a:rPr>
              <a:t>это</a:t>
            </a:r>
            <a:r>
              <a:rPr lang="" b="0" i="0" dirty="0">
                <a:effectLst/>
                <a:latin typeface="Times New Roman"/>
                <a:cs typeface="Times New Roman"/>
              </a:rPr>
              <a:t> 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специалист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по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изучению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водной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поверхности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Земли</a:t>
            </a:r>
            <a:r>
              <a:rPr lang="" b="0" i="0" dirty="0">
                <a:effectLst/>
                <a:latin typeface="Times New Roman"/>
                <a:cs typeface="Times New Roman"/>
              </a:rPr>
              <a:t>,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её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свойств</a:t>
            </a:r>
            <a:r>
              <a:rPr lang="" b="0" i="0" dirty="0">
                <a:effectLst/>
                <a:latin typeface="Times New Roman"/>
                <a:cs typeface="Times New Roman"/>
              </a:rPr>
              <a:t>,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распространения</a:t>
            </a:r>
            <a:r>
              <a:rPr lang="" b="0" i="0" dirty="0">
                <a:effectLst/>
                <a:latin typeface="Times New Roman"/>
                <a:cs typeface="Times New Roman"/>
              </a:rPr>
              <a:t> и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протекающих</a:t>
            </a:r>
            <a:r>
              <a:rPr lang="" b="0" i="0" dirty="0">
                <a:effectLst/>
                <a:latin typeface="Times New Roman"/>
                <a:cs typeface="Times New Roman"/>
              </a:rPr>
              <a:t> в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ней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процессов</a:t>
            </a:r>
            <a:r>
              <a:rPr lang="" b="0" i="0" dirty="0">
                <a:effectLst/>
                <a:latin typeface="Times New Roman"/>
                <a:cs typeface="Times New Roman"/>
              </a:rPr>
              <a:t> (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круговорот</a:t>
            </a:r>
            <a:r>
              <a:rPr lang="" b="0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воды</a:t>
            </a:r>
            <a:r>
              <a:rPr lang="" b="0" i="0" dirty="0">
                <a:effectLst/>
                <a:latin typeface="Times New Roman"/>
                <a:cs typeface="Times New Roman"/>
              </a:rPr>
              <a:t> в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природе</a:t>
            </a:r>
            <a:r>
              <a:rPr lang="" b="0" i="0" dirty="0">
                <a:effectLst/>
                <a:latin typeface="Times New Roman"/>
                <a:cs typeface="Times New Roman"/>
              </a:rPr>
              <a:t> и </a:t>
            </a:r>
            <a:r>
              <a:rPr lang="" b="0" i="0" dirty="0" err="1">
                <a:effectLst/>
                <a:latin typeface="Times New Roman"/>
                <a:cs typeface="Times New Roman"/>
              </a:rPr>
              <a:t>пр</a:t>
            </a:r>
            <a:endParaRPr lang="" dirty="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62295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3BDA08-91A0-9F27-4D12-5619980B3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662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6000" dirty="0">
                <a:latin typeface="Times New Roman"/>
                <a:cs typeface="Times New Roman"/>
              </a:rPr>
              <a:t>Преподаватель</a:t>
            </a:r>
            <a:endParaRPr lang="ru-RU" sz="6000">
              <a:latin typeface="Times New Roman"/>
              <a:cs typeface="Calibri Ligh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3038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7FAE8A6-39B7-71CE-3A6F-96FB5DB309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418314"/>
            <a:ext cx="5559723" cy="530629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" sz="2600" b="0" i="0" dirty="0">
                <a:effectLst/>
                <a:latin typeface="Times New Roman"/>
                <a:cs typeface="Times New Roman"/>
              </a:rPr>
              <a:t>Современная </a:t>
            </a:r>
            <a:r>
              <a:rPr lang="" sz="2600" b="1" i="0" dirty="0">
                <a:effectLst/>
                <a:latin typeface="Times New Roman"/>
                <a:cs typeface="Times New Roman"/>
              </a:rPr>
              <a:t>экология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 </a:t>
            </a:r>
            <a:r>
              <a:rPr lang="" sz="2600" dirty="0">
                <a:latin typeface="Times New Roman"/>
                <a:cs typeface="Times New Roman"/>
              </a:rPr>
              <a:t>представляет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 собой сложную систему взаимосвязанных наук. На современном этапе развития границы </a:t>
            </a:r>
            <a:r>
              <a:rPr lang="" sz="2600" b="1" i="0" dirty="0">
                <a:effectLst/>
                <a:latin typeface="Times New Roman"/>
                <a:cs typeface="Times New Roman"/>
              </a:rPr>
              <a:t>экологии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 расширились от исследований системы «организм – среда» до системы «общество – биосфера». Профессиональная компетентность. </a:t>
            </a:r>
            <a:r>
              <a:rPr lang="" sz="2600" b="1" i="0" dirty="0">
                <a:effectLst/>
                <a:latin typeface="Times New Roman"/>
                <a:cs typeface="Times New Roman"/>
              </a:rPr>
              <a:t>Преподаватель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 </a:t>
            </a:r>
            <a:r>
              <a:rPr lang="" sz="2600" b="1" i="0" dirty="0">
                <a:effectLst/>
                <a:latin typeface="Times New Roman"/>
                <a:cs typeface="Times New Roman"/>
              </a:rPr>
              <a:t>экологии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 </a:t>
            </a:r>
            <a:r>
              <a:rPr lang="" sz="2600" dirty="0">
                <a:latin typeface="Times New Roman"/>
                <a:cs typeface="Times New Roman"/>
              </a:rPr>
              <a:t>-</a:t>
            </a:r>
            <a:r>
              <a:rPr lang="" sz="2600" i="0" dirty="0">
                <a:effectLst/>
                <a:latin typeface="Times New Roman"/>
                <a:cs typeface="Times New Roman"/>
              </a:rPr>
              <a:t>это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 педагог, который осуществляет процесс обучения и развития личности в области знания о взаимодействиях живых организмов и их сообществ между собой и с окружающей средой.</a:t>
            </a:r>
            <a:endParaRPr lang="ru-RU" sz="2600">
              <a:latin typeface="Times New Roman"/>
              <a:cs typeface="Calibri"/>
            </a:endParaRP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757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2D4D96F-4B3F-EFAB-D825-2E4E13A741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" b="1" i="0" dirty="0" err="1">
                <a:effectLst/>
                <a:latin typeface="Times New Roman"/>
                <a:cs typeface="Times New Roman"/>
              </a:rPr>
              <a:t>Эколо́гия</a:t>
            </a:r>
            <a:r>
              <a:rPr lang="" b="1" i="0" dirty="0">
                <a:effectLst/>
                <a:latin typeface="Times New Roman"/>
                <a:cs typeface="Times New Roman"/>
              </a:rPr>
              <a:t> </a:t>
            </a:r>
            <a:r>
              <a:rPr lang="" b="0" i="0" dirty="0">
                <a:effectLst/>
                <a:latin typeface="Times New Roman"/>
                <a:cs typeface="Times New Roman"/>
              </a:rPr>
              <a:t>(от др.-греч. </a:t>
            </a:r>
            <a:r>
              <a:rPr lang="el-GR" b="0" i="0" dirty="0" err="1">
                <a:effectLst/>
                <a:latin typeface="Times New Roman"/>
                <a:cs typeface="Times New Roman"/>
              </a:rPr>
              <a:t>οἶκος</a:t>
            </a:r>
            <a:r>
              <a:rPr lang="el-GR" b="0" i="0" dirty="0">
                <a:effectLst/>
                <a:latin typeface="Times New Roman"/>
                <a:cs typeface="Times New Roman"/>
              </a:rPr>
              <a:t> — </a:t>
            </a:r>
            <a:r>
              <a:rPr lang="" b="0" i="0" dirty="0">
                <a:effectLst/>
                <a:latin typeface="Times New Roman"/>
                <a:cs typeface="Times New Roman"/>
              </a:rPr>
              <a:t>жилище, местопребывание и </a:t>
            </a:r>
            <a:r>
              <a:rPr lang="el-GR" b="0" i="0" dirty="0">
                <a:effectLst/>
                <a:latin typeface="Times New Roman"/>
                <a:cs typeface="Times New Roman"/>
              </a:rPr>
              <a:t>λόγος — </a:t>
            </a:r>
            <a:r>
              <a:rPr lang="" b="0" i="0" dirty="0">
                <a:effectLst/>
                <a:latin typeface="Times New Roman"/>
                <a:cs typeface="Times New Roman"/>
              </a:rPr>
              <a:t>учение) — </a:t>
            </a:r>
            <a:r>
              <a:rPr lang="" i="0" dirty="0">
                <a:effectLst/>
                <a:latin typeface="Times New Roman"/>
                <a:cs typeface="Times New Roman"/>
              </a:rPr>
              <a:t>наука о взаимодействиях живых организмов между собой и с их средой обитания</a:t>
            </a:r>
            <a:r>
              <a:rPr lang="" b="0" i="0" dirty="0">
                <a:effectLst/>
                <a:latin typeface="Times New Roman"/>
                <a:cs typeface="Times New Roman"/>
              </a:rPr>
              <a:t>. Это биологическая наука, изучающая организацию и функционирование биосистем различных уровней (популяции, сообщества, экосистемы). Эрнст Геккель, автор термина «экология».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965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3BDA08-91A0-9F27-4D12-5619980B3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109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6000" dirty="0">
                <a:latin typeface="Times New Roman"/>
                <a:cs typeface="Times New Roman"/>
              </a:rPr>
              <a:t>Эколог</a:t>
            </a:r>
            <a:endParaRPr lang="ru-RU" sz="6000">
              <a:cs typeface="Calibri Ligh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1313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18A548-B945-425C-2808-DF43DA7F50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Эколог </a:t>
            </a:r>
            <a:r>
              <a:rPr lang="" b="0" i="0" dirty="0">
                <a:effectLst/>
                <a:latin typeface="Times New Roman"/>
                <a:cs typeface="Times New Roman"/>
              </a:rPr>
              <a:t>— </a:t>
            </a:r>
            <a:r>
              <a:rPr lang="" i="0" dirty="0">
                <a:effectLst/>
                <a:latin typeface="Times New Roman"/>
                <a:cs typeface="Times New Roman"/>
              </a:rPr>
              <a:t>учёный, который изучает связи между живыми существами и средой их обитания</a:t>
            </a:r>
            <a:r>
              <a:rPr lang="" b="0" i="0" dirty="0">
                <a:effectLst/>
                <a:latin typeface="Times New Roman"/>
                <a:cs typeface="Times New Roman"/>
              </a:rPr>
              <a:t>. Организмы живут в разных средах: наземно-воздушной, водной, почвенной и организменной. Каждая среда отличается условиями существования: освещённостью, влажностью, температурой, наличием кислорода, что определяет образ жизни организмов и то, как они приспосабливаются к среде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68397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3BDA08-91A0-9F27-4D12-5619980B3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109402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6000" dirty="0">
                <a:latin typeface="Times New Roman"/>
                <a:cs typeface="Times New Roman"/>
              </a:rPr>
              <a:t>Юрист-эколог</a:t>
            </a:r>
            <a:endParaRPr lang="ru-RU" sz="6000">
              <a:cs typeface="Calibri Ligh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2472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7FF140-32BD-0AC8-A531-5B16BAEA7E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418315"/>
            <a:ext cx="5257799" cy="530629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" sz="2600" b="1" i="0" dirty="0">
                <a:effectLst/>
                <a:latin typeface="Times New Roman"/>
                <a:cs typeface="Times New Roman"/>
              </a:rPr>
              <a:t>Юрист-эколог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 — это юрист, специализирующийся на экологическом праве. Они работают </a:t>
            </a:r>
            <a:r>
              <a:rPr lang="" sz="2600" b="1" i="0" dirty="0">
                <a:effectLst/>
                <a:latin typeface="Times New Roman"/>
                <a:cs typeface="Times New Roman"/>
              </a:rPr>
              <a:t>для защиты окружающей среды и обеспечения того, чтобы предприятия и правительства соблюдали применимые законы и правила</a:t>
            </a:r>
            <a:r>
              <a:rPr lang="" sz="2600" b="0" i="0" dirty="0">
                <a:effectLst/>
                <a:latin typeface="Times New Roman"/>
                <a:cs typeface="Times New Roman"/>
              </a:rPr>
              <a:t>. Юристы-экологи также могут помочь клиентам разработать стратегии по сокращению их углеродного следа, предоставить юридические консультации по вопросам изменения климата и при необходимости представлять интересы клиентов в суде.</a:t>
            </a:r>
            <a:endParaRPr lang="ru-RU" sz="2600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134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3BDA08-91A0-9F27-4D12-5619980B3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95025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ru-RU" sz="6000" dirty="0">
                <a:latin typeface="Times New Roman"/>
                <a:cs typeface="Times New Roman"/>
              </a:rPr>
              <a:t>Инженер по </a:t>
            </a:r>
            <a:br>
              <a:rPr lang="ru-RU" sz="6000" dirty="0">
                <a:latin typeface="Times New Roman"/>
                <a:cs typeface="Times New Roman"/>
              </a:rPr>
            </a:br>
            <a:r>
              <a:rPr lang="ru-RU" sz="6000" dirty="0">
                <a:latin typeface="Times New Roman"/>
                <a:cs typeface="Times New Roman"/>
              </a:rPr>
              <a:t>охране </a:t>
            </a:r>
            <a:br>
              <a:rPr lang="ru-RU" sz="6000" dirty="0">
                <a:latin typeface="Times New Roman"/>
                <a:cs typeface="Times New Roman"/>
              </a:rPr>
            </a:br>
            <a:r>
              <a:rPr lang="ru-RU" sz="6000" dirty="0">
                <a:latin typeface="Times New Roman"/>
                <a:cs typeface="Times New Roman"/>
              </a:rPr>
              <a:t>окружающей </a:t>
            </a:r>
            <a:br>
              <a:rPr lang="ru-RU" sz="6000" dirty="0">
                <a:latin typeface="Times New Roman"/>
                <a:cs typeface="Times New Roman"/>
              </a:rPr>
            </a:br>
            <a:r>
              <a:rPr lang="ru-RU" sz="6000" dirty="0">
                <a:latin typeface="Times New Roman"/>
                <a:cs typeface="Times New Roman"/>
              </a:rPr>
              <a:t>среды </a:t>
            </a:r>
            <a:endParaRPr lang="ru-RU" sz="6000" dirty="0">
              <a:latin typeface="Times New Roman"/>
              <a:cs typeface="Calibri Ligh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752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C5E824B-5F02-4E1F-9C4D-5538471718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Инженер по охране окружающей среды (эколог)</a:t>
            </a:r>
            <a:r>
              <a:rPr lang="" i="0" dirty="0">
                <a:effectLst/>
                <a:latin typeface="Times New Roman"/>
                <a:cs typeface="Times New Roman"/>
              </a:rPr>
              <a:t> — это специалист, отвечающий за организацию комплекса мер, направленных на обеспечение экологической безопасности и минимизацию негативного воздействия хозяйственной и иной деятельности на окружающую среду.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8057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3BDA08-91A0-9F27-4D12-5619980B3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109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6000" dirty="0">
                <a:latin typeface="Times New Roman"/>
                <a:cs typeface="Times New Roman"/>
              </a:rPr>
              <a:t>Зоолог</a:t>
            </a:r>
            <a:endParaRPr lang="ru-RU" sz="6000">
              <a:cs typeface="Calibri Light"/>
            </a:endParaRPr>
          </a:p>
        </p:txBody>
      </p:sp>
      <p:sp>
        <p:nvSpPr>
          <p:cNvPr id="16" name="Arc 15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4706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14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Экология</vt:lpstr>
      <vt:lpstr>Презентация PowerPoint</vt:lpstr>
      <vt:lpstr>Эколог</vt:lpstr>
      <vt:lpstr>Презентация PowerPoint</vt:lpstr>
      <vt:lpstr>Юрист-эколог</vt:lpstr>
      <vt:lpstr>Презентация PowerPoint</vt:lpstr>
      <vt:lpstr>Инженер по  охране  окружающей  среды </vt:lpstr>
      <vt:lpstr>Презентация PowerPoint</vt:lpstr>
      <vt:lpstr>Зоолог</vt:lpstr>
      <vt:lpstr>Презентация PowerPoint</vt:lpstr>
      <vt:lpstr>Гидролог</vt:lpstr>
      <vt:lpstr>Презентация PowerPoint</vt:lpstr>
      <vt:lpstr>Преподаватель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Экология</dc:title>
  <dc:creator>Фируза Саидова</dc:creator>
  <cp:lastModifiedBy>Фируза Саидова</cp:lastModifiedBy>
  <cp:revision>190</cp:revision>
  <dcterms:created xsi:type="dcterms:W3CDTF">2023-03-02T18:36:25Z</dcterms:created>
  <dcterms:modified xsi:type="dcterms:W3CDTF">2023-04-23T08:32:04Z</dcterms:modified>
</cp:coreProperties>
</file>