
<file path=[Content_Types].xml><?xml version="1.0" encoding="utf-8"?>
<Types xmlns="http://schemas.openxmlformats.org/package/2006/content-types">
  <Default Extension="jpeg" ContentType="image/jpeg"/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0" r:id="rId3"/>
    <p:sldId id="265" r:id="rId4"/>
    <p:sldId id="271" r:id="rId5"/>
    <p:sldId id="267" r:id="rId6"/>
    <p:sldId id="268" r:id="rId7"/>
    <p:sldId id="269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90059"/>
    <a:srgbClr val="6600CC"/>
    <a:srgbClr val="CC99FF"/>
    <a:srgbClr val="AB5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4843" autoAdjust="0"/>
    <p:restoredTop sz="94660"/>
  </p:normalViewPr>
  <p:slideViewPr>
    <p:cSldViewPr snapToGrid="0">
      <p:cViewPr varScale="1">
        <p:scale>
          <a:sx n="93" d="100"/>
          <a:sy n="93" d="100"/>
        </p:scale>
        <p:origin x="216" y="6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08.11.2021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11798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08.11.2021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1620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08.11.2021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00364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08.11.2021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917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08.11.2021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96678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08.11.2021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47886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08.11.2021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7727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08.11.2021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95377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08.11.2021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20961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08.11.2021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82794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08.11.2021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36287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4893A5-8BF4-470E-A288-EBBDDAAF6710}" type="datetimeFigureOut">
              <a:rPr lang="ru-RU" smtClean="0"/>
              <a:t>08.11.2021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67253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image" Target="../media/image2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image" Target="../media/image2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4"/>
          <p:cNvSpPr txBox="1">
            <a:spLocks/>
          </p:cNvSpPr>
          <p:nvPr/>
        </p:nvSpPr>
        <p:spPr>
          <a:xfrm>
            <a:off x="1150786" y="2047836"/>
            <a:ext cx="10259545" cy="107721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ru-RU" sz="4800" b="1" dirty="0">
              <a:solidFill>
                <a:srgbClr val="29005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opa Sans Pro Light" panose="020B0504020101010102" pitchFamily="34" charset="0"/>
              <a:cs typeface="Ropa Sans Pro Light" panose="020B0504020101010102" pitchFamily="34" charset="0"/>
            </a:endParaRPr>
          </a:p>
          <a:p>
            <a:pPr algn="ctr"/>
            <a:r>
              <a:rPr lang="ru-RU" sz="3200" b="1" dirty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Мастерская жизнетворчества Маленького Принца: путешествие от книги к себе</a:t>
            </a:r>
          </a:p>
          <a:p>
            <a:pPr algn="ctr"/>
            <a:r>
              <a:rPr lang="ru-RU" sz="3200" b="1" dirty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(электронный интерактивный образовательный ресурс)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1489815" y="5184957"/>
            <a:ext cx="6096000" cy="107721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tabLst>
                <a:tab pos="531813" algn="l"/>
              </a:tabLst>
            </a:pPr>
            <a:r>
              <a:rPr lang="ru-RU" sz="1600" b="1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Организатор</a:t>
            </a:r>
            <a:b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</a:br>
            <a: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АНО ДПО «Межрегиональный центр </a:t>
            </a:r>
          </a:p>
          <a:p>
            <a:pPr>
              <a:tabLst>
                <a:tab pos="531813" algn="l"/>
              </a:tabLst>
            </a:pPr>
            <a: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инновационных технологий в образовании»</a:t>
            </a:r>
            <a:b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</a:br>
            <a:endParaRPr lang="ru-RU" sz="1600" dirty="0">
              <a:solidFill>
                <a:schemeClr val="accent5">
                  <a:lumMod val="50000"/>
                </a:schemeClr>
              </a:solidFill>
              <a:cs typeface="Khmer UI" panose="020B0502040204020203" pitchFamily="34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4036" y="5195844"/>
            <a:ext cx="922670" cy="925353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7585815" y="5243023"/>
            <a:ext cx="480573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Ключевой партнер</a:t>
            </a:r>
            <a:b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</a:br>
            <a: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ФГБОУ ВО «Вятский государственный университет»</a:t>
            </a:r>
          </a:p>
          <a:p>
            <a: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Педагогический институт</a:t>
            </a:r>
          </a:p>
        </p:txBody>
      </p:sp>
      <p:sp>
        <p:nvSpPr>
          <p:cNvPr id="8" name="object 6"/>
          <p:cNvSpPr/>
          <p:nvPr/>
        </p:nvSpPr>
        <p:spPr>
          <a:xfrm>
            <a:off x="543805" y="5243023"/>
            <a:ext cx="778219" cy="76428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7827E40B-66DD-41F5-B83D-C512996DED3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655242" y="488549"/>
            <a:ext cx="2926327" cy="1025805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820" y="488549"/>
            <a:ext cx="3543999" cy="1030982"/>
          </a:xfrm>
          <a:prstGeom prst="rect">
            <a:avLst/>
          </a:prstGeom>
        </p:spPr>
      </p:pic>
      <p:sp>
        <p:nvSpPr>
          <p:cNvPr id="12" name="Заголовок 4"/>
          <p:cNvSpPr txBox="1">
            <a:spLocks/>
          </p:cNvSpPr>
          <p:nvPr/>
        </p:nvSpPr>
        <p:spPr>
          <a:xfrm>
            <a:off x="3548497" y="3802654"/>
            <a:ext cx="4682939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800" dirty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Предметная область: </a:t>
            </a:r>
          </a:p>
          <a:p>
            <a:pPr algn="ctr"/>
            <a:r>
              <a:rPr lang="ru-RU" sz="2800" dirty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литература </a:t>
            </a:r>
          </a:p>
          <a:p>
            <a:pPr algn="ctr"/>
            <a:endParaRPr lang="ru-RU" sz="2800" dirty="0">
              <a:solidFill>
                <a:srgbClr val="29005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opa Sans Pro Light" panose="020B0504020101010102" pitchFamily="34" charset="0"/>
              <a:cs typeface="Ropa Sans Pro Light" panose="020B0504020101010102" pitchFamily="34" charset="0"/>
            </a:endParaRPr>
          </a:p>
        </p:txBody>
      </p:sp>
      <p:sp>
        <p:nvSpPr>
          <p:cNvPr id="11" name="Заголовок 4"/>
          <p:cNvSpPr txBox="1">
            <a:spLocks/>
          </p:cNvSpPr>
          <p:nvPr/>
        </p:nvSpPr>
        <p:spPr>
          <a:xfrm>
            <a:off x="3548497" y="4644845"/>
            <a:ext cx="4682939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800" dirty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Название команды: </a:t>
            </a:r>
          </a:p>
          <a:p>
            <a:pPr algn="ctr"/>
            <a:r>
              <a:rPr lang="ru-RU" sz="2800" dirty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ДОРИ</a:t>
            </a:r>
          </a:p>
          <a:p>
            <a:pPr algn="ctr"/>
            <a:endParaRPr lang="ru-RU" sz="2800" dirty="0">
              <a:solidFill>
                <a:srgbClr val="29005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opa Sans Pro Light" panose="020B0504020101010102" pitchFamily="34" charset="0"/>
              <a:cs typeface="Ropa Sans Pro Light" panose="020B0504020101010102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82915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0552" y="534837"/>
            <a:ext cx="108732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Команда проекта</a:t>
            </a:r>
          </a:p>
          <a:p>
            <a:endParaRPr lang="ru-RU" dirty="0">
              <a:solidFill>
                <a:srgbClr val="FF0000"/>
              </a:solidFill>
            </a:endParaRPr>
          </a:p>
          <a:p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10552" y="1536174"/>
            <a:ext cx="1087326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000" b="1" dirty="0"/>
              <a:t>Капитан: </a:t>
            </a:r>
            <a:r>
              <a:rPr lang="ru-RU" sz="2000" dirty="0"/>
              <a:t>Дмитриева Ольга Андреевна, </a:t>
            </a:r>
          </a:p>
          <a:p>
            <a:pPr>
              <a:lnSpc>
                <a:spcPct val="150000"/>
              </a:lnSpc>
            </a:pPr>
            <a:r>
              <a:rPr lang="ru-RU" sz="2000" b="1" dirty="0"/>
              <a:t>Участники: </a:t>
            </a:r>
            <a:r>
              <a:rPr lang="ru-RU" sz="2000" dirty="0"/>
              <a:t>Арсланова Регина </a:t>
            </a:r>
            <a:r>
              <a:rPr lang="ru-RU" sz="2000" dirty="0" err="1"/>
              <a:t>Равильевна</a:t>
            </a:r>
            <a:r>
              <a:rPr lang="ru-RU" sz="2000" dirty="0"/>
              <a:t>, Назарова Дарья Сергеевна, Торопова Ирина Олеговна</a:t>
            </a:r>
          </a:p>
          <a:p>
            <a:pPr>
              <a:lnSpc>
                <a:spcPct val="150000"/>
              </a:lnSpc>
            </a:pPr>
            <a:r>
              <a:rPr lang="ru-RU" sz="2000" dirty="0"/>
              <a:t>студенты ФГБОУ ВО «Вятский государственный университет», г. Киров</a:t>
            </a:r>
          </a:p>
          <a:p>
            <a:pPr>
              <a:lnSpc>
                <a:spcPct val="150000"/>
              </a:lnSpc>
            </a:pPr>
            <a:r>
              <a:rPr lang="ru-RU" sz="2000" b="1" dirty="0"/>
              <a:t>Учитель: </a:t>
            </a:r>
            <a:r>
              <a:rPr lang="ru-RU" sz="2000" dirty="0"/>
              <a:t>Матвеева Татьяна Александровна, учитель русского языка и литературы, заместитель директора по ВР МАОУ «Лицей экономики и основ предпринимательства №10» г. Псков</a:t>
            </a:r>
          </a:p>
          <a:p>
            <a:pPr>
              <a:lnSpc>
                <a:spcPct val="150000"/>
              </a:lnSpc>
            </a:pPr>
            <a:r>
              <a:rPr lang="ru-RU" sz="2000" b="1" dirty="0"/>
              <a:t>Методист: </a:t>
            </a:r>
            <a:r>
              <a:rPr lang="ru-RU" sz="2000" dirty="0"/>
              <a:t>Галицких Елена Олеговна, </a:t>
            </a:r>
            <a:r>
              <a:rPr lang="ru-RU" sz="2000" dirty="0" err="1"/>
              <a:t>зав.кафедрой</a:t>
            </a:r>
            <a:r>
              <a:rPr lang="ru-RU" sz="2000" dirty="0"/>
              <a:t> русской и зарубежной литературы и методики обучения, доктор педагогических наук, профессор ФГБОУ ВО «Вятский государственный университет», заслуженный учитель РФ, г. Киров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973" y="5839979"/>
            <a:ext cx="2311463" cy="672426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7827E40B-66DD-41F5-B83D-C512996DED3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04602" y="5820182"/>
            <a:ext cx="2031200" cy="712024"/>
          </a:xfrm>
          <a:prstGeom prst="rect">
            <a:avLst/>
          </a:prstGeom>
        </p:spPr>
      </p:pic>
      <p:sp>
        <p:nvSpPr>
          <p:cNvPr id="8" name="object 6"/>
          <p:cNvSpPr/>
          <p:nvPr/>
        </p:nvSpPr>
        <p:spPr>
          <a:xfrm>
            <a:off x="4135304" y="5794053"/>
            <a:ext cx="778219" cy="76428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0929" y="5713516"/>
            <a:ext cx="922670" cy="9253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69649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0552" y="534837"/>
            <a:ext cx="108732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Проблема, которую должен решать проект</a:t>
            </a:r>
          </a:p>
          <a:p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10552" y="2448743"/>
            <a:ext cx="1116757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Как читать увлеченно, с интересом для себя и пользой для других? Как быть творческим человеком, оставаясь читателем в течение всей жизни?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973" y="5839979"/>
            <a:ext cx="2311463" cy="672426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7827E40B-66DD-41F5-B83D-C512996DED3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04602" y="5820182"/>
            <a:ext cx="2031200" cy="712024"/>
          </a:xfrm>
          <a:prstGeom prst="rect">
            <a:avLst/>
          </a:prstGeom>
        </p:spPr>
      </p:pic>
      <p:sp>
        <p:nvSpPr>
          <p:cNvPr id="8" name="object 6"/>
          <p:cNvSpPr/>
          <p:nvPr/>
        </p:nvSpPr>
        <p:spPr>
          <a:xfrm>
            <a:off x="4135304" y="5794053"/>
            <a:ext cx="778219" cy="76428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0929" y="5713516"/>
            <a:ext cx="922670" cy="9253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00866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FB83CC3-9764-404F-97BE-43B506818CE9}"/>
              </a:ext>
            </a:extLst>
          </p:cNvPr>
          <p:cNvSpPr txBox="1"/>
          <p:nvPr/>
        </p:nvSpPr>
        <p:spPr>
          <a:xfrm>
            <a:off x="610673" y="1659285"/>
            <a:ext cx="11149829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Противоречие между судьбой литературного героя и внутренними вопросами читателя к автору, герою, самому себе;</a:t>
            </a:r>
          </a:p>
          <a:p>
            <a:r>
              <a:rPr lang="ru-RU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противоречие между традиционной формой книги и потребностью читателя в «текстах новой природы», мультимедийных материалах;</a:t>
            </a:r>
          </a:p>
          <a:p>
            <a:r>
              <a:rPr lang="ru-RU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противоречие между монологической формой обучения и современными мастерскими творческой деятельности всех школьников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94D477ED-BC3B-3443-983D-3B6976A27592}"/>
              </a:ext>
            </a:extLst>
          </p:cNvPr>
          <p:cNvSpPr/>
          <p:nvPr/>
        </p:nvSpPr>
        <p:spPr>
          <a:xfrm>
            <a:off x="610673" y="778869"/>
            <a:ext cx="964700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Противоречие, которое должен решать проект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39B4733D-4B5B-FF4F-B87D-6C7CB3E46B6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973" y="5839979"/>
            <a:ext cx="2311463" cy="672426"/>
          </a:xfrm>
          <a:prstGeom prst="rect">
            <a:avLst/>
          </a:prstGeom>
        </p:spPr>
      </p:pic>
      <p:sp>
        <p:nvSpPr>
          <p:cNvPr id="5" name="object 6">
            <a:extLst>
              <a:ext uri="{FF2B5EF4-FFF2-40B4-BE49-F238E27FC236}">
                <a16:creationId xmlns:a16="http://schemas.microsoft.com/office/drawing/2014/main" id="{5FDCE5D4-2B09-E048-BEEC-CF6A31898287}"/>
              </a:ext>
            </a:extLst>
          </p:cNvPr>
          <p:cNvSpPr/>
          <p:nvPr/>
        </p:nvSpPr>
        <p:spPr>
          <a:xfrm>
            <a:off x="4135304" y="5794053"/>
            <a:ext cx="778219" cy="76428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13E88FF1-83F9-8F4A-B25A-18EFE8C33071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0929" y="5713516"/>
            <a:ext cx="922670" cy="925353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8A6B0271-C718-AC4C-9B51-D6C61CFEA4E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704602" y="5820182"/>
            <a:ext cx="2031200" cy="712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09089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6432" y="517585"/>
            <a:ext cx="10829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Цель проекта</a:t>
            </a:r>
          </a:p>
          <a:p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36431" y="2274838"/>
            <a:ext cx="1169514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Развитие читательских интересов современных школьников в интерактивном режиме общения с помощью мастерских жизнетворчества</a:t>
            </a:r>
          </a:p>
        </p:txBody>
      </p:sp>
      <p:grpSp>
        <p:nvGrpSpPr>
          <p:cNvPr id="5" name="Группа 4"/>
          <p:cNvGrpSpPr/>
          <p:nvPr/>
        </p:nvGrpSpPr>
        <p:grpSpPr>
          <a:xfrm>
            <a:off x="585973" y="5713516"/>
            <a:ext cx="11149829" cy="925353"/>
            <a:chOff x="585973" y="5713516"/>
            <a:chExt cx="11149829" cy="925353"/>
          </a:xfrm>
        </p:grpSpPr>
        <p:pic>
          <p:nvPicPr>
            <p:cNvPr id="6" name="Рисунок 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5973" y="5839979"/>
              <a:ext cx="2311463" cy="672426"/>
            </a:xfrm>
            <a:prstGeom prst="rect">
              <a:avLst/>
            </a:prstGeom>
          </p:spPr>
        </p:pic>
        <p:pic>
          <p:nvPicPr>
            <p:cNvPr id="7" name="Рисунок 6">
              <a:extLst>
                <a:ext uri="{FF2B5EF4-FFF2-40B4-BE49-F238E27FC236}">
                  <a16:creationId xmlns:a16="http://schemas.microsoft.com/office/drawing/2014/main" id="{7827E40B-66DD-41F5-B83D-C512996DED3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9704602" y="5820182"/>
              <a:ext cx="2031200" cy="712024"/>
            </a:xfrm>
            <a:prstGeom prst="rect">
              <a:avLst/>
            </a:prstGeom>
          </p:spPr>
        </p:pic>
        <p:sp>
          <p:nvSpPr>
            <p:cNvPr id="8" name="object 6"/>
            <p:cNvSpPr/>
            <p:nvPr/>
          </p:nvSpPr>
          <p:spPr>
            <a:xfrm>
              <a:off x="4135304" y="5794053"/>
              <a:ext cx="778219" cy="764281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" name="Рисунок 8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20929" y="5713516"/>
              <a:ext cx="922670" cy="92535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9143329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0551" y="534837"/>
            <a:ext cx="108175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Продукт</a:t>
            </a:r>
          </a:p>
          <a:p>
            <a:endParaRPr lang="ru-RU" dirty="0">
              <a:solidFill>
                <a:srgbClr val="FF0000"/>
              </a:solidFill>
            </a:endParaRPr>
          </a:p>
          <a:p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224589" y="2229949"/>
            <a:ext cx="11742821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Электронный интерактивный образовательный ресурс для широкого круга использования – «Мастерская жизнетворчества Маленького Принца: путешествие от книги к себе»</a:t>
            </a:r>
          </a:p>
          <a:p>
            <a:endParaRPr lang="ru-RU" sz="36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5" name="Группа 4"/>
          <p:cNvGrpSpPr/>
          <p:nvPr/>
        </p:nvGrpSpPr>
        <p:grpSpPr>
          <a:xfrm>
            <a:off x="585973" y="5713516"/>
            <a:ext cx="11149829" cy="925353"/>
            <a:chOff x="585973" y="5713516"/>
            <a:chExt cx="11149829" cy="925353"/>
          </a:xfrm>
        </p:grpSpPr>
        <p:pic>
          <p:nvPicPr>
            <p:cNvPr id="6" name="Рисунок 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5973" y="5839979"/>
              <a:ext cx="2311463" cy="672426"/>
            </a:xfrm>
            <a:prstGeom prst="rect">
              <a:avLst/>
            </a:prstGeom>
          </p:spPr>
        </p:pic>
        <p:pic>
          <p:nvPicPr>
            <p:cNvPr id="7" name="Рисунок 6">
              <a:extLst>
                <a:ext uri="{FF2B5EF4-FFF2-40B4-BE49-F238E27FC236}">
                  <a16:creationId xmlns:a16="http://schemas.microsoft.com/office/drawing/2014/main" id="{7827E40B-66DD-41F5-B83D-C512996DED3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9704602" y="5820182"/>
              <a:ext cx="2031200" cy="712024"/>
            </a:xfrm>
            <a:prstGeom prst="rect">
              <a:avLst/>
            </a:prstGeom>
          </p:spPr>
        </p:pic>
        <p:sp>
          <p:nvSpPr>
            <p:cNvPr id="8" name="object 6"/>
            <p:cNvSpPr/>
            <p:nvPr/>
          </p:nvSpPr>
          <p:spPr>
            <a:xfrm>
              <a:off x="4135304" y="5794053"/>
              <a:ext cx="778219" cy="764281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" name="Рисунок 8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20929" y="5713516"/>
              <a:ext cx="922670" cy="92535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012804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0551" y="534837"/>
            <a:ext cx="10882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Название проекта</a:t>
            </a:r>
          </a:p>
        </p:txBody>
      </p:sp>
      <p:grpSp>
        <p:nvGrpSpPr>
          <p:cNvPr id="5" name="Группа 4"/>
          <p:cNvGrpSpPr/>
          <p:nvPr/>
        </p:nvGrpSpPr>
        <p:grpSpPr>
          <a:xfrm>
            <a:off x="585973" y="5713516"/>
            <a:ext cx="11149829" cy="925353"/>
            <a:chOff x="585973" y="5713516"/>
            <a:chExt cx="11149829" cy="925353"/>
          </a:xfrm>
        </p:grpSpPr>
        <p:pic>
          <p:nvPicPr>
            <p:cNvPr id="6" name="Рисунок 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5973" y="5839979"/>
              <a:ext cx="2311463" cy="672426"/>
            </a:xfrm>
            <a:prstGeom prst="rect">
              <a:avLst/>
            </a:prstGeom>
          </p:spPr>
        </p:pic>
        <p:pic>
          <p:nvPicPr>
            <p:cNvPr id="7" name="Рисунок 6">
              <a:extLst>
                <a:ext uri="{FF2B5EF4-FFF2-40B4-BE49-F238E27FC236}">
                  <a16:creationId xmlns:a16="http://schemas.microsoft.com/office/drawing/2014/main" id="{7827E40B-66DD-41F5-B83D-C512996DED3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9704602" y="5820182"/>
              <a:ext cx="2031200" cy="712024"/>
            </a:xfrm>
            <a:prstGeom prst="rect">
              <a:avLst/>
            </a:prstGeom>
          </p:spPr>
        </p:pic>
        <p:sp>
          <p:nvSpPr>
            <p:cNvPr id="8" name="object 6"/>
            <p:cNvSpPr/>
            <p:nvPr/>
          </p:nvSpPr>
          <p:spPr>
            <a:xfrm>
              <a:off x="4135304" y="5794053"/>
              <a:ext cx="778219" cy="764281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" name="Рисунок 8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20929" y="5713516"/>
              <a:ext cx="922670" cy="925353"/>
            </a:xfrm>
            <a:prstGeom prst="rect">
              <a:avLst/>
            </a:prstGeom>
          </p:spPr>
        </p:pic>
      </p:grp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AA8694F3-ECA8-8F40-8284-AC8F8C9F1306}"/>
              </a:ext>
            </a:extLst>
          </p:cNvPr>
          <p:cNvSpPr/>
          <p:nvPr/>
        </p:nvSpPr>
        <p:spPr>
          <a:xfrm>
            <a:off x="310551" y="2104776"/>
            <a:ext cx="10882057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6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Мастерская жизнетворчества Маленького Принца: путешествие от книги к себе (электронный интерактивный образовательный ресурс)</a:t>
            </a:r>
          </a:p>
        </p:txBody>
      </p:sp>
    </p:spTree>
    <p:extLst>
      <p:ext uri="{BB962C8B-B14F-4D97-AF65-F5344CB8AC3E}">
        <p14:creationId xmlns:p14="http://schemas.microsoft.com/office/powerpoint/2010/main" val="399097804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411</TotalTime>
  <Words>284</Words>
  <Application>Microsoft Macintosh PowerPoint</Application>
  <PresentationFormat>Широкоэкранный</PresentationFormat>
  <Paragraphs>29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Ropa Sans Pro Light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Елена</dc:creator>
  <cp:lastModifiedBy>Стариков Дмитрий Валерьевич</cp:lastModifiedBy>
  <cp:revision>55</cp:revision>
  <dcterms:created xsi:type="dcterms:W3CDTF">2021-03-02T07:04:14Z</dcterms:created>
  <dcterms:modified xsi:type="dcterms:W3CDTF">2021-11-08T10:18:24Z</dcterms:modified>
</cp:coreProperties>
</file>