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12192000" cy="6858000"/>
  <p:notesSz cx="6858000" cy="9144000"/>
  <p:embeddedFontLst>
    <p:embeddedFont>
      <p:font typeface="Ropa Sans" panose="020B0604020202020204" charset="0"/>
      <p:regular r:id="rId10"/>
      <p:italic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j8e+IustqYTuh6SuFFmCaE2za3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5" name="Google Shape;12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19362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killbox.ru/media/education/v-rossii-poyavyatsya-peredovye-inzhenernye-shkoly/" TargetMode="External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3.pn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94861" y="1704242"/>
            <a:ext cx="11915192" cy="1561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0059"/>
              </a:buClr>
              <a:buSzPts val="4800"/>
              <a:buFont typeface="Ropa Sans"/>
              <a:buNone/>
            </a:pPr>
            <a:r>
              <a:rPr lang="ru-RU" sz="4500" b="1" i="0" u="none" strike="noStrike" cap="none" dirty="0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Образовательная экосистема непрерывного </a:t>
            </a:r>
            <a:r>
              <a:rPr lang="ru-RU" sz="4500" b="1" i="0" u="none" strike="noStrike" cap="none" dirty="0" smtClean="0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инженерного обучения</a:t>
            </a:r>
            <a:endParaRPr sz="4500" b="0" i="0" u="none" strike="noStrike" cap="none" dirty="0">
              <a:solidFill>
                <a:srgbClr val="002060"/>
              </a:solidFill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-RU" sz="1600" b="1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Организатор</a:t>
            </a:r>
            <a:r>
              <a:rPr lang="ru-RU" sz="1600" b="0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ru-RU" sz="1600" b="0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600" b="0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АНО ДПО «Межрегиональный центр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-RU" sz="1600" b="0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инновационных технологий в образовании»</a:t>
            </a:r>
            <a:br>
              <a:rPr lang="ru-RU" sz="1600" b="0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 b="0" i="0" u="none" strike="noStrike" cap="none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84036" y="5195844"/>
            <a:ext cx="922670" cy="925353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-RU" sz="1600" b="1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Ключевой партнер</a:t>
            </a:r>
            <a:r>
              <a:rPr lang="ru-RU" sz="1600" b="0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ru-RU" sz="1600" b="0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600" b="0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ФГБОУ ВО «Вятский государственный университет»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-RU" sz="1600" b="0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Педагогический институт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55242" y="488549"/>
            <a:ext cx="2926327" cy="1025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6820" y="488549"/>
            <a:ext cx="3543999" cy="1030982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3553165" y="3676541"/>
            <a:ext cx="4682939" cy="803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0059"/>
              </a:buClr>
              <a:buSzPts val="2800"/>
              <a:buFont typeface="Ropa Sans"/>
              <a:buNone/>
            </a:pPr>
            <a:r>
              <a:rPr lang="ru-RU" sz="2800" b="0" i="0" u="none" strike="noStrike" cap="none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Предметная область: Технология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 b="0" i="0" u="none" strike="noStrike" cap="none">
              <a:solidFill>
                <a:srgbClr val="290059"/>
              </a:solidFill>
              <a:latin typeface="Ropa Sans"/>
              <a:ea typeface="Ropa Sans"/>
              <a:cs typeface="Ropa Sans"/>
              <a:sym typeface="Ropa Sans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553165" y="4503486"/>
            <a:ext cx="4682939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0059"/>
              </a:buClr>
              <a:buSzPts val="2800"/>
              <a:buFont typeface="Ropa Sans"/>
              <a:buNone/>
            </a:pPr>
            <a:r>
              <a:rPr lang="ru-RU" sz="2800" b="0" i="0" u="none" strike="noStrike" cap="none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Название команды: PROстарт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 b="0" i="0" u="none" strike="noStrike" cap="none">
              <a:solidFill>
                <a:srgbClr val="290059"/>
              </a:solidFill>
              <a:latin typeface="Ropa Sans"/>
              <a:ea typeface="Ropa Sans"/>
              <a:cs typeface="Ropa Sans"/>
              <a:sym typeface="Ropa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310552" y="287967"/>
            <a:ext cx="1087326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Команда проекта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508650" y="844836"/>
            <a:ext cx="11295600" cy="49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Капитан: </a:t>
            </a:r>
            <a:r>
              <a:rPr lang="ru-R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Хузина Альбина Маратовна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>
                <a:solidFill>
                  <a:schemeClr val="dk1"/>
                </a:solidFill>
              </a:rPr>
              <a:t>студент-магистрант, </a:t>
            </a:r>
            <a:r>
              <a:rPr lang="ru-R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преподаватель Дома научной коллаборации им. К.А. Валиева, г.</a:t>
            </a:r>
            <a:r>
              <a:rPr lang="ru-RU" sz="1800">
                <a:solidFill>
                  <a:schemeClr val="dk1"/>
                </a:solidFill>
              </a:rPr>
              <a:t> Елабуга.</a:t>
            </a:r>
            <a:r>
              <a:rPr lang="ru-R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Участники: </a:t>
            </a:r>
            <a:r>
              <a:rPr lang="ru-R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Шишкина Юлия Михайловна, Лутфуллина Айсылу Марсовна, Перовская Елена Станиславовна, Рахимова Алина Рамилевна, Кыкина Ольга Сергеевна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студенты Елабужского института КФУ, г. Елабуга.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1">
                <a:solidFill>
                  <a:schemeClr val="dk1"/>
                </a:solidFill>
              </a:rPr>
              <a:t>Методист</a:t>
            </a:r>
            <a:r>
              <a:rPr lang="ru-R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ru-R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Исламов Артем Эдикович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канд. пед. наук, доцент кафедры теории и методики профессионального обучения Елабужского института Казанского федерального университета, преподаватель Дома научной коллаборации им. К.А. Валиева</a:t>
            </a:r>
            <a:r>
              <a:rPr lang="ru-RU" sz="1800">
                <a:solidFill>
                  <a:schemeClr val="dk1"/>
                </a:solidFill>
              </a:rPr>
              <a:t>, г. Елабуга.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</a:rPr>
              <a:t>Учитель</a:t>
            </a:r>
            <a:r>
              <a:rPr lang="ru-R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ru-R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Алдущенков Николай Сергеевич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учитель технологии муниципального общеобразовательного автономного учреждения «лицей информационных технологий № 28», г. Киров</a:t>
            </a:r>
            <a:endParaRPr sz="1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Google Shape;9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5973" y="5839979"/>
            <a:ext cx="2311463" cy="672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04602" y="5820182"/>
            <a:ext cx="2031200" cy="712024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820929" y="5713516"/>
            <a:ext cx="922670" cy="9253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/>
          <p:nvPr/>
        </p:nvSpPr>
        <p:spPr>
          <a:xfrm>
            <a:off x="334950" y="295853"/>
            <a:ext cx="11522100" cy="347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 dirty="0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Проблема, которую должен решать проект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457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dirty="0"/>
          </a:p>
          <a:p>
            <a:pPr marL="0" lvl="0" indent="457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2400" dirty="0">
                <a:solidFill>
                  <a:schemeClr val="tx1"/>
                </a:solidFill>
              </a:rPr>
              <a:t>Отсутствие преемственности программ дошкольного, начального,  основного общего и среднего общего, и высшего </a:t>
            </a:r>
            <a:r>
              <a:rPr lang="ru-RU" sz="2400" dirty="0" smtClean="0">
                <a:solidFill>
                  <a:schemeClr val="tx1"/>
                </a:solidFill>
              </a:rPr>
              <a:t>профессионального образования </a:t>
            </a:r>
            <a:r>
              <a:rPr lang="ru-RU" sz="2400" dirty="0">
                <a:solidFill>
                  <a:schemeClr val="tx1"/>
                </a:solidFill>
              </a:rPr>
              <a:t>в области формирования непрерывного инженерного </a:t>
            </a:r>
            <a:r>
              <a:rPr lang="ru-RU" sz="2400" dirty="0" smtClean="0">
                <a:solidFill>
                  <a:schemeClr val="tx1"/>
                </a:solidFill>
              </a:rPr>
              <a:t>обучения.</a:t>
            </a:r>
            <a:endParaRPr sz="2400" dirty="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sng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  <a:hlinkClick r:id="rId3">
                <a:extLst>
                  <a:ext uri="{A12FA001-AC4F-418D-AE19-62706E023703}">
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sng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  <a:hlinkClick r:id="rId3">
                <a:extLst>
                  <a:ext uri="{A12FA001-AC4F-418D-AE19-62706E023703}">
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5973" y="5839979"/>
            <a:ext cx="2311463" cy="672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704602" y="5820182"/>
            <a:ext cx="2031200" cy="71202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3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Google Shape;111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820929" y="5713516"/>
            <a:ext cx="922670" cy="9253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/>
        </p:nvSpPr>
        <p:spPr>
          <a:xfrm>
            <a:off x="290454" y="484593"/>
            <a:ext cx="11158864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i="0" u="none" strike="noStrike" cap="none" dirty="0">
                <a:solidFill>
                  <a:srgbClr val="290059"/>
                </a:solidFill>
                <a:latin typeface="Arial"/>
                <a:ea typeface="Arial"/>
                <a:cs typeface="Arial"/>
                <a:sym typeface="Arial"/>
              </a:rPr>
              <a:t>Противоречие, которое должен решать проект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8"/>
          <p:cNvSpPr txBox="1"/>
          <p:nvPr/>
        </p:nvSpPr>
        <p:spPr>
          <a:xfrm>
            <a:off x="290450" y="1641062"/>
            <a:ext cx="10831800" cy="3931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457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rPr lang="ru-RU" sz="2400" i="1" dirty="0"/>
              <a:t>Противоречие между необходимостью непрерывного инженерного образования, и отсутствие преемственности между программами </a:t>
            </a:r>
            <a:r>
              <a:rPr lang="ru-RU" sz="2400" i="1" dirty="0" smtClean="0"/>
              <a:t>ДО,НОО, ООО, </a:t>
            </a:r>
            <a:r>
              <a:rPr lang="ru-RU" sz="2400" i="1" dirty="0"/>
              <a:t>высшего </a:t>
            </a:r>
            <a:r>
              <a:rPr lang="ru-RU" sz="2400" i="1" dirty="0" smtClean="0"/>
              <a:t>образования.</a:t>
            </a:r>
            <a:endParaRPr sz="2400" i="1" dirty="0"/>
          </a:p>
          <a:p>
            <a:pPr marL="0" lvl="0" indent="457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endParaRPr sz="1700" i="1" dirty="0"/>
          </a:p>
          <a:p>
            <a:pPr marL="0" lvl="0" indent="457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endParaRPr sz="1700" i="1"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 i="1" dirty="0"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000" i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1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8" name="Google Shape;118;p18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119" name="Google Shape;119;p1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0" name="Google Shape;120;p1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1" name="Google Shape;121;p18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22" name="Google Shape;122;p18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/>
          <p:nvPr/>
        </p:nvSpPr>
        <p:spPr>
          <a:xfrm>
            <a:off x="347856" y="413685"/>
            <a:ext cx="1149630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1" i="0" u="none" strike="noStrike" cap="none" dirty="0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Цель проекта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358775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2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Разработка модели экосистемы непрерывного развития в рамках интегрированного образовательного пространства «детский сад-школа-ВУЗ-ДНК».</a:t>
            </a:r>
            <a:endParaRPr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35877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35877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Задачи: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58775" algn="just">
              <a:buSzPts val="1800"/>
            </a:pPr>
            <a:r>
              <a:rPr lang="ru-RU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1)Определение </a:t>
            </a:r>
            <a:r>
              <a:rPr lang="ru-RU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педагогических условий для реализации непрерывности инженерного образования.</a:t>
            </a:r>
          </a:p>
          <a:p>
            <a:pPr indent="358775" algn="just">
              <a:buSzPts val="1800"/>
            </a:pPr>
            <a:r>
              <a:rPr lang="ru-RU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 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Исследование рынка труда для определения актуальных профессий связанных с инженерной и технической деятельностью.</a:t>
            </a:r>
          </a:p>
          <a:p>
            <a:pPr indent="358775" algn="just">
              <a:buSzPts val="1800"/>
            </a:pP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3) Разработка методических рекомендаций для учителей технологии.</a:t>
            </a:r>
          </a:p>
          <a:p>
            <a:pPr marL="0" marR="0" lvl="0" indent="35877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ru-RU" sz="1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ru-RU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Разработка программ для всех уровней </a:t>
            </a:r>
            <a:r>
              <a:rPr lang="ru-RU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образования, </a:t>
            </a:r>
            <a:r>
              <a:rPr lang="ru-RU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обеспечение </a:t>
            </a:r>
            <a:r>
              <a:rPr lang="ru-RU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преемственности</a:t>
            </a:r>
            <a:r>
              <a:rPr lang="ru-RU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grpSp>
        <p:nvGrpSpPr>
          <p:cNvPr id="128" name="Google Shape;128;p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129" name="Google Shape;129;p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0" name="Google Shape;130;p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1" name="Google Shape;131;p4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32" name="Google Shape;132;p4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9"/>
          <p:cNvSpPr txBox="1"/>
          <p:nvPr/>
        </p:nvSpPr>
        <p:spPr>
          <a:xfrm>
            <a:off x="310551" y="534837"/>
            <a:ext cx="108174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i="0" u="none" strike="noStrike" cap="none">
                <a:solidFill>
                  <a:srgbClr val="290059"/>
                </a:solidFill>
                <a:latin typeface="Arial"/>
                <a:ea typeface="Arial"/>
                <a:cs typeface="Arial"/>
                <a:sym typeface="Arial"/>
              </a:rPr>
              <a:t>Ожидаемый результат (продукт, ресурс)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9"/>
          <p:cNvSpPr txBox="1"/>
          <p:nvPr/>
        </p:nvSpPr>
        <p:spPr>
          <a:xfrm>
            <a:off x="498076" y="1618238"/>
            <a:ext cx="108174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i="1" dirty="0" smtClean="0"/>
              <a:t>Цифровой образовательный ресурс (сайт или программный продукт), содержащий готовые уроки для детей и методические рекомендации по их проведению для педагогов, а также </a:t>
            </a:r>
            <a:r>
              <a:rPr lang="ru-RU" sz="2400" i="1" dirty="0" err="1" smtClean="0"/>
              <a:t>разноуровневые</a:t>
            </a:r>
            <a:r>
              <a:rPr lang="ru-RU" sz="2400" i="1" dirty="0" smtClean="0"/>
              <a:t> программы дополнительного образования в возрасте  от 5 до18 лет.</a:t>
            </a:r>
            <a:endParaRPr sz="2400" b="0" i="1" u="none" strike="noStrike" cap="none" dirty="0">
              <a:solidFill>
                <a:srgbClr val="C00000"/>
              </a:solidFill>
              <a:highlight>
                <a:srgbClr val="FFFF00"/>
              </a:highlight>
              <a:sym typeface="Arial"/>
            </a:endParaRPr>
          </a:p>
        </p:txBody>
      </p:sp>
      <p:grpSp>
        <p:nvGrpSpPr>
          <p:cNvPr id="139" name="Google Shape;139;p19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140" name="Google Shape;140;p1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" name="Google Shape;141;p1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2" name="Google Shape;142;p19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3" name="Google Shape;143;p19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512913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 txBox="1"/>
          <p:nvPr/>
        </p:nvSpPr>
        <p:spPr>
          <a:xfrm>
            <a:off x="310551" y="534837"/>
            <a:ext cx="108822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i="0" u="none" strike="noStrike" cap="none">
                <a:solidFill>
                  <a:srgbClr val="290059"/>
                </a:solidFill>
                <a:latin typeface="Arial"/>
                <a:ea typeface="Arial"/>
                <a:cs typeface="Arial"/>
                <a:sym typeface="Arial"/>
              </a:rPr>
              <a:t>Название проекта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0"/>
          <p:cNvSpPr txBox="1"/>
          <p:nvPr/>
        </p:nvSpPr>
        <p:spPr>
          <a:xfrm>
            <a:off x="404651" y="1755652"/>
            <a:ext cx="1088220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indent="457200" algn="just"/>
            <a:r>
              <a:rPr lang="ru-RU" sz="2400" i="1" dirty="0"/>
              <a:t>Инженеры 2030: Образовательная экосистема непрерывного инженерного обучения</a:t>
            </a:r>
            <a:endParaRPr sz="2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0" name="Google Shape;150;p20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151" name="Google Shape;151;p2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2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3" name="Google Shape;153;p20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54" name="Google Shape;154;p20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300</Words>
  <Application>Microsoft Office PowerPoint</Application>
  <PresentationFormat>Широкоэкранный</PresentationFormat>
  <Paragraphs>40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Ropa Sans</vt:lpstr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User</cp:lastModifiedBy>
  <cp:revision>6</cp:revision>
  <dcterms:created xsi:type="dcterms:W3CDTF">2021-03-02T07:04:14Z</dcterms:created>
  <dcterms:modified xsi:type="dcterms:W3CDTF">2021-11-12T19:45:00Z</dcterms:modified>
</cp:coreProperties>
</file>