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1" autoAdjust="0"/>
    <p:restoredTop sz="68796" autoAdjust="0"/>
  </p:normalViewPr>
  <p:slideViewPr>
    <p:cSldViewPr snapToGrid="0">
      <p:cViewPr varScale="1">
        <p:scale>
          <a:sx n="57" d="100"/>
          <a:sy n="57" d="100"/>
        </p:scale>
        <p:origin x="15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3218-81AF-4243-B832-14B2B39E9B18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840DD-02CA-4E15-B799-0BD25E026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15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/>
            <a:r>
              <a:rPr lang="ru-RU" dirty="0" smtClean="0"/>
              <a:t>Требования Федерального государственного образовательного стандарта направлены на достижение младшими школьниками предметных результатов по русскому языку:</a:t>
            </a:r>
          </a:p>
          <a:p>
            <a:r>
              <a:rPr lang="ru-RU" dirty="0" smtClean="0"/>
              <a:t>‒ осознание правильной устной и письменной речи как показателя общей культуры человека;</a:t>
            </a:r>
          </a:p>
          <a:p>
            <a:r>
              <a:rPr lang="ru-RU" dirty="0" smtClean="0"/>
              <a:t>‒ использование в речевой деятельности норм современного русского литературного языка (орфоэпических, лексических, грамматических, орфографических, пунктуационных) и речевого этикета.</a:t>
            </a:r>
          </a:p>
          <a:p>
            <a:endParaRPr lang="ru-RU" dirty="0" smtClean="0"/>
          </a:p>
          <a:p>
            <a:pPr indent="457200"/>
            <a:r>
              <a:rPr lang="ru-RU" dirty="0" smtClean="0"/>
              <a:t>Ученые А.А. Бондаренко, Н.Е. Богуславская, Т.И. Зиновьева, М.Л. </a:t>
            </a:r>
            <a:r>
              <a:rPr lang="ru-RU" dirty="0" err="1" smtClean="0"/>
              <a:t>Каленчук</a:t>
            </a:r>
            <a:r>
              <a:rPr lang="ru-RU" dirty="0" smtClean="0"/>
              <a:t>, Т.А. </a:t>
            </a:r>
            <a:r>
              <a:rPr lang="ru-RU" dirty="0" err="1" smtClean="0"/>
              <a:t>Ладыженская</a:t>
            </a:r>
            <a:r>
              <a:rPr lang="ru-RU" dirty="0" smtClean="0"/>
              <a:t>, М.Р. Львов, М.С. Соловейчик отмечают важность орфоэпической работы на уроках русского языка. Исследователи подчеркиваю, что высокий уровень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орфоэпической компетенции младших школьников обеспечивает успешное усвоение программного материала по русскому языку.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840DD-02CA-4E15-B799-0BD25E0262B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941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/>
            <a:r>
              <a:rPr lang="ru-RU" dirty="0" smtClean="0"/>
              <a:t>Дополнительно следует отметить,</a:t>
            </a:r>
            <a:r>
              <a:rPr lang="ru-RU" baseline="0" dirty="0" smtClean="0"/>
              <a:t> что а</a:t>
            </a:r>
            <a:r>
              <a:rPr lang="ru-RU" dirty="0" smtClean="0"/>
              <a:t>нализ действующих программ по русскому языку «Школа России», «Перспектива», «РИТМ» позволил выявить невысокий процент упражнений для третьеклассников, направленных на формирование орфоэпической компетенции.</a:t>
            </a:r>
          </a:p>
          <a:p>
            <a:endParaRPr lang="ru-RU" dirty="0" smtClean="0"/>
          </a:p>
          <a:p>
            <a:pPr indent="457200"/>
            <a:r>
              <a:rPr lang="ru-RU" dirty="0" smtClean="0"/>
              <a:t>Анкетирование учителей начальных классах выявило их потребность в эффективных формах и приемах закрепления орфоэпических норм младшими школьниками.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840DD-02CA-4E15-B799-0BD25E0262B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562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dirty="0" smtClean="0"/>
              <a:t>Повышение уровня орфоэпической компетенции третьеклассников в процессе выполнения заданий рабочей тетради «Произношу. Пишу. Взаимодействую».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840DD-02CA-4E15-B799-0BD25E0262B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649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/>
            <a:r>
              <a:rPr lang="ru-RU" dirty="0" smtClean="0"/>
              <a:t>Задания рабочей тетради чередуются с устным и письменным выполнением в паре/группе, что </a:t>
            </a:r>
            <a:r>
              <a:rPr lang="ru-RU" dirty="0" smtClean="0"/>
              <a:t>будет активизировать все </a:t>
            </a:r>
            <a:r>
              <a:rPr lang="ru-RU" dirty="0" smtClean="0"/>
              <a:t>виды речевой деятельности (слушанье, чтение, письмо, говорение) </a:t>
            </a:r>
            <a:r>
              <a:rPr lang="ru-RU" dirty="0" smtClean="0"/>
              <a:t>и повышать орфоэпическую компетенцию. </a:t>
            </a:r>
            <a:r>
              <a:rPr lang="ru-RU" dirty="0" smtClean="0"/>
              <a:t>Задания рабочей тетради рекомендуется применять в качестве орфоэпической разминки / на этапе проведения минутки чистописания / в качестве дополнительного упражнения на этапе закрепления </a:t>
            </a:r>
            <a:r>
              <a:rPr lang="ru-RU" dirty="0" smtClean="0"/>
              <a:t>темы уроков русского </a:t>
            </a:r>
            <a:r>
              <a:rPr lang="ru-RU" dirty="0" smtClean="0"/>
              <a:t>языка.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840DD-02CA-4E15-B799-0BD25E0262B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890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3221665" y="1913860"/>
            <a:ext cx="5753225" cy="4202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Произношу. Пишу. Взаимодействую. 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962" y="405332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387318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608527" y="3036574"/>
            <a:ext cx="676656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Предметная область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«Русский язык и литературное чтение»  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0337" y="408017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команды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«Коммуникация» 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39776" y="595835"/>
            <a:ext cx="3865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576" y="2537953"/>
            <a:ext cx="113549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Капитан: </a:t>
            </a:r>
            <a:r>
              <a:rPr lang="ru-RU" sz="2800" i="1" dirty="0">
                <a:ea typeface="+mj-ea"/>
                <a:cs typeface="Times New Roman" panose="02020603050405020304" pitchFamily="18" charset="0"/>
              </a:rPr>
              <a:t>Ваганова Алина Валерьевна, 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Участники: </a:t>
            </a:r>
            <a:r>
              <a:rPr lang="ru-RU" sz="2800" i="1" dirty="0">
                <a:ea typeface="+mj-ea"/>
                <a:cs typeface="Times New Roman" panose="02020603050405020304" pitchFamily="18" charset="0"/>
              </a:rPr>
              <a:t>Кулакова Анастасия Сергеевна, </a:t>
            </a:r>
          </a:p>
          <a:p>
            <a:r>
              <a:rPr lang="ru-RU" sz="2800" i="1" dirty="0" err="1">
                <a:ea typeface="+mj-ea"/>
                <a:cs typeface="Times New Roman" panose="02020603050405020304" pitchFamily="18" charset="0"/>
              </a:rPr>
              <a:t>Дресвянникова</a:t>
            </a:r>
            <a:r>
              <a:rPr lang="ru-RU" sz="2800" i="1" dirty="0">
                <a:ea typeface="+mj-ea"/>
                <a:cs typeface="Times New Roman" panose="02020603050405020304" pitchFamily="18" charset="0"/>
              </a:rPr>
              <a:t> Елизавета Антоновна,</a:t>
            </a:r>
          </a:p>
          <a:p>
            <a:r>
              <a:rPr lang="ru-RU" sz="2800" i="1" dirty="0">
                <a:ea typeface="+mj-ea"/>
                <a:cs typeface="Times New Roman" panose="02020603050405020304" pitchFamily="18" charset="0"/>
              </a:rPr>
              <a:t>студенты ФГБОУ ВО «Вятский государственный университет», </a:t>
            </a:r>
            <a:endParaRPr lang="ru-RU" sz="2800" i="1" dirty="0" smtClean="0">
              <a:ea typeface="+mj-ea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ea typeface="+mj-ea"/>
                <a:cs typeface="Times New Roman" panose="02020603050405020304" pitchFamily="18" charset="0"/>
              </a:rPr>
              <a:t>г</a:t>
            </a:r>
            <a:r>
              <a:rPr lang="ru-RU" sz="2800" i="1" dirty="0">
                <a:ea typeface="+mj-ea"/>
                <a:cs typeface="Times New Roman" panose="02020603050405020304" pitchFamily="18" charset="0"/>
              </a:rPr>
              <a:t>. Киров.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pic>
        <p:nvPicPr>
          <p:cNvPr id="10" name="Picture 2" descr="https://sun9-11.userapi.com/impg/Bcrlx-iu1LU1FP2Bi861ooiUuLwLx65o1Tj2eQ/sPh_LRPhb-0.jpg?size=672x536&amp;quality=96&amp;sign=f740a20f10bfef7c504dcb12e65b24f5&amp;type=album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0" t="19260" r="40910" b="19845"/>
          <a:stretch/>
        </p:blipFill>
        <p:spPr bwMode="auto">
          <a:xfrm>
            <a:off x="1256812" y="280656"/>
            <a:ext cx="1349227" cy="177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sun9-21.userapi.com/impg/wWjwfx9QGMaQ7-jX7W4A9Ee4p12E0tiPL44ZpQ/KpjTKSYs9WA.jpg?size=1754x794&amp;quality=96&amp;sign=b41dcda00b64c0d2e96768aacb873174&amp;type=albu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139" y="345315"/>
            <a:ext cx="4350353" cy="196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65938" y="683642"/>
            <a:ext cx="3989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проекта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2771952"/>
            <a:ext cx="10873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400" i="1" dirty="0" smtClean="0"/>
              <a:t>Проведенная </a:t>
            </a:r>
            <a:r>
              <a:rPr lang="ru-RU" sz="2400" i="1" dirty="0"/>
              <a:t>диагностическая работа в третьих классах, направленная на определение уровня </a:t>
            </a:r>
            <a:r>
              <a:rPr lang="ru-RU" sz="2400" i="1" dirty="0" smtClean="0"/>
              <a:t>орфоэпической компетенции, </a:t>
            </a:r>
            <a:r>
              <a:rPr lang="ru-RU" sz="2400" i="1" dirty="0"/>
              <a:t>выявила низкий и средний уровень владения младшими школьниками произносительными нормами русского языка (постановка ударения, произношение заимствованных слов, произношение слов трудным звукосочетанием </a:t>
            </a:r>
            <a:r>
              <a:rPr lang="ru-RU" sz="2400" i="1" dirty="0" err="1"/>
              <a:t>чт</a:t>
            </a:r>
            <a:r>
              <a:rPr lang="ru-RU" sz="2400" i="1" dirty="0"/>
              <a:t>, </a:t>
            </a:r>
            <a:r>
              <a:rPr lang="ru-RU" sz="2400" i="1" dirty="0" err="1"/>
              <a:t>щн</a:t>
            </a:r>
            <a:r>
              <a:rPr lang="ru-RU" sz="2400" i="1" dirty="0"/>
              <a:t>, </a:t>
            </a:r>
            <a:r>
              <a:rPr lang="ru-RU" sz="2400" i="1" dirty="0" err="1"/>
              <a:t>нч</a:t>
            </a:r>
            <a:r>
              <a:rPr lang="ru-RU" sz="2400" i="1" dirty="0"/>
              <a:t>, </a:t>
            </a:r>
            <a:r>
              <a:rPr lang="ru-RU" sz="2400" i="1" dirty="0" err="1"/>
              <a:t>гк</a:t>
            </a:r>
            <a:r>
              <a:rPr lang="ru-RU" sz="2400" i="1" dirty="0"/>
              <a:t>, </a:t>
            </a:r>
            <a:r>
              <a:rPr lang="ru-RU" sz="2400" i="1" dirty="0" err="1"/>
              <a:t>йо</a:t>
            </a:r>
            <a:r>
              <a:rPr lang="ru-RU" sz="2400" i="1" dirty="0"/>
              <a:t>).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pic>
        <p:nvPicPr>
          <p:cNvPr id="10" name="Picture 2" descr="https://sun9-11.userapi.com/impg/Bcrlx-iu1LU1FP2Bi861ooiUuLwLx65o1Tj2eQ/sPh_LRPhb-0.jpg?size=672x536&amp;quality=96&amp;sign=f740a20f10bfef7c504dcb12e65b24f5&amp;type=album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0" t="19260" r="40910" b="19845"/>
          <a:stretch/>
        </p:blipFill>
        <p:spPr bwMode="auto">
          <a:xfrm>
            <a:off x="1256812" y="280656"/>
            <a:ext cx="1349227" cy="177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sun9-21.userapi.com/impg/wWjwfx9QGMaQ7-jX7W4A9Ee4p12E0tiPL44ZpQ/KpjTKSYs9WA.jpg?size=1754x794&amp;quality=96&amp;sign=b41dcda00b64c0d2e96768aacb873174&amp;type=albu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139" y="345315"/>
            <a:ext cx="4350353" cy="196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35304" y="330381"/>
            <a:ext cx="2909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2475117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Повышение уровня орфоэпической компетенции третьеклассников в процессе выполнения заданий рабочей тетради «Произношу. Пишу. Взаимодействую».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pic>
        <p:nvPicPr>
          <p:cNvPr id="10" name="Picture 2" descr="https://sun9-11.userapi.com/impg/Bcrlx-iu1LU1FP2Bi861ooiUuLwLx65o1Tj2eQ/sPh_LRPhb-0.jpg?size=672x536&amp;quality=96&amp;sign=f740a20f10bfef7c504dcb12e65b24f5&amp;type=album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0" t="19260" r="40910" b="19845"/>
          <a:stretch/>
        </p:blipFill>
        <p:spPr bwMode="auto">
          <a:xfrm>
            <a:off x="1256812" y="280656"/>
            <a:ext cx="1349227" cy="177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sun9-21.userapi.com/impg/wWjwfx9QGMaQ7-jX7W4A9Ee4p12E0tiPL44ZpQ/KpjTKSYs9WA.jpg?size=1754x794&amp;quality=96&amp;sign=b41dcda00b64c0d2e96768aacb873174&amp;type=albu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139" y="345315"/>
            <a:ext cx="4350353" cy="196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0058" y="459099"/>
            <a:ext cx="4583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 проекта </a:t>
            </a:r>
            <a:endParaRPr lang="ru-RU" sz="36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01652" y="1921254"/>
            <a:ext cx="91874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sz="2400" i="1" dirty="0"/>
              <a:t>Рабочая тетрадь </a:t>
            </a:r>
            <a:r>
              <a:rPr lang="ru-RU" sz="2400" i="1" dirty="0" smtClean="0"/>
              <a:t>«Произношу. Пишу. </a:t>
            </a:r>
            <a:r>
              <a:rPr lang="ru-RU" sz="2400" i="1" dirty="0" smtClean="0"/>
              <a:t>Взаимодействую</a:t>
            </a:r>
            <a:r>
              <a:rPr lang="ru-RU" sz="2400" i="1" dirty="0" smtClean="0"/>
              <a:t>» с </a:t>
            </a:r>
            <a:r>
              <a:rPr lang="ru-RU" sz="2400" i="1" dirty="0"/>
              <a:t>заданиями для </a:t>
            </a:r>
            <a:r>
              <a:rPr lang="ru-RU" sz="2400" i="1" dirty="0" smtClean="0"/>
              <a:t>повышения уровня </a:t>
            </a:r>
            <a:r>
              <a:rPr lang="ru-RU" sz="2400" i="1" dirty="0"/>
              <a:t>орфоэпической компетенции третьеклассников.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pic>
        <p:nvPicPr>
          <p:cNvPr id="10" name="Picture 2" descr="https://sun9-11.userapi.com/impg/Bcrlx-iu1LU1FP2Bi861ooiUuLwLx65o1Tj2eQ/sPh_LRPhb-0.jpg?size=672x536&amp;quality=96&amp;sign=f740a20f10bfef7c504dcb12e65b24f5&amp;type=album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0" t="19260" r="40910" b="19845"/>
          <a:stretch/>
        </p:blipFill>
        <p:spPr bwMode="auto">
          <a:xfrm>
            <a:off x="673882" y="235128"/>
            <a:ext cx="1349227" cy="177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sun9-21.userapi.com/impg/wWjwfx9QGMaQ7-jX7W4A9Ee4p12E0tiPL44ZpQ/KpjTKSYs9WA.jpg?size=1754x794&amp;quality=96&amp;sign=b41dcda00b64c0d2e96768aacb873174&amp;type=album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76"/>
          <a:stretch/>
        </p:blipFill>
        <p:spPr bwMode="auto">
          <a:xfrm>
            <a:off x="7743599" y="235128"/>
            <a:ext cx="4350353" cy="169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/>
          <p:nvPr/>
        </p:nvPicPr>
        <p:blipFill rotWithShape="1">
          <a:blip r:embed="rId9"/>
          <a:srcRect l="37840" t="57838" r="37264" b="14835"/>
          <a:stretch/>
        </p:blipFill>
        <p:spPr bwMode="auto">
          <a:xfrm>
            <a:off x="5823119" y="3317980"/>
            <a:ext cx="3384676" cy="23955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/>
          <p:cNvPicPr/>
          <p:nvPr/>
        </p:nvPicPr>
        <p:blipFill rotWithShape="1">
          <a:blip r:embed="rId9"/>
          <a:srcRect l="37840" t="22577" r="37264" b="41846"/>
          <a:stretch/>
        </p:blipFill>
        <p:spPr bwMode="auto">
          <a:xfrm>
            <a:off x="1775637" y="3068555"/>
            <a:ext cx="3421202" cy="27255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392</Words>
  <Application>Microsoft Office PowerPoint</Application>
  <PresentationFormat>Широкоэкранный</PresentationFormat>
  <Paragraphs>33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Наталия Жуйкова</cp:lastModifiedBy>
  <cp:revision>57</cp:revision>
  <dcterms:created xsi:type="dcterms:W3CDTF">2021-03-02T07:04:14Z</dcterms:created>
  <dcterms:modified xsi:type="dcterms:W3CDTF">2021-10-20T17:59:06Z</dcterms:modified>
</cp:coreProperties>
</file>