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72" r:id="rId3"/>
    <p:sldId id="259" r:id="rId4"/>
    <p:sldId id="260" r:id="rId5"/>
    <p:sldId id="285" r:id="rId6"/>
    <p:sldId id="261" r:id="rId7"/>
    <p:sldId id="287" r:id="rId8"/>
    <p:sldId id="289" r:id="rId9"/>
    <p:sldId id="286" r:id="rId10"/>
    <p:sldId id="263" r:id="rId11"/>
    <p:sldId id="264" r:id="rId12"/>
    <p:sldId id="288" r:id="rId13"/>
    <p:sldId id="278" r:id="rId14"/>
    <p:sldId id="279" r:id="rId15"/>
    <p:sldId id="291" r:id="rId16"/>
    <p:sldId id="284" r:id="rId17"/>
  </p:sldIdLst>
  <p:sldSz cx="9144000" cy="5143500" type="screen16x9"/>
  <p:notesSz cx="6858000" cy="9144000"/>
  <p:embeddedFontLst>
    <p:embeddedFont>
      <p:font typeface="Century Gothic" pitchFamily="34" charset="0"/>
      <p:regular r:id="rId19"/>
      <p:bold r:id="rId20"/>
      <p:italic r:id="rId21"/>
      <p:boldItalic r:id="rId22"/>
    </p:embeddedFont>
    <p:embeddedFont>
      <p:font typeface="Barlow SemiBold" charset="0"/>
      <p:regular r:id="rId23"/>
      <p:bold r:id="rId24"/>
      <p:italic r:id="rId25"/>
      <p:boldItalic r:id="rId26"/>
    </p:embeddedFont>
    <p:embeddedFont>
      <p:font typeface="Barlow Light" charset="0"/>
      <p:regular r:id="rId27"/>
      <p:bold r:id="rId28"/>
      <p:italic r:id="rId29"/>
      <p:boldItalic r:id="rId30"/>
    </p:embeddedFont>
    <p:embeddedFont>
      <p:font typeface="Roboto" charset="0"/>
      <p:regular r:id="rId31"/>
      <p:bold r:id="rId32"/>
      <p:italic r:id="rId33"/>
      <p:boldItalic r:id="rId34"/>
    </p:embeddedFont>
    <p:embeddedFont>
      <p:font typeface="Barlow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2A36"/>
    <a:srgbClr val="EEA0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096C3E-3024-4353-87C0-A7270F41AF63}">
  <a:tblStyle styleId="{59096C3E-3024-4353-87C0-A7270F41AF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92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3818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1988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42301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2815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72545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6062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4"/>
          <p:cNvGrpSpPr/>
          <p:nvPr/>
        </p:nvGrpSpPr>
        <p:grpSpPr>
          <a:xfrm>
            <a:off x="-175" y="0"/>
            <a:ext cx="9158125" cy="5149862"/>
            <a:chOff x="-175" y="0"/>
            <a:chExt cx="9158125" cy="5149862"/>
          </a:xfrm>
        </p:grpSpPr>
        <p:sp>
          <p:nvSpPr>
            <p:cNvPr id="192" name="Google Shape;192;p4"/>
            <p:cNvSpPr/>
            <p:nvPr/>
          </p:nvSpPr>
          <p:spPr>
            <a:xfrm>
              <a:off x="0" y="0"/>
              <a:ext cx="78456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" name="Google Shape;193;p4"/>
            <p:cNvGrpSpPr/>
            <p:nvPr/>
          </p:nvGrpSpPr>
          <p:grpSpPr>
            <a:xfrm>
              <a:off x="-175" y="664293"/>
              <a:ext cx="318794" cy="653721"/>
              <a:chOff x="5385375" y="498300"/>
              <a:chExt cx="802200" cy="5565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197;p4"/>
            <p:cNvSpPr/>
            <p:nvPr/>
          </p:nvSpPr>
          <p:spPr>
            <a:xfrm>
              <a:off x="666125" y="660475"/>
              <a:ext cx="666300" cy="666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" name="Google Shape;199;p4"/>
            <p:cNvGrpSpPr/>
            <p:nvPr/>
          </p:nvGrpSpPr>
          <p:grpSpPr>
            <a:xfrm>
              <a:off x="8994728" y="670955"/>
              <a:ext cx="149289" cy="653721"/>
              <a:chOff x="5385375" y="498300"/>
              <a:chExt cx="802200" cy="556500"/>
            </a:xfrm>
          </p:grpSpPr>
          <p:sp>
            <p:nvSpPr>
              <p:cNvPr id="200" name="Google Shape;200;p4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4"/>
            <p:cNvGrpSpPr/>
            <p:nvPr/>
          </p:nvGrpSpPr>
          <p:grpSpPr>
            <a:xfrm>
              <a:off x="7508545" y="3014000"/>
              <a:ext cx="666403" cy="1475799"/>
              <a:chOff x="7508545" y="664625"/>
              <a:chExt cx="666403" cy="1475799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7508545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7710872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7913198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7508545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7710872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7913198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7508545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7710872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7913198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7508545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7710872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7913198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8115524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8115524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8115524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8115549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7508545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7710872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>
                <a:off x="7913198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7508545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7710872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7913198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7508545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7710872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7913198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7508545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7710872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7913198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8115524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8115524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8115524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8115549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" name="Google Shape;236;p4"/>
            <p:cNvGrpSpPr/>
            <p:nvPr/>
          </p:nvGrpSpPr>
          <p:grpSpPr>
            <a:xfrm>
              <a:off x="666070" y="4483438"/>
              <a:ext cx="666403" cy="666424"/>
              <a:chOff x="7996345" y="980275"/>
              <a:chExt cx="666403" cy="666424"/>
            </a:xfrm>
          </p:grpSpPr>
          <p:sp>
            <p:nvSpPr>
              <p:cNvPr id="237" name="Google Shape;237;p4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3" name="Google Shape;253;p4"/>
          <p:cNvSpPr txBox="1">
            <a:spLocks noGrp="1"/>
          </p:cNvSpPr>
          <p:nvPr>
            <p:ph type="body" idx="1"/>
          </p:nvPr>
        </p:nvSpPr>
        <p:spPr>
          <a:xfrm>
            <a:off x="1699000" y="660475"/>
            <a:ext cx="5045400" cy="382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Char char="▪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914400" lvl="1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L="1371600" lvl="2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L="1828800" lvl="3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L="2286000" lvl="4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L="2743200" lvl="5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L="3200400" lvl="6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L="3657600" lvl="7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L="4114800" lvl="8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254" name="Google Shape;254;p4"/>
          <p:cNvSpPr txBox="1"/>
          <p:nvPr/>
        </p:nvSpPr>
        <p:spPr>
          <a:xfrm>
            <a:off x="666125" y="574543"/>
            <a:ext cx="6663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“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255" name="Google Shape;255;p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5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258" name="Google Shape;258;p5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" name="Google Shape;261;p5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262" name="Google Shape;262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" name="Google Shape;265;p5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266" name="Google Shape;266;p5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5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283" name="Google Shape;283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6" name="Google Shape;286;p5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7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23" name="Google Shape;323;p7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7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8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57" name="Google Shape;357;p8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" name="Google Shape;360;p8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61" name="Google Shape;361;p8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8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8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65" name="Google Shape;365;p8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8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82" name="Google Shape;382;p8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5" name="Google Shape;385;p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8"/>
          <p:cNvSpPr txBox="1">
            <a:spLocks noGrp="1"/>
          </p:cNvSpPr>
          <p:nvPr>
            <p:ph type="body" idx="1"/>
          </p:nvPr>
        </p:nvSpPr>
        <p:spPr>
          <a:xfrm>
            <a:off x="1165875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87" name="Google Shape;387;p8"/>
          <p:cNvSpPr txBox="1">
            <a:spLocks noGrp="1"/>
          </p:cNvSpPr>
          <p:nvPr>
            <p:ph type="body" idx="2"/>
          </p:nvPr>
        </p:nvSpPr>
        <p:spPr>
          <a:xfrm>
            <a:off x="3706438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88" name="Google Shape;388;p8"/>
          <p:cNvSpPr txBox="1">
            <a:spLocks noGrp="1"/>
          </p:cNvSpPr>
          <p:nvPr>
            <p:ph type="body" idx="3"/>
          </p:nvPr>
        </p:nvSpPr>
        <p:spPr>
          <a:xfrm>
            <a:off x="6247001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89" name="Google Shape;389;p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9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92" name="Google Shape;392;p9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" name="Google Shape;395;p9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96" name="Google Shape;396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" name="Google Shape;399;p9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00" name="Google Shape;400;p9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9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9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9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9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9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9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416;p9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17" name="Google Shape;417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0" name="Google Shape;420;p9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1" type="blank">
  <p:cSld name="BLANK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1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455" name="Google Shape;455;p11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11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458" name="Google Shape;458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11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62" name="Google Shape;462;p11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1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1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1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1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1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1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1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1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1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1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1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8" name="Google Shape;478;p11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79" name="Google Shape;479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2" name="Google Shape;482;p1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2">
  <p:cSld name="BLANK_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>
            <a:off x="8490504" y="4489800"/>
            <a:ext cx="653700" cy="6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0" y="0"/>
            <a:ext cx="653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12"/>
          <p:cNvGrpSpPr/>
          <p:nvPr/>
        </p:nvGrpSpPr>
        <p:grpSpPr>
          <a:xfrm>
            <a:off x="-207" y="664293"/>
            <a:ext cx="155867" cy="653721"/>
            <a:chOff x="5385375" y="498300"/>
            <a:chExt cx="802200" cy="556500"/>
          </a:xfrm>
        </p:grpSpPr>
        <p:sp>
          <p:nvSpPr>
            <p:cNvPr id="487" name="Google Shape;487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12"/>
          <p:cNvGrpSpPr/>
          <p:nvPr/>
        </p:nvGrpSpPr>
        <p:grpSpPr>
          <a:xfrm>
            <a:off x="322384" y="657975"/>
            <a:ext cx="666347" cy="666373"/>
            <a:chOff x="7134700" y="414375"/>
            <a:chExt cx="501919" cy="501900"/>
          </a:xfrm>
        </p:grpSpPr>
        <p:sp>
          <p:nvSpPr>
            <p:cNvPr id="491" name="Google Shape;491;p12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2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2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2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2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12"/>
          <p:cNvGrpSpPr/>
          <p:nvPr/>
        </p:nvGrpSpPr>
        <p:grpSpPr>
          <a:xfrm>
            <a:off x="8832384" y="670955"/>
            <a:ext cx="311815" cy="653721"/>
            <a:chOff x="5385375" y="498300"/>
            <a:chExt cx="802200" cy="556500"/>
          </a:xfrm>
        </p:grpSpPr>
        <p:sp>
          <p:nvSpPr>
            <p:cNvPr id="508" name="Google Shape;508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12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3000" dirty="0">
                <a:solidFill>
                  <a:schemeClr val="accent1"/>
                </a:solidFill>
                <a:latin typeface="Century Gothic" panose="020B0502020202020204" pitchFamily="34" charset="0"/>
              </a:rPr>
              <a:t>«</a:t>
            </a:r>
            <a:r>
              <a:rPr lang="ru-RU" sz="30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Thinking</a:t>
            </a:r>
            <a:r>
              <a:rPr lang="ru-RU" sz="3000" dirty="0">
                <a:solidFill>
                  <a:schemeClr val="accent1"/>
                </a:solidFill>
                <a:latin typeface="Century Gothic" panose="020B0502020202020204" pitchFamily="34" charset="0"/>
              </a:rPr>
              <a:t>»: </a:t>
            </a:r>
            <a:r>
              <a:rPr lang="ru-RU" sz="2800" dirty="0">
                <a:latin typeface="Century Gothic" panose="020B0502020202020204" pitchFamily="34" charset="0"/>
              </a:rPr>
              <a:t>дидактическое сопровождение курса по развитию объемно-пространственного мышления</a:t>
            </a:r>
            <a:endParaRPr sz="2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0"/>
          <p:cNvSpPr txBox="1">
            <a:spLocks noGrp="1"/>
          </p:cNvSpPr>
          <p:nvPr>
            <p:ph type="body" idx="1"/>
          </p:nvPr>
        </p:nvSpPr>
        <p:spPr>
          <a:xfrm>
            <a:off x="1172650" y="1491700"/>
            <a:ext cx="7331604" cy="315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>
              <a:buSzPct val="100000"/>
              <a:buFont typeface="Wingdings" panose="05000000000000000000" pitchFamily="2" charset="2"/>
              <a:buChar char="§"/>
            </a:pPr>
            <a:r>
              <a:rPr lang="ru-RU" sz="1800" dirty="0">
                <a:latin typeface="Century Gothic" panose="020B0502020202020204" pitchFamily="34" charset="0"/>
              </a:rPr>
              <a:t>Ребенок берет одну из фигур и ищет подходящую к ней карточку с изображением трех проекций, для удобства, он может поставить фигуру в три плоскости;</a:t>
            </a:r>
          </a:p>
          <a:p>
            <a:pPr marL="285750" lvl="0" indent="-285750">
              <a:buSzPct val="100000"/>
              <a:buFont typeface="Wingdings" panose="05000000000000000000" pitchFamily="2" charset="2"/>
              <a:buChar char="§"/>
            </a:pPr>
            <a:r>
              <a:rPr lang="ru-RU" sz="1800" dirty="0">
                <a:latin typeface="Century Gothic" panose="020B0502020202020204" pitchFamily="34" charset="0"/>
              </a:rPr>
              <a:t>Дается одна из проекций, ребенок подбирает как можно больше фигур, подходящих под данную проекцию;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ru-RU" sz="1800" dirty="0">
                <a:latin typeface="Century Gothic" panose="020B0502020202020204" pitchFamily="34" charset="0"/>
              </a:rPr>
              <a:t>Самостоятельно создать чертеж заданной фигуры в трех проекциях, помогая себе применением входящих в игру плоскостей.</a:t>
            </a:r>
          </a:p>
        </p:txBody>
      </p:sp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latin typeface="Century Gothic" panose="020B0502020202020204" pitchFamily="34" charset="0"/>
              </a:rPr>
              <a:t>Примеры применения образовательной игры «</a:t>
            </a:r>
            <a:r>
              <a:rPr lang="ru-RU" sz="2000" dirty="0" err="1">
                <a:latin typeface="Century Gothic" panose="020B0502020202020204" pitchFamily="34" charset="0"/>
              </a:rPr>
              <a:t>Thinking</a:t>
            </a:r>
            <a:r>
              <a:rPr lang="ru-RU" sz="2000" dirty="0">
                <a:latin typeface="Century Gothic" panose="020B0502020202020204" pitchFamily="34" charset="0"/>
              </a:rPr>
              <a:t>»:</a:t>
            </a:r>
          </a:p>
        </p:txBody>
      </p:sp>
      <p:sp>
        <p:nvSpPr>
          <p:cNvPr id="580" name="Google Shape;580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1"/>
          <p:cNvSpPr txBox="1">
            <a:spLocks noGrp="1"/>
          </p:cNvSpPr>
          <p:nvPr>
            <p:ph type="title"/>
          </p:nvPr>
        </p:nvSpPr>
        <p:spPr>
          <a:xfrm>
            <a:off x="711500" y="8011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latin typeface="Century Gothic" panose="020B0502020202020204" pitchFamily="34" charset="0"/>
              </a:rPr>
              <a:t>Инструкция к игре «</a:t>
            </a:r>
            <a:r>
              <a:rPr lang="en-US" sz="2000" dirty="0">
                <a:latin typeface="Century Gothic" panose="020B0502020202020204" pitchFamily="34" charset="0"/>
              </a:rPr>
              <a:t>Thinking»</a:t>
            </a:r>
            <a:r>
              <a:rPr lang="ru-RU" sz="2200" dirty="0"/>
              <a:t/>
            </a:r>
            <a:br>
              <a:rPr lang="ru-RU" sz="2200" dirty="0"/>
            </a:br>
            <a:endParaRPr lang="en-US" dirty="0"/>
          </a:p>
        </p:txBody>
      </p:sp>
      <p:sp>
        <p:nvSpPr>
          <p:cNvPr id="586" name="Google Shape;586;p21"/>
          <p:cNvSpPr txBox="1">
            <a:spLocks noGrp="1"/>
          </p:cNvSpPr>
          <p:nvPr>
            <p:ph type="body" idx="1"/>
          </p:nvPr>
        </p:nvSpPr>
        <p:spPr>
          <a:xfrm>
            <a:off x="1165874" y="1599700"/>
            <a:ext cx="7186125" cy="32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SzPct val="130000"/>
            </a:pPr>
            <a:r>
              <a:rPr lang="ru-RU" dirty="0">
                <a:latin typeface="Century Gothic" panose="020B0502020202020204" pitchFamily="34" charset="0"/>
              </a:rPr>
              <a:t>В качестве плоскостей возьмем три стороны куба скрепленные в «угол»:</a:t>
            </a:r>
          </a:p>
          <a:p>
            <a:pPr marL="0" lvl="0" indent="0">
              <a:buNone/>
            </a:pPr>
            <a:r>
              <a:rPr lang="ru-RU" b="1" dirty="0">
                <a:latin typeface="Century Gothic" panose="020B0502020202020204" pitchFamily="34" charset="0"/>
              </a:rPr>
              <a:t>H</a:t>
            </a:r>
            <a:r>
              <a:rPr lang="ru-RU" dirty="0">
                <a:latin typeface="Century Gothic" panose="020B0502020202020204" pitchFamily="34" charset="0"/>
              </a:rPr>
              <a:t> - это пол или дно куба;</a:t>
            </a:r>
          </a:p>
          <a:p>
            <a:pPr marL="0" lvl="0" indent="0">
              <a:buNone/>
            </a:pPr>
            <a:r>
              <a:rPr lang="ru-RU" b="1" dirty="0">
                <a:latin typeface="Century Gothic" panose="020B0502020202020204" pitchFamily="34" charset="0"/>
              </a:rPr>
              <a:t>V</a:t>
            </a:r>
            <a:r>
              <a:rPr lang="ru-RU" dirty="0">
                <a:latin typeface="Century Gothic" panose="020B0502020202020204" pitchFamily="34" charset="0"/>
              </a:rPr>
              <a:t> - стенка куба прямо перед нами; </a:t>
            </a:r>
          </a:p>
          <a:p>
            <a:pPr marL="0" lvl="0" indent="0">
              <a:buNone/>
            </a:pPr>
            <a:r>
              <a:rPr lang="ru-RU" b="1" dirty="0">
                <a:latin typeface="Century Gothic" panose="020B0502020202020204" pitchFamily="34" charset="0"/>
              </a:rPr>
              <a:t>W</a:t>
            </a:r>
            <a:r>
              <a:rPr lang="ru-RU" dirty="0">
                <a:latin typeface="Century Gothic" panose="020B0502020202020204" pitchFamily="34" charset="0"/>
              </a:rPr>
              <a:t>- боковая стенка куба.</a:t>
            </a:r>
          </a:p>
        </p:txBody>
      </p:sp>
      <p:sp>
        <p:nvSpPr>
          <p:cNvPr id="589" name="Google Shape;589;p2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566" y="3204428"/>
            <a:ext cx="4291688" cy="16122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1"/>
          <p:cNvSpPr txBox="1">
            <a:spLocks noGrp="1"/>
          </p:cNvSpPr>
          <p:nvPr>
            <p:ph type="title"/>
          </p:nvPr>
        </p:nvSpPr>
        <p:spPr>
          <a:xfrm>
            <a:off x="711500" y="8011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dirty="0">
                <a:latin typeface="Century Gothic" panose="020B0502020202020204" pitchFamily="34" charset="0"/>
              </a:rPr>
              <a:t>Инструкция к игре «</a:t>
            </a:r>
            <a:r>
              <a:rPr lang="en-US" sz="2000" dirty="0">
                <a:latin typeface="Century Gothic" panose="020B0502020202020204" pitchFamily="34" charset="0"/>
              </a:rPr>
              <a:t>Thinking»</a:t>
            </a:r>
            <a:r>
              <a:rPr lang="ru-RU" sz="2200" dirty="0"/>
              <a:t/>
            </a:r>
            <a:br>
              <a:rPr lang="ru-RU" sz="2200" dirty="0"/>
            </a:br>
            <a:endParaRPr lang="en-US" dirty="0"/>
          </a:p>
        </p:txBody>
      </p:sp>
      <p:sp>
        <p:nvSpPr>
          <p:cNvPr id="586" name="Google Shape;586;p21"/>
          <p:cNvSpPr txBox="1">
            <a:spLocks noGrp="1"/>
          </p:cNvSpPr>
          <p:nvPr>
            <p:ph type="body" idx="1"/>
          </p:nvPr>
        </p:nvSpPr>
        <p:spPr>
          <a:xfrm>
            <a:off x="1165874" y="1599700"/>
            <a:ext cx="7186125" cy="32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SzPct val="130000"/>
            </a:pPr>
            <a:r>
              <a:rPr lang="ru-RU" dirty="0">
                <a:latin typeface="Century Gothic" panose="020B0502020202020204" pitchFamily="34" charset="0"/>
              </a:rPr>
              <a:t>К примеру, рассмотрим цилиндр: </a:t>
            </a:r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Если смотреть на него сверху, то на плоскости </a:t>
            </a:r>
            <a:r>
              <a:rPr lang="ru-RU" b="1" dirty="0">
                <a:latin typeface="Century Gothic" panose="020B0502020202020204" pitchFamily="34" charset="0"/>
              </a:rPr>
              <a:t>H </a:t>
            </a:r>
            <a:r>
              <a:rPr lang="ru-RU" dirty="0" err="1">
                <a:latin typeface="Century Gothic" panose="020B0502020202020204" pitchFamily="34" charset="0"/>
              </a:rPr>
              <a:t>спроецируется</a:t>
            </a:r>
            <a:r>
              <a:rPr lang="ru-RU" dirty="0">
                <a:latin typeface="Century Gothic" panose="020B0502020202020204" pitchFamily="34" charset="0"/>
              </a:rPr>
              <a:t> круг;</a:t>
            </a:r>
          </a:p>
          <a:p>
            <a:pPr marL="0" indent="0">
              <a:buNone/>
            </a:pPr>
            <a:r>
              <a:rPr lang="ru-RU" dirty="0">
                <a:latin typeface="Century Gothic" panose="020B0502020202020204" pitchFamily="34" charset="0"/>
              </a:rPr>
              <a:t>Если смотреть сбоку на цилиндр, то на плоскости </a:t>
            </a:r>
            <a:r>
              <a:rPr lang="ru-RU" b="1" dirty="0">
                <a:latin typeface="Century Gothic" panose="020B0502020202020204" pitchFamily="34" charset="0"/>
              </a:rPr>
              <a:t>V</a:t>
            </a:r>
            <a:r>
              <a:rPr lang="ru-RU" dirty="0">
                <a:latin typeface="Century Gothic" panose="020B0502020202020204" pitchFamily="34" charset="0"/>
              </a:rPr>
              <a:t> и </a:t>
            </a:r>
            <a:r>
              <a:rPr lang="ru-RU" b="1" dirty="0">
                <a:latin typeface="Century Gothic" panose="020B0502020202020204" pitchFamily="34" charset="0"/>
              </a:rPr>
              <a:t>W</a:t>
            </a:r>
            <a:r>
              <a:rPr lang="ru-RU" dirty="0">
                <a:latin typeface="Century Gothic" panose="020B0502020202020204" pitchFamily="34" charset="0"/>
              </a:rPr>
              <a:t>- мы увидим прямоугольник.</a:t>
            </a:r>
          </a:p>
        </p:txBody>
      </p:sp>
      <p:sp>
        <p:nvSpPr>
          <p:cNvPr id="589" name="Google Shape;589;p2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15" y="3234149"/>
            <a:ext cx="1806286" cy="18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1102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5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755" name="Google Shape;755;p35"/>
          <p:cNvPicPr preferRelativeResize="0"/>
          <p:nvPr/>
        </p:nvPicPr>
        <p:blipFill rotWithShape="1">
          <a:blip r:embed="rId3">
            <a:alphaModFix/>
          </a:blip>
          <a:srcRect r="62099"/>
          <a:stretch/>
        </p:blipFill>
        <p:spPr>
          <a:xfrm>
            <a:off x="648603" y="0"/>
            <a:ext cx="2920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400" y="682764"/>
            <a:ext cx="5709438" cy="38070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6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Преимущества продукта:</a:t>
            </a:r>
          </a:p>
        </p:txBody>
      </p:sp>
      <p:sp>
        <p:nvSpPr>
          <p:cNvPr id="761" name="Google Shape;761;p36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ru-RU" sz="1800" dirty="0">
                <a:latin typeface="Century Gothic" panose="020B0502020202020204" pitchFamily="34" charset="0"/>
              </a:rPr>
              <a:t>Игровая форма обучения; </a:t>
            </a:r>
          </a:p>
          <a:p>
            <a:pPr marL="342900" lvl="0" indent="-342900">
              <a:buSzPct val="100000"/>
              <a:buFont typeface="Wingdings" panose="05000000000000000000" pitchFamily="2" charset="2"/>
              <a:buChar char="§"/>
            </a:pPr>
            <a:r>
              <a:rPr lang="ru-RU" sz="1800" dirty="0">
                <a:latin typeface="Century Gothic" panose="020B0502020202020204" pitchFamily="34" charset="0"/>
              </a:rPr>
              <a:t>Задания разработаны по уровням: от простого к сложному; 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ru-RU" sz="1800" dirty="0">
                <a:latin typeface="Century Gothic" panose="020B0502020202020204" pitchFamily="34" charset="0"/>
              </a:rPr>
              <a:t>В процессе игры развивается объемно-пространственное, логическое, проектное мышление.</a:t>
            </a:r>
          </a:p>
        </p:txBody>
      </p:sp>
      <p:sp>
        <p:nvSpPr>
          <p:cNvPr id="762" name="Google Shape;762;p36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6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Преимущества для педагога:</a:t>
            </a:r>
          </a:p>
        </p:txBody>
      </p:sp>
      <p:sp>
        <p:nvSpPr>
          <p:cNvPr id="761" name="Google Shape;761;p36"/>
          <p:cNvSpPr txBox="1">
            <a:spLocks noGrp="1"/>
          </p:cNvSpPr>
          <p:nvPr>
            <p:ph type="body" idx="1"/>
          </p:nvPr>
        </p:nvSpPr>
        <p:spPr>
          <a:xfrm>
            <a:off x="1257349" y="1608462"/>
            <a:ext cx="7179419" cy="27384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/>
            <a:r>
              <a:rPr lang="ru-RU" sz="1800" dirty="0">
                <a:latin typeface="Century Gothic" panose="020B0502020202020204" pitchFamily="34" charset="0"/>
              </a:rPr>
              <a:t>Благодаря игре </a:t>
            </a:r>
            <a:r>
              <a:rPr lang="en-US" sz="1800" dirty="0">
                <a:latin typeface="Century Gothic" panose="020B0502020202020204" pitchFamily="34" charset="0"/>
              </a:rPr>
              <a:t>«Thinking»</a:t>
            </a:r>
            <a:r>
              <a:rPr lang="ru-RU" sz="1800" dirty="0">
                <a:latin typeface="Century Gothic" panose="020B0502020202020204" pitchFamily="34" charset="0"/>
              </a:rPr>
              <a:t>, а именно, игровой форме обучения, </a:t>
            </a:r>
            <a:r>
              <a:rPr lang="ru-RU" sz="1800" smtClean="0">
                <a:latin typeface="Century Gothic" panose="020B0502020202020204" pitchFamily="34" charset="0"/>
              </a:rPr>
              <a:t>разноуровневой</a:t>
            </a:r>
            <a:r>
              <a:rPr lang="ru-RU" sz="1800" dirty="0" smtClean="0">
                <a:latin typeface="Century Gothic" panose="020B0502020202020204" pitchFamily="34" charset="0"/>
              </a:rPr>
              <a:t> </a:t>
            </a:r>
            <a:r>
              <a:rPr lang="ru-RU" sz="1800" dirty="0">
                <a:latin typeface="Century Gothic" panose="020B0502020202020204" pitchFamily="34" charset="0"/>
              </a:rPr>
              <a:t>системе упражнений, наглядно – тактильной форме пособия, обучение происходит более легко, качественно и продуктивно;</a:t>
            </a:r>
          </a:p>
          <a:p>
            <a:pPr marL="342900" indent="-342900"/>
            <a:r>
              <a:rPr lang="ru-RU" sz="1800" dirty="0">
                <a:latin typeface="Century Gothic" panose="020B0502020202020204" pitchFamily="34" charset="0"/>
              </a:rPr>
              <a:t>Учащиеся получают новые знания и сразу закрепляют их на практике.</a:t>
            </a:r>
          </a:p>
          <a:p>
            <a:pPr marL="342900" indent="-342900"/>
            <a:endParaRPr lang="ru-RU" sz="1800" dirty="0">
              <a:latin typeface="Century Gothic" panose="020B0502020202020204" pitchFamily="34" charset="0"/>
            </a:endParaRPr>
          </a:p>
        </p:txBody>
      </p:sp>
      <p:sp>
        <p:nvSpPr>
          <p:cNvPr id="762" name="Google Shape;762;p36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09251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8400" y="1267200"/>
            <a:ext cx="7308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Педагог-наставник:</a:t>
            </a:r>
          </a:p>
          <a:p>
            <a:r>
              <a:rPr lang="ru-RU" sz="1800" dirty="0">
                <a:latin typeface="Century Gothic" panose="020B0502020202020204" pitchFamily="34" charset="0"/>
              </a:rPr>
              <a:t>Мамаева Ольга Георгиевна, </a:t>
            </a:r>
          </a:p>
          <a:p>
            <a:r>
              <a:rPr lang="ru-RU" sz="1800" dirty="0">
                <a:latin typeface="Century Gothic" panose="020B0502020202020204" pitchFamily="34" charset="0"/>
              </a:rPr>
              <a:t>КОГОАУ ДО «ЦТТ» (детский технопарк «</a:t>
            </a:r>
            <a:r>
              <a:rPr lang="ru-RU" sz="1800" dirty="0" err="1">
                <a:latin typeface="Century Gothic" panose="020B0502020202020204" pitchFamily="34" charset="0"/>
              </a:rPr>
              <a:t>Кванториум</a:t>
            </a:r>
            <a:r>
              <a:rPr lang="ru-RU" sz="1800" dirty="0">
                <a:latin typeface="Century Gothic" panose="020B0502020202020204" pitchFamily="34" charset="0"/>
              </a:rPr>
              <a:t>»)</a:t>
            </a:r>
          </a:p>
          <a:p>
            <a:endParaRPr lang="ru-RU" sz="1800" dirty="0">
              <a:latin typeface="Century Gothic" panose="020B0502020202020204" pitchFamily="34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Проектная команда:</a:t>
            </a:r>
          </a:p>
          <a:p>
            <a:r>
              <a:rPr lang="ru-RU" sz="1800" dirty="0" err="1">
                <a:latin typeface="Century Gothic" panose="020B0502020202020204" pitchFamily="34" charset="0"/>
              </a:rPr>
              <a:t>Малькова</a:t>
            </a:r>
            <a:r>
              <a:rPr lang="ru-RU" sz="1800" dirty="0">
                <a:latin typeface="Century Gothic" panose="020B0502020202020204" pitchFamily="34" charset="0"/>
              </a:rPr>
              <a:t> Алёна Александровна</a:t>
            </a:r>
          </a:p>
          <a:p>
            <a:r>
              <a:rPr lang="ru-RU" sz="1800" dirty="0">
                <a:latin typeface="Century Gothic" panose="020B0502020202020204" pitchFamily="34" charset="0"/>
              </a:rPr>
              <a:t>Перетягина Алина Евгеньевна</a:t>
            </a:r>
          </a:p>
          <a:p>
            <a:r>
              <a:rPr lang="ru-RU" sz="1800" dirty="0">
                <a:latin typeface="Century Gothic" panose="020B0502020202020204" pitchFamily="34" charset="0"/>
              </a:rPr>
              <a:t>Петухова Валерия Олеговна</a:t>
            </a:r>
          </a:p>
          <a:p>
            <a:r>
              <a:rPr lang="ru-RU" sz="1800" dirty="0" err="1">
                <a:latin typeface="Century Gothic" panose="020B0502020202020204" pitchFamily="34" charset="0"/>
              </a:rPr>
              <a:t>Шашкова</a:t>
            </a:r>
            <a:r>
              <a:rPr lang="ru-RU" sz="1800" dirty="0">
                <a:latin typeface="Century Gothic" panose="020B0502020202020204" pitchFamily="34" charset="0"/>
              </a:rPr>
              <a:t> Ксения Андреевна</a:t>
            </a:r>
          </a:p>
          <a:p>
            <a:r>
              <a:rPr lang="ru-RU" sz="1800" i="1" dirty="0">
                <a:latin typeface="Century Gothic" panose="020B0502020202020204" pitchFamily="34" charset="0"/>
              </a:rPr>
              <a:t>профили подготовки «Технология, изобразительное искусство</a:t>
            </a:r>
            <a:r>
              <a:rPr lang="ru-RU" sz="2000" i="1" dirty="0">
                <a:latin typeface="Century Gothic" panose="020B0502020202020204" pitchFamily="34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2839" y="488262"/>
            <a:ext cx="4405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Проект подготовили: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00" y="223200"/>
            <a:ext cx="8180254" cy="441100"/>
          </a:xfrm>
          <a:prstGeom prst="rect">
            <a:avLst/>
          </a:prstGeom>
          <a:solidFill>
            <a:srgbClr val="27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7" name="Google Shape;667;p29"/>
          <p:cNvSpPr txBox="1">
            <a:spLocks noGrp="1"/>
          </p:cNvSpPr>
          <p:nvPr>
            <p:ph type="title"/>
          </p:nvPr>
        </p:nvSpPr>
        <p:spPr>
          <a:xfrm>
            <a:off x="744527" y="438637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4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Thinking</a:t>
            </a:r>
            <a:r>
              <a:rPr lang="ru-RU" sz="2400" dirty="0">
                <a:latin typeface="Century Gothic" panose="020B0502020202020204" pitchFamily="34" charset="0"/>
              </a:rPr>
              <a:t> – </a:t>
            </a:r>
            <a:r>
              <a:rPr lang="ru-RU" sz="2000" dirty="0">
                <a:latin typeface="Century Gothic" panose="020B0502020202020204" pitchFamily="34" charset="0"/>
              </a:rPr>
              <a:t>это длительная образовательная  настольная игра, направленная на развитие объемно – пространственного мышления детей.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668" name="Google Shape;668;p2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grpSp>
        <p:nvGrpSpPr>
          <p:cNvPr id="669" name="Google Shape;669;p29"/>
          <p:cNvGrpSpPr/>
          <p:nvPr/>
        </p:nvGrpSpPr>
        <p:grpSpPr>
          <a:xfrm>
            <a:off x="6038025" y="3097010"/>
            <a:ext cx="2469661" cy="1384500"/>
            <a:chOff x="6038025" y="2598925"/>
            <a:chExt cx="2469661" cy="1384500"/>
          </a:xfrm>
        </p:grpSpPr>
        <p:cxnSp>
          <p:nvCxnSpPr>
            <p:cNvPr id="670" name="Google Shape;670;p29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71" name="Google Shape;671;p29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ru-RU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уровень</a:t>
              </a:r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9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74" name="Google Shape;674;p29"/>
          <p:cNvGrpSpPr/>
          <p:nvPr/>
        </p:nvGrpSpPr>
        <p:grpSpPr>
          <a:xfrm>
            <a:off x="5320972" y="2367284"/>
            <a:ext cx="3803786" cy="1384500"/>
            <a:chOff x="-284582" y="1937100"/>
            <a:chExt cx="4145633" cy="1384500"/>
          </a:xfrm>
        </p:grpSpPr>
        <p:sp>
          <p:nvSpPr>
            <p:cNvPr id="675" name="Google Shape;675;p29"/>
            <p:cNvSpPr txBox="1"/>
            <p:nvPr/>
          </p:nvSpPr>
          <p:spPr>
            <a:xfrm>
              <a:off x="1993851" y="193710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676" name="Google Shape;676;p29"/>
            <p:cNvCxnSpPr/>
            <p:nvPr/>
          </p:nvCxnSpPr>
          <p:spPr>
            <a:xfrm rot="10800000">
              <a:off x="-284582" y="2544734"/>
              <a:ext cx="10437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79" name="Google Shape;679;p29"/>
          <p:cNvGrpSpPr/>
          <p:nvPr/>
        </p:nvGrpSpPr>
        <p:grpSpPr>
          <a:xfrm>
            <a:off x="4908100" y="1423345"/>
            <a:ext cx="3599586" cy="1384500"/>
            <a:chOff x="4908100" y="889950"/>
            <a:chExt cx="3599586" cy="1384500"/>
          </a:xfrm>
        </p:grpSpPr>
        <p:cxnSp>
          <p:nvCxnSpPr>
            <p:cNvPr id="680" name="Google Shape;680;p29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81" name="Google Shape;681;p29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>
                  <a:solidFill>
                    <a:schemeClr val="dk1"/>
                  </a:solidFill>
                  <a:latin typeface="Century Gothic" panose="020B0502020202020204" pitchFamily="34" charset="0"/>
                  <a:ea typeface="Barlow"/>
                  <a:cs typeface="Barlow"/>
                  <a:sym typeface="Barlow"/>
                </a:rPr>
                <a:t>уровень</a:t>
              </a:r>
              <a:endParaRPr sz="1600" b="1" dirty="0">
                <a:solidFill>
                  <a:schemeClr val="dk1"/>
                </a:solidFill>
                <a:latin typeface="Century Gothic" panose="020B0502020202020204" pitchFamily="34" charset="0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9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84" name="Google Shape;684;p29"/>
          <p:cNvGrpSpPr/>
          <p:nvPr/>
        </p:nvGrpSpPr>
        <p:grpSpPr>
          <a:xfrm>
            <a:off x="2814594" y="1631550"/>
            <a:ext cx="3514811" cy="3252003"/>
            <a:chOff x="2991269" y="1153325"/>
            <a:chExt cx="3514811" cy="3252003"/>
          </a:xfrm>
        </p:grpSpPr>
        <p:sp>
          <p:nvSpPr>
            <p:cNvPr id="685" name="Google Shape;685;p29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686" name="Google Shape;686;p29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87" name="Google Shape;687;p29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88" name="Google Shape;688;p29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689" name="Google Shape;689;p29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0" name="Google Shape;690;p29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91" name="Google Shape;691;p29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2" name="Google Shape;692;p29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831" y="1381502"/>
            <a:ext cx="723584" cy="10242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008" y="2528034"/>
            <a:ext cx="1094236" cy="10374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001" y="3318620"/>
            <a:ext cx="1241863" cy="1186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342" y="2447573"/>
            <a:ext cx="4258173" cy="13839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5928" y="1588410"/>
            <a:ext cx="256693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Century Gothic" panose="020B0502020202020204" pitchFamily="34" charset="0"/>
              </a:rPr>
              <a:t>В процессе игры ребёнок рассматривает фигуру со всех сторон и проецирует её на плоскости куба.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Century Gothic" panose="020B0502020202020204" pitchFamily="34" charset="0"/>
              </a:rPr>
              <a:t>В этом ему помогают карточки трёх категорий, которые он сопоставляет друг с другом и данной объемной фигурой.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6"/>
          <p:cNvSpPr txBox="1">
            <a:spLocks noGrp="1"/>
          </p:cNvSpPr>
          <p:nvPr>
            <p:ph type="ctrTitle" idx="4294967295"/>
          </p:nvPr>
        </p:nvSpPr>
        <p:spPr>
          <a:xfrm>
            <a:off x="4250807" y="206163"/>
            <a:ext cx="4007593" cy="83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Целевая аудитория</a:t>
            </a:r>
            <a:endParaRPr sz="2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7" name="Google Shape;537;p16"/>
          <p:cNvSpPr txBox="1">
            <a:spLocks noGrp="1"/>
          </p:cNvSpPr>
          <p:nvPr>
            <p:ph type="subTitle" idx="4294967295"/>
          </p:nvPr>
        </p:nvSpPr>
        <p:spPr>
          <a:xfrm>
            <a:off x="3828676" y="1127763"/>
            <a:ext cx="4661674" cy="39266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buClr>
                <a:schemeClr val="dk1"/>
              </a:buClr>
              <a:buSzPct val="100000"/>
              <a:buFont typeface="Wingdings" pitchFamily="2" charset="2"/>
              <a:buChar char="§"/>
            </a:pPr>
            <a:r>
              <a:rPr lang="ru-RU" sz="1800" dirty="0">
                <a:latin typeface="Century Gothic" panose="020B0502020202020204" pitchFamily="34" charset="0"/>
              </a:rPr>
              <a:t>Учащиеся вводного модуля ДТ «Кванториум» (дети 11-18 лет) по дополнительной общеразвивающей программе технической направленности по промышленному дизайну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ru-RU" sz="1800" dirty="0">
              <a:latin typeface="Century Gothic" panose="020B0502020202020204" pitchFamily="34" charset="0"/>
            </a:endParaRPr>
          </a:p>
          <a:p>
            <a:pPr marL="342900" lvl="0" indent="-342900">
              <a:buClr>
                <a:schemeClr val="dk1"/>
              </a:buClr>
              <a:buSzPct val="100000"/>
              <a:buFont typeface="Wingdings" pitchFamily="2" charset="2"/>
              <a:buChar char="§"/>
            </a:pPr>
            <a:r>
              <a:rPr lang="ru-RU" sz="1800" dirty="0">
                <a:latin typeface="Century Gothic" panose="020B0502020202020204" pitchFamily="34" charset="0"/>
              </a:rPr>
              <a:t>Дети и взрослые, увлекающиеся моделированием, проектированием, 3D печатью.</a:t>
            </a:r>
          </a:p>
          <a:p>
            <a:pPr marL="342900" lvl="0" indent="-34290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sz="2000" dirty="0"/>
          </a:p>
        </p:txBody>
      </p:sp>
      <p:sp>
        <p:nvSpPr>
          <p:cNvPr id="538" name="Google Shape;538;p16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5200" y="0"/>
            <a:ext cx="29376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8" y="206163"/>
            <a:ext cx="3254687" cy="2238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88" y="2489387"/>
            <a:ext cx="3254687" cy="24564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7"/>
          <p:cNvSpPr txBox="1">
            <a:spLocks noGrp="1"/>
          </p:cNvSpPr>
          <p:nvPr>
            <p:ph type="body" idx="1"/>
          </p:nvPr>
        </p:nvSpPr>
        <p:spPr>
          <a:xfrm>
            <a:off x="1727800" y="660600"/>
            <a:ext cx="5045400" cy="382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Thinking</a:t>
            </a:r>
            <a:endParaRPr sz="3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89" y="1396748"/>
            <a:ext cx="3903195" cy="2606452"/>
          </a:xfrm>
          <a:prstGeom prst="rect">
            <a:avLst/>
          </a:prstGeom>
        </p:spPr>
      </p:pic>
      <p:sp>
        <p:nvSpPr>
          <p:cNvPr id="545" name="Google Shape;545;p1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096" y="1396748"/>
            <a:ext cx="3909679" cy="26064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200" dirty="0">
                <a:latin typeface="Century Gothic" panose="020B0502020202020204" pitchFamily="34" charset="0"/>
              </a:rPr>
              <a:t>В состав игры </a:t>
            </a:r>
            <a:r>
              <a:rPr lang="en-US" sz="2200" dirty="0">
                <a:latin typeface="Century Gothic" panose="020B0502020202020204" pitchFamily="34" charset="0"/>
              </a:rPr>
              <a:t>Thinking</a:t>
            </a:r>
            <a:r>
              <a:rPr lang="ru-RU" sz="2200" dirty="0">
                <a:latin typeface="Century Gothic" panose="020B0502020202020204" pitchFamily="34" charset="0"/>
              </a:rPr>
              <a:t> входит:</a:t>
            </a:r>
            <a:endParaRPr sz="2200" dirty="0">
              <a:latin typeface="Century Gothic" panose="020B0502020202020204" pitchFamily="34" charset="0"/>
            </a:endParaRPr>
          </a:p>
        </p:txBody>
      </p:sp>
      <p:sp>
        <p:nvSpPr>
          <p:cNvPr id="551" name="Google Shape;551;p18"/>
          <p:cNvSpPr txBox="1">
            <a:spLocks noGrp="1"/>
          </p:cNvSpPr>
          <p:nvPr>
            <p:ph type="body" idx="1"/>
          </p:nvPr>
        </p:nvSpPr>
        <p:spPr>
          <a:xfrm>
            <a:off x="1257350" y="1707613"/>
            <a:ext cx="6650700" cy="335730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0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ru-RU" sz="2000" dirty="0">
                <a:latin typeface="Century Gothic" panose="020B0502020202020204" pitchFamily="34" charset="0"/>
              </a:rPr>
              <a:t>12 геометрических тел, напечатанных на 3D принтере </a:t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/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>1 уровень – простые фигуры, такие как куб, цилиндр или конус;</a:t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>2 уровень – фигуры с простыми вырезами;</a:t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>3 уровень – усеченные фигуры с вырезами.</a:t>
            </a:r>
          </a:p>
          <a:p>
            <a:pPr marL="76200" lvl="0" indent="0" algn="ctr">
              <a:lnSpc>
                <a:spcPct val="100000"/>
              </a:lnSpc>
              <a:buNone/>
            </a:pPr>
            <a:endParaRPr lang="ru-RU" sz="1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2" name="Google Shape;552;p1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0717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200" dirty="0">
                <a:latin typeface="Century Gothic" panose="020B0502020202020204" pitchFamily="34" charset="0"/>
              </a:rPr>
              <a:t>В состав игры </a:t>
            </a:r>
            <a:r>
              <a:rPr lang="en-US" sz="2200" dirty="0">
                <a:latin typeface="Century Gothic" panose="020B0502020202020204" pitchFamily="34" charset="0"/>
              </a:rPr>
              <a:t>Thinking</a:t>
            </a:r>
            <a:r>
              <a:rPr lang="ru-RU" sz="2200" dirty="0">
                <a:latin typeface="Century Gothic" panose="020B0502020202020204" pitchFamily="34" charset="0"/>
              </a:rPr>
              <a:t> входит:</a:t>
            </a:r>
            <a:endParaRPr sz="2200" dirty="0">
              <a:latin typeface="Century Gothic" panose="020B0502020202020204" pitchFamily="34" charset="0"/>
            </a:endParaRPr>
          </a:p>
        </p:txBody>
      </p:sp>
      <p:sp>
        <p:nvSpPr>
          <p:cNvPr id="551" name="Google Shape;551;p18"/>
          <p:cNvSpPr txBox="1">
            <a:spLocks noGrp="1"/>
          </p:cNvSpPr>
          <p:nvPr>
            <p:ph type="body" idx="1"/>
          </p:nvPr>
        </p:nvSpPr>
        <p:spPr>
          <a:xfrm>
            <a:off x="2264707" y="1525699"/>
            <a:ext cx="6650700" cy="33437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ru-RU" sz="2000" dirty="0">
                <a:latin typeface="Century Gothic" panose="020B0502020202020204" pitchFamily="34" charset="0"/>
              </a:rPr>
              <a:t>Карточки с заданиями трех категорий (различаются по цвету рубашки).</a:t>
            </a:r>
          </a:p>
          <a:p>
            <a:pPr marL="76200" lvl="0" indent="0">
              <a:buNone/>
            </a:pPr>
            <a:endParaRPr lang="ru-RU" sz="1600" dirty="0">
              <a:latin typeface="Century Gothic" panose="020B0502020202020204" pitchFamily="34" charset="0"/>
            </a:endParaRPr>
          </a:p>
          <a:p>
            <a:pPr marL="76200" lvl="0" indent="0">
              <a:buNone/>
            </a:pPr>
            <a:r>
              <a:rPr lang="ru-RU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Красные</a:t>
            </a:r>
            <a:r>
              <a:rPr lang="ru-RU" sz="2000" dirty="0">
                <a:latin typeface="Century Gothic" panose="020B0502020202020204" pitchFamily="34" charset="0"/>
              </a:rPr>
              <a:t> – с изображением объемных фигур;</a:t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Жёлтые</a:t>
            </a:r>
            <a:r>
              <a:rPr lang="ru-RU" sz="2000" dirty="0">
                <a:latin typeface="Century Gothic" panose="020B0502020202020204" pitchFamily="34" charset="0"/>
              </a:rPr>
              <a:t> – с изображением одной из проекций;</a:t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Зелёные</a:t>
            </a:r>
            <a:r>
              <a:rPr lang="ru-RU" sz="2000" dirty="0">
                <a:latin typeface="Century Gothic" panose="020B0502020202020204" pitchFamily="34" charset="0"/>
              </a:rPr>
              <a:t> – с изображением трёх проекций.</a:t>
            </a:r>
            <a:br>
              <a:rPr lang="ru-RU" sz="2000" dirty="0">
                <a:latin typeface="Century Gothic" panose="020B0502020202020204" pitchFamily="34" charset="0"/>
              </a:rPr>
            </a:br>
            <a:endParaRPr lang="ru-RU" sz="2000" dirty="0">
              <a:latin typeface="Century Gothic" panose="020B0502020202020204" pitchFamily="34" charset="0"/>
            </a:endParaRPr>
          </a:p>
          <a:p>
            <a:pPr marL="76200" lvl="0" indent="0">
              <a:buNone/>
            </a:pPr>
            <a:r>
              <a:rPr lang="ru-RU" sz="2000" dirty="0">
                <a:latin typeface="Century Gothic" panose="020B0502020202020204" pitchFamily="34" charset="0"/>
              </a:rPr>
              <a:t>В игре 12 красных, </a:t>
            </a:r>
            <a:r>
              <a:rPr lang="ru-RU" sz="2000" dirty="0" smtClean="0">
                <a:latin typeface="Century Gothic" panose="020B0502020202020204" pitchFamily="34" charset="0"/>
              </a:rPr>
              <a:t>30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</a:rPr>
              <a:t>жёлтых и </a:t>
            </a:r>
            <a:r>
              <a:rPr lang="ru-RU" sz="2000" dirty="0" smtClean="0">
                <a:latin typeface="Century Gothic" panose="020B0502020202020204" pitchFamily="34" charset="0"/>
              </a:rPr>
              <a:t>36 </a:t>
            </a:r>
            <a:r>
              <a:rPr lang="ru-RU" sz="2000" dirty="0">
                <a:latin typeface="Century Gothic" panose="020B0502020202020204" pitchFamily="34" charset="0"/>
              </a:rPr>
              <a:t>зелёных карточек.</a:t>
            </a:r>
          </a:p>
          <a:p>
            <a:pPr marL="76200" lvl="0" indent="0">
              <a:buNone/>
            </a:pPr>
            <a:r>
              <a:rPr lang="ru-RU" sz="2000" dirty="0">
                <a:latin typeface="Century Gothic" panose="020B0502020202020204" pitchFamily="34" charset="0"/>
              </a:rPr>
              <a:t/>
            </a:r>
            <a:br>
              <a:rPr lang="ru-RU" sz="2000" dirty="0">
                <a:latin typeface="Century Gothic" panose="020B0502020202020204" pitchFamily="34" charset="0"/>
              </a:rPr>
            </a:b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552" name="Google Shape;552;p1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88" y="3862634"/>
            <a:ext cx="1467119" cy="12107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39" y="2642800"/>
            <a:ext cx="1423805" cy="12198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39" y="1426000"/>
            <a:ext cx="1373417" cy="12167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200" dirty="0">
                <a:latin typeface="Century Gothic" panose="020B0502020202020204" pitchFamily="34" charset="0"/>
              </a:rPr>
              <a:t>В состав игры </a:t>
            </a:r>
            <a:r>
              <a:rPr lang="en-US" sz="2200" dirty="0">
                <a:latin typeface="Century Gothic" panose="020B0502020202020204" pitchFamily="34" charset="0"/>
              </a:rPr>
              <a:t>Thinking</a:t>
            </a:r>
            <a:r>
              <a:rPr lang="ru-RU" sz="2200" dirty="0">
                <a:latin typeface="Century Gothic" panose="020B0502020202020204" pitchFamily="34" charset="0"/>
              </a:rPr>
              <a:t> входит:</a:t>
            </a:r>
            <a:endParaRPr sz="2200" dirty="0">
              <a:latin typeface="Century Gothic" panose="020B0502020202020204" pitchFamily="34" charset="0"/>
            </a:endParaRPr>
          </a:p>
        </p:txBody>
      </p:sp>
      <p:sp>
        <p:nvSpPr>
          <p:cNvPr id="551" name="Google Shape;551;p18"/>
          <p:cNvSpPr txBox="1">
            <a:spLocks noGrp="1"/>
          </p:cNvSpPr>
          <p:nvPr>
            <p:ph type="body" idx="1"/>
          </p:nvPr>
        </p:nvSpPr>
        <p:spPr>
          <a:xfrm>
            <a:off x="842400" y="1525700"/>
            <a:ext cx="8073007" cy="4463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ru-RU" sz="2000" dirty="0">
                <a:latin typeface="Century Gothic" panose="020B0502020202020204" pitchFamily="34" charset="0"/>
              </a:rPr>
              <a:t>Карточки с заданиями трёх категорий (лицевая сторона).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ru-RU" sz="2000" dirty="0">
              <a:latin typeface="Century Gothic" panose="020B0502020202020204" pitchFamily="34" charset="0"/>
            </a:endParaRPr>
          </a:p>
          <a:p>
            <a:pPr marL="76200" lvl="0" indent="0">
              <a:buNone/>
            </a:pPr>
            <a:r>
              <a:rPr lang="ru-RU" sz="2000" dirty="0">
                <a:latin typeface="Century Gothic" panose="020B0502020202020204" pitchFamily="34" charset="0"/>
              </a:rPr>
              <a:t> </a:t>
            </a: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552" name="Google Shape;552;p1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174" y="2696632"/>
            <a:ext cx="3693338" cy="17651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48" y="2707281"/>
            <a:ext cx="1258559" cy="17654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5900" y="2712418"/>
            <a:ext cx="2519656" cy="17713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1012" y="2181341"/>
            <a:ext cx="8240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entury Gothic" pitchFamily="34" charset="0"/>
              </a:rPr>
              <a:t>1 категория          2 категория                          3 категория</a:t>
            </a:r>
          </a:p>
        </p:txBody>
      </p:sp>
    </p:spTree>
    <p:extLst>
      <p:ext uri="{BB962C8B-B14F-4D97-AF65-F5344CB8AC3E}">
        <p14:creationId xmlns:p14="http://schemas.microsoft.com/office/powerpoint/2010/main" xmlns="" val="91141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200" dirty="0">
                <a:latin typeface="Century Gothic" panose="020B0502020202020204" pitchFamily="34" charset="0"/>
              </a:rPr>
              <a:t>В состав игры </a:t>
            </a:r>
            <a:r>
              <a:rPr lang="en-US" sz="2200" dirty="0">
                <a:latin typeface="Century Gothic" panose="020B0502020202020204" pitchFamily="34" charset="0"/>
              </a:rPr>
              <a:t>Thinking</a:t>
            </a:r>
            <a:r>
              <a:rPr lang="ru-RU" sz="2200" dirty="0">
                <a:latin typeface="Century Gothic" panose="020B0502020202020204" pitchFamily="34" charset="0"/>
              </a:rPr>
              <a:t> входит:</a:t>
            </a:r>
            <a:endParaRPr sz="2200" dirty="0">
              <a:latin typeface="Century Gothic" panose="020B0502020202020204" pitchFamily="34" charset="0"/>
            </a:endParaRPr>
          </a:p>
        </p:txBody>
      </p:sp>
      <p:sp>
        <p:nvSpPr>
          <p:cNvPr id="551" name="Google Shape;551;p18"/>
          <p:cNvSpPr txBox="1">
            <a:spLocks noGrp="1"/>
          </p:cNvSpPr>
          <p:nvPr>
            <p:ph type="body" idx="1"/>
          </p:nvPr>
        </p:nvSpPr>
        <p:spPr>
          <a:xfrm>
            <a:off x="2070975" y="1498900"/>
            <a:ext cx="6650700" cy="324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r>
              <a:rPr lang="ru-RU" sz="2000" dirty="0">
                <a:latin typeface="Century Gothic" panose="020B0502020202020204" pitchFamily="34" charset="0"/>
              </a:rPr>
              <a:t>Игра «</a:t>
            </a:r>
            <a:r>
              <a:rPr lang="ru-RU" sz="2000" dirty="0" err="1">
                <a:latin typeface="Century Gothic" panose="020B0502020202020204" pitchFamily="34" charset="0"/>
              </a:rPr>
              <a:t>Thinking</a:t>
            </a:r>
            <a:r>
              <a:rPr lang="ru-RU" sz="2000" dirty="0">
                <a:latin typeface="Century Gothic" panose="020B0502020202020204" pitchFamily="34" charset="0"/>
              </a:rPr>
              <a:t>» имеет упаковку-</a:t>
            </a:r>
            <a:r>
              <a:rPr lang="ru-RU" sz="2000" dirty="0" err="1">
                <a:latin typeface="Century Gothic" panose="020B0502020202020204" pitchFamily="34" charset="0"/>
              </a:rPr>
              <a:t>трансформер</a:t>
            </a:r>
            <a:r>
              <a:rPr lang="ru-RU" sz="2000" dirty="0">
                <a:latin typeface="Century Gothic" panose="020B0502020202020204" pitchFamily="34" charset="0"/>
              </a:rPr>
              <a:t>, которая выполняет ряд функций:</a:t>
            </a:r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ru-RU" sz="2000" dirty="0">
                <a:latin typeface="Century Gothic" panose="020B0502020202020204" pitchFamily="34" charset="0"/>
              </a:rPr>
              <a:t>Место для хранения элементов игры;</a:t>
            </a:r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ru-RU" sz="2000" dirty="0">
                <a:latin typeface="Century Gothic" panose="020B0502020202020204" pitchFamily="34" charset="0"/>
              </a:rPr>
              <a:t>Состоит из частей, из которых собираются плоскости проекций; </a:t>
            </a:r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ru-RU" sz="2000" dirty="0">
                <a:latin typeface="Century Gothic" panose="020B0502020202020204" pitchFamily="34" charset="0"/>
              </a:rPr>
              <a:t>Сборно-разборная конструкция, благодаря которой дети также развивают объемно-пространственное мышление.</a:t>
            </a:r>
          </a:p>
          <a:p>
            <a:pPr marL="76200" lvl="0" indent="0">
              <a:buNone/>
            </a:pPr>
            <a:r>
              <a:rPr lang="ru-RU" sz="2000" dirty="0">
                <a:latin typeface="Century Gothic" panose="020B0502020202020204" pitchFamily="34" charset="0"/>
              </a:rPr>
              <a:t/>
            </a:r>
            <a:br>
              <a:rPr lang="ru-RU" sz="2000" dirty="0">
                <a:latin typeface="Century Gothic" panose="020B0502020202020204" pitchFamily="34" charset="0"/>
              </a:rPr>
            </a:b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552" name="Google Shape;552;p1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06" y="1880500"/>
            <a:ext cx="1950433" cy="1352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06" y="3391199"/>
            <a:ext cx="1936169" cy="125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93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200" dirty="0">
                <a:latin typeface="Century Gothic" panose="020B0502020202020204" pitchFamily="34" charset="0"/>
              </a:rPr>
              <a:t>В состав игры </a:t>
            </a:r>
            <a:r>
              <a:rPr lang="en-US" sz="2200" dirty="0">
                <a:latin typeface="Century Gothic" panose="020B0502020202020204" pitchFamily="34" charset="0"/>
              </a:rPr>
              <a:t>Thinking</a:t>
            </a:r>
            <a:r>
              <a:rPr lang="ru-RU" sz="2200" dirty="0">
                <a:latin typeface="Century Gothic" panose="020B0502020202020204" pitchFamily="34" charset="0"/>
              </a:rPr>
              <a:t> входит:</a:t>
            </a:r>
            <a:endParaRPr sz="2200" dirty="0">
              <a:latin typeface="Century Gothic" panose="020B0502020202020204" pitchFamily="34" charset="0"/>
            </a:endParaRPr>
          </a:p>
        </p:txBody>
      </p:sp>
      <p:sp>
        <p:nvSpPr>
          <p:cNvPr id="551" name="Google Shape;551;p18"/>
          <p:cNvSpPr txBox="1">
            <a:spLocks noGrp="1"/>
          </p:cNvSpPr>
          <p:nvPr>
            <p:ph type="body" idx="1"/>
          </p:nvPr>
        </p:nvSpPr>
        <p:spPr>
          <a:xfrm>
            <a:off x="1199775" y="1476260"/>
            <a:ext cx="6650700" cy="33693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ru-RU" sz="2000" dirty="0">
                <a:latin typeface="Century Gothic" panose="020B0502020202020204" pitchFamily="34" charset="0"/>
              </a:rPr>
              <a:t>Плоскости проекций (2 комплекта)</a:t>
            </a:r>
            <a:br>
              <a:rPr lang="ru-RU" sz="2000" dirty="0">
                <a:latin typeface="Century Gothic" panose="020B0502020202020204" pitchFamily="34" charset="0"/>
              </a:rPr>
            </a:br>
            <a:endParaRPr sz="2000" dirty="0">
              <a:latin typeface="Century Gothic" panose="020B0502020202020204" pitchFamily="34" charset="0"/>
            </a:endParaRPr>
          </a:p>
        </p:txBody>
      </p:sp>
      <p:sp>
        <p:nvSpPr>
          <p:cNvPr id="552" name="Google Shape;552;p1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317" y="2037250"/>
            <a:ext cx="4343354" cy="280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8552911"/>
      </p:ext>
    </p:extLst>
  </p:cSld>
  <p:clrMapOvr>
    <a:masterClrMapping/>
  </p:clrMapOvr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499</Words>
  <Application>Microsoft Office PowerPoint</Application>
  <PresentationFormat>Экран (16:9)</PresentationFormat>
  <Paragraphs>80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Century Gothic</vt:lpstr>
      <vt:lpstr>Barlow SemiBold</vt:lpstr>
      <vt:lpstr>Barlow Light</vt:lpstr>
      <vt:lpstr>Roboto</vt:lpstr>
      <vt:lpstr>Barlow</vt:lpstr>
      <vt:lpstr>Wingdings</vt:lpstr>
      <vt:lpstr>Lodovico template</vt:lpstr>
      <vt:lpstr>«Thinking»: дидактическое сопровождение курса по развитию объемно-пространственного мышления</vt:lpstr>
      <vt:lpstr>Thinking – это длительная образовательная  настольная игра, направленная на развитие объемно – пространственного мышления детей.</vt:lpstr>
      <vt:lpstr>Целевая аудитория</vt:lpstr>
      <vt:lpstr>Слайд 4</vt:lpstr>
      <vt:lpstr>В состав игры Thinking входит:</vt:lpstr>
      <vt:lpstr>В состав игры Thinking входит:</vt:lpstr>
      <vt:lpstr>В состав игры Thinking входит:</vt:lpstr>
      <vt:lpstr>В состав игры Thinking входит:</vt:lpstr>
      <vt:lpstr>В состав игры Thinking входит:</vt:lpstr>
      <vt:lpstr>Примеры применения образовательной игры «Thinking»:</vt:lpstr>
      <vt:lpstr>Инструкция к игре «Thinking» </vt:lpstr>
      <vt:lpstr>Инструкция к игре «Thinking» </vt:lpstr>
      <vt:lpstr>Слайд 13</vt:lpstr>
      <vt:lpstr>Преимущества продукта:</vt:lpstr>
      <vt:lpstr>Преимущества для педагога: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«Thinking»: дидактическое сопровождение курса по развитию объемно-пространственного мышления</dc:title>
  <dc:creator>nout</dc:creator>
  <cp:lastModifiedBy>RePack by SPecialiST</cp:lastModifiedBy>
  <cp:revision>40</cp:revision>
  <dcterms:modified xsi:type="dcterms:W3CDTF">2021-04-19T09:01:48Z</dcterms:modified>
</cp:coreProperties>
</file>