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65" r:id="rId4"/>
    <p:sldId id="267" r:id="rId5"/>
    <p:sldId id="268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0059"/>
    <a:srgbClr val="6600CC"/>
    <a:srgbClr val="CC99FF"/>
    <a:srgbClr val="AB5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31" autoAdjust="0"/>
    <p:restoredTop sz="94660"/>
  </p:normalViewPr>
  <p:slideViewPr>
    <p:cSldViewPr snapToGrid="0">
      <p:cViewPr>
        <p:scale>
          <a:sx n="96" d="100"/>
          <a:sy n="96" d="100"/>
        </p:scale>
        <p:origin x="-86" y="-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21.10.2021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1179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21.10.2021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162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21.10.2021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0036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21.10.2021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91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21.10.2021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9667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21.10.2021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4788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21.10.2021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7727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21.10.2021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9537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21.10.2021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2096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21.10.2021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8279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21.10.2021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3628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4893A5-8BF4-470E-A288-EBBDDAAF6710}" type="datetimeFigureOut">
              <a:rPr lang="ru-RU" smtClean="0"/>
              <a:pPr/>
              <a:t>21.10.2021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6725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4"/>
          <p:cNvSpPr txBox="1">
            <a:spLocks/>
          </p:cNvSpPr>
          <p:nvPr/>
        </p:nvSpPr>
        <p:spPr>
          <a:xfrm>
            <a:off x="2904400" y="1755463"/>
            <a:ext cx="5971142" cy="57860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«Школа безопасного поведения» </a:t>
            </a:r>
            <a:endParaRPr lang="ru-RU" sz="3600" b="1" dirty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pa Sans Pro Light" panose="020B0504020101010102" pitchFamily="34" charset="0"/>
              <a:cs typeface="Ropa Sans Pro Light" panose="020B0504020101010102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489815" y="5184957"/>
            <a:ext cx="6096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tabLst>
                <a:tab pos="531813" algn="l"/>
              </a:tabLst>
            </a:pP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Организатор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/>
            </a:r>
            <a:b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АНО ДПО «Межрегиональный центр </a:t>
            </a:r>
            <a:endParaRPr lang="ru-RU" sz="1600" dirty="0" smtClean="0">
              <a:solidFill>
                <a:schemeClr val="accent5">
                  <a:lumMod val="50000"/>
                </a:schemeClr>
              </a:solidFill>
              <a:cs typeface="Khmer UI" panose="020B0502040204020203" pitchFamily="34" charset="0"/>
            </a:endParaRPr>
          </a:p>
          <a:p>
            <a:pPr>
              <a:tabLst>
                <a:tab pos="531813" algn="l"/>
              </a:tabLst>
            </a:pP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инновационных технологий 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в образовании»</a:t>
            </a:r>
            <a:b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endParaRPr lang="ru-RU" sz="1600" dirty="0">
              <a:solidFill>
                <a:schemeClr val="accent5">
                  <a:lumMod val="50000"/>
                </a:schemeClr>
              </a:solidFill>
              <a:cs typeface="Khmer UI" panose="020B0502040204020203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4036" y="5195844"/>
            <a:ext cx="922670" cy="925353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7585815" y="5243023"/>
            <a:ext cx="480573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Ключевой партнер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/>
            </a:r>
            <a:b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ФГБОУ ВО «Вятский 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государственный 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университет»</a:t>
            </a:r>
          </a:p>
          <a:p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Педагогический институт</a:t>
            </a:r>
            <a:endParaRPr lang="ru-RU" sz="1600" dirty="0">
              <a:solidFill>
                <a:schemeClr val="accent5">
                  <a:lumMod val="50000"/>
                </a:schemeClr>
              </a:solidFill>
              <a:cs typeface="Khmer UI" panose="020B0502040204020203" pitchFamily="34" charset="0"/>
            </a:endParaRPr>
          </a:p>
        </p:txBody>
      </p:sp>
      <p:sp>
        <p:nvSpPr>
          <p:cNvPr id="8" name="object 6"/>
          <p:cNvSpPr/>
          <p:nvPr/>
        </p:nvSpPr>
        <p:spPr>
          <a:xfrm>
            <a:off x="543805" y="5243023"/>
            <a:ext cx="778219" cy="76428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55242" y="488549"/>
            <a:ext cx="2926327" cy="102580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820" y="488549"/>
            <a:ext cx="3543999" cy="1030982"/>
          </a:xfrm>
          <a:prstGeom prst="rect">
            <a:avLst/>
          </a:prstGeom>
        </p:spPr>
      </p:pic>
      <p:sp>
        <p:nvSpPr>
          <p:cNvPr id="12" name="Заголовок 4"/>
          <p:cNvSpPr txBox="1">
            <a:spLocks/>
          </p:cNvSpPr>
          <p:nvPr/>
        </p:nvSpPr>
        <p:spPr>
          <a:xfrm>
            <a:off x="3592702" y="2702392"/>
            <a:ext cx="4682939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Начальное образование</a:t>
            </a:r>
          </a:p>
          <a:p>
            <a:pPr algn="ctr"/>
            <a:endParaRPr lang="ru-RU" sz="2800" dirty="0" smtClean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pa Sans Pro Light" panose="020B0504020101010102" pitchFamily="34" charset="0"/>
              <a:cs typeface="Ropa Sans Pro Light" panose="020B0504020101010102" pitchFamily="34" charset="0"/>
            </a:endParaRPr>
          </a:p>
        </p:txBody>
      </p:sp>
      <p:sp>
        <p:nvSpPr>
          <p:cNvPr id="11" name="Заголовок 4"/>
          <p:cNvSpPr txBox="1">
            <a:spLocks/>
          </p:cNvSpPr>
          <p:nvPr/>
        </p:nvSpPr>
        <p:spPr>
          <a:xfrm>
            <a:off x="3592702" y="3159592"/>
            <a:ext cx="4682939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ru-RU" sz="2800" dirty="0" smtClean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pa Sans Pro Light" panose="020B0504020101010102" pitchFamily="34" charset="0"/>
              <a:cs typeface="Ropa Sans Pro Light" panose="020B0504020101010102" pitchFamily="34" charset="0"/>
            </a:endParaRPr>
          </a:p>
          <a:p>
            <a:pPr algn="ctr"/>
            <a:r>
              <a:rPr lang="ru-RU" sz="2800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«Достойная смена»</a:t>
            </a:r>
          </a:p>
          <a:p>
            <a:pPr algn="ctr"/>
            <a:endParaRPr lang="ru-RU" sz="2800" dirty="0" smtClean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pa Sans Pro Light" panose="020B0504020101010102" pitchFamily="34" charset="0"/>
              <a:cs typeface="Ropa Sans Pro Light" panose="020B0504020101010102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8291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8279" y="319684"/>
            <a:ext cx="108732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Команда проекта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5249" y="977206"/>
            <a:ext cx="1087326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200" b="1" dirty="0" smtClean="0"/>
              <a:t>Капитан: </a:t>
            </a:r>
            <a:r>
              <a:rPr lang="ru-RU" sz="2200" dirty="0" smtClean="0"/>
              <a:t>Ван Дмитрий </a:t>
            </a:r>
            <a:r>
              <a:rPr lang="ru-RU" sz="2200" dirty="0" err="1" smtClean="0"/>
              <a:t>Цзиминович</a:t>
            </a:r>
            <a:r>
              <a:rPr lang="ru-RU" sz="2200" dirty="0" smtClean="0"/>
              <a:t>, учитель физической культуры и ОБЖ МОАУ СОШ № 1 с. Возжаевки, студент заочного отделения  БГПУ  «Благовещенский государственный педагогический университет»</a:t>
            </a:r>
          </a:p>
          <a:p>
            <a:pPr algn="just"/>
            <a:r>
              <a:rPr lang="ru-RU" sz="2200" b="1" dirty="0" smtClean="0"/>
              <a:t>Участники: </a:t>
            </a:r>
          </a:p>
          <a:p>
            <a:pPr algn="just">
              <a:buFont typeface="Arial" pitchFamily="34" charset="0"/>
              <a:buChar char="•"/>
            </a:pPr>
            <a:r>
              <a:rPr lang="ru-RU" sz="2200" dirty="0" smtClean="0"/>
              <a:t>Ван Валерия Александровна, учитель истории МОАУ СОШ № 1 с. Возжаевки, студент заочного отделения  БГПУ  «Благовещенский государственный педагогический университет»;</a:t>
            </a:r>
          </a:p>
          <a:p>
            <a:pPr algn="just">
              <a:buFont typeface="Arial" pitchFamily="34" charset="0"/>
              <a:buChar char="•"/>
            </a:pPr>
            <a:r>
              <a:rPr lang="ru-RU" sz="2200" dirty="0" err="1" smtClean="0"/>
              <a:t>Демьяненко</a:t>
            </a:r>
            <a:r>
              <a:rPr lang="ru-RU" sz="2200" dirty="0" smtClean="0"/>
              <a:t> Екатерина Леонидовна, педагог-психолог МОАУ СОШ № 1 с. Возжаевки, студент заочного отделения  БГПУ  «Благовещенский государственный педагогический университет»;</a:t>
            </a:r>
          </a:p>
          <a:p>
            <a:pPr algn="just">
              <a:buFont typeface="Arial" pitchFamily="34" charset="0"/>
              <a:buChar char="•"/>
            </a:pPr>
            <a:r>
              <a:rPr lang="ru-RU" sz="2200" dirty="0" smtClean="0"/>
              <a:t>Мелихова Елена Ивановна, учитель начальных классов МОАУ СОШ № 1 с. Возжаевки (педагогический стаж 30 лет)  </a:t>
            </a:r>
          </a:p>
          <a:p>
            <a:pPr algn="just">
              <a:buFont typeface="Arial" pitchFamily="34" charset="0"/>
              <a:buChar char="•"/>
            </a:pPr>
            <a:r>
              <a:rPr lang="ru-RU" sz="2200" dirty="0" smtClean="0"/>
              <a:t>Кравцова Юлия Юрьевна, заведующая сектором общего образования МКУ Отдел образования и молодёжной политики Белогорского муниципального округа.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973" y="5893766"/>
            <a:ext cx="2311463" cy="672426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4602" y="5820182"/>
            <a:ext cx="2031200" cy="712024"/>
          </a:xfrm>
          <a:prstGeom prst="rect">
            <a:avLst/>
          </a:prstGeom>
        </p:spPr>
      </p:pic>
      <p:sp>
        <p:nvSpPr>
          <p:cNvPr id="8" name="object 6"/>
          <p:cNvSpPr/>
          <p:nvPr/>
        </p:nvSpPr>
        <p:spPr>
          <a:xfrm>
            <a:off x="4103031" y="5858599"/>
            <a:ext cx="778219" cy="76428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2445" y="5749767"/>
            <a:ext cx="922670" cy="925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6964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2" y="534837"/>
            <a:ext cx="108732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Проблема, которую должен решать проект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76517" y="1682903"/>
            <a:ext cx="10699721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/>
              <a:t>У </a:t>
            </a:r>
            <a:r>
              <a:rPr lang="ru-RU" sz="2400" dirty="0"/>
              <a:t>детей младшего школьного возраста не сформированы навыки безопасного </a:t>
            </a:r>
            <a:r>
              <a:rPr lang="ru-RU" sz="2400" dirty="0" smtClean="0"/>
              <a:t>поведения </a:t>
            </a:r>
            <a:r>
              <a:rPr lang="ru-RU" sz="2400" dirty="0"/>
              <a:t> на </a:t>
            </a:r>
            <a:r>
              <a:rPr lang="ru-RU" sz="2400" dirty="0" smtClean="0"/>
              <a:t>дороге, в общественных местах, на улице в зимнее и летнее время года. Существует </a:t>
            </a:r>
            <a:r>
              <a:rPr lang="ru-RU" sz="2400" b="1" dirty="0" smtClean="0"/>
              <a:t>противоречие между знаниями обучающихся</a:t>
            </a:r>
            <a:r>
              <a:rPr lang="ru-RU" sz="2400" dirty="0" smtClean="0"/>
              <a:t> о правилах безопасного поведения в повседневной жизнедеятельности </a:t>
            </a:r>
            <a:r>
              <a:rPr lang="ru-RU" sz="2400" b="1" dirty="0" smtClean="0"/>
              <a:t>и применением этих правил на практике</a:t>
            </a:r>
            <a:r>
              <a:rPr lang="ru-RU" sz="2400" dirty="0" smtClean="0"/>
              <a:t>, особенно в экстремальных условиях. В рамках урочной деятельности нет возможности уделять достаточно внимания формированию личностных качеств ребенка младшего школьного возраста - </a:t>
            </a:r>
            <a:r>
              <a:rPr lang="ru-RU" sz="2400" dirty="0" err="1" smtClean="0"/>
              <a:t>креативности</a:t>
            </a:r>
            <a:r>
              <a:rPr lang="ru-RU" sz="2400" dirty="0" smtClean="0"/>
              <a:t>, готовности к нестандартным решениям, способности решать стоящие перед ним проблемы в вопросах безопасности.</a:t>
            </a:r>
          </a:p>
          <a:p>
            <a:endParaRPr lang="ru-RU" sz="2400" b="1" dirty="0" smtClean="0"/>
          </a:p>
          <a:p>
            <a:endParaRPr lang="ru-RU" sz="24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973" y="5839979"/>
            <a:ext cx="2311463" cy="672426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4602" y="5820182"/>
            <a:ext cx="2031200" cy="712024"/>
          </a:xfrm>
          <a:prstGeom prst="rect">
            <a:avLst/>
          </a:prstGeom>
        </p:spPr>
      </p:pic>
      <p:sp>
        <p:nvSpPr>
          <p:cNvPr id="8" name="object 6"/>
          <p:cNvSpPr/>
          <p:nvPr/>
        </p:nvSpPr>
        <p:spPr>
          <a:xfrm>
            <a:off x="4135304" y="5794053"/>
            <a:ext cx="778219" cy="76428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0929" y="5713516"/>
            <a:ext cx="922670" cy="925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00866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6432" y="517585"/>
            <a:ext cx="10829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 проекта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41064" y="1875101"/>
            <a:ext cx="1066062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Во-первых</a:t>
            </a:r>
            <a:r>
              <a:rPr lang="ru-RU" sz="2400" b="1" dirty="0" smtClean="0"/>
              <a:t>, на основе развития</a:t>
            </a:r>
            <a:r>
              <a:rPr lang="ru-RU" sz="2400" dirty="0" smtClean="0"/>
              <a:t> </a:t>
            </a:r>
            <a:r>
              <a:rPr lang="ru-RU" sz="2400" b="1" dirty="0" err="1" smtClean="0"/>
              <a:t>креативного</a:t>
            </a:r>
            <a:r>
              <a:rPr lang="ru-RU" sz="2400" dirty="0" smtClean="0"/>
              <a:t> </a:t>
            </a:r>
            <a:r>
              <a:rPr lang="ru-RU" sz="2400" b="1" dirty="0" smtClean="0"/>
              <a:t>мышления</a:t>
            </a:r>
            <a:r>
              <a:rPr lang="ru-RU" sz="2400" dirty="0" smtClean="0"/>
              <a:t> младших школьников во внеурочной деятельности способствовать осознанному получению знаний по основам безопасности жизнедеятельности и стремлению к их самостоятельному «добыванию», умению применять их в своей практической деятельности. Во-вторых, </a:t>
            </a:r>
            <a:r>
              <a:rPr lang="ru-RU" sz="2400" b="1" dirty="0" smtClean="0"/>
              <a:t>используя навыки </a:t>
            </a:r>
            <a:r>
              <a:rPr lang="ru-RU" sz="2400" b="1" dirty="0" err="1" smtClean="0"/>
              <a:t>креативного</a:t>
            </a:r>
            <a:r>
              <a:rPr lang="ru-RU" sz="2400" b="1" dirty="0" smtClean="0"/>
              <a:t> мышления,</a:t>
            </a:r>
            <a:r>
              <a:rPr lang="ru-RU" sz="2400" dirty="0" smtClean="0"/>
              <a:t> учить разрешать противоречия и проблемные вопросы как  в учебном процессе, так и в различных жизненных, не учебных ситуациях.</a:t>
            </a:r>
          </a:p>
          <a:p>
            <a:endParaRPr lang="ru-RU" sz="2400" i="1" dirty="0">
              <a:solidFill>
                <a:srgbClr val="FF0000"/>
              </a:solidFill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:a16="http://schemas.microsoft.com/office/drawing/2014/main" xmlns="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143329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1" y="534837"/>
            <a:ext cx="108175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Продукт</a:t>
            </a:r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99792" y="1796441"/>
            <a:ext cx="1090967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/>
              <a:t>Программа курса внеурочной деятельности для обучающихся 4 класса "Школа безопасного поведения", направленная на формирование основ безопасного поведения детей и развитие функциональной грамотности младших школьников.</a:t>
            </a:r>
            <a:br>
              <a:rPr lang="ru-RU" sz="2400" dirty="0" smtClean="0"/>
            </a:br>
            <a:r>
              <a:rPr lang="ru-RU" sz="2400" dirty="0" smtClean="0"/>
              <a:t>Разработка рабочей тетради с заданиями, способствующими развитию </a:t>
            </a:r>
            <a:r>
              <a:rPr lang="ru-RU" sz="2400" dirty="0" err="1" smtClean="0"/>
              <a:t>креативного</a:t>
            </a:r>
            <a:r>
              <a:rPr lang="ru-RU" sz="2400" dirty="0" smtClean="0"/>
              <a:t> мышления по каждой теме занятия.</a:t>
            </a:r>
            <a:endParaRPr lang="ru-RU" sz="2400" dirty="0"/>
          </a:p>
        </p:txBody>
      </p:sp>
      <p:grpSp>
        <p:nvGrpSpPr>
          <p:cNvPr id="5" name="Группа 4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:a16="http://schemas.microsoft.com/office/drawing/2014/main" xmlns="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012804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412</TotalTime>
  <Words>183</Words>
  <Application>Microsoft Office PowerPoint</Application>
  <PresentationFormat>Произвольный</PresentationFormat>
  <Paragraphs>21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</dc:creator>
  <cp:lastModifiedBy>Валерия Перкова</cp:lastModifiedBy>
  <cp:revision>60</cp:revision>
  <dcterms:created xsi:type="dcterms:W3CDTF">2021-03-02T07:04:14Z</dcterms:created>
  <dcterms:modified xsi:type="dcterms:W3CDTF">2021-10-21T05:17:34Z</dcterms:modified>
</cp:coreProperties>
</file>